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17" r:id="rId2"/>
    <p:sldId id="537" r:id="rId3"/>
    <p:sldId id="536" r:id="rId4"/>
    <p:sldId id="507" r:id="rId5"/>
    <p:sldId id="538" r:id="rId6"/>
    <p:sldId id="540" r:id="rId7"/>
    <p:sldId id="541" r:id="rId8"/>
    <p:sldId id="547" r:id="rId9"/>
    <p:sldId id="548" r:id="rId10"/>
    <p:sldId id="549" r:id="rId11"/>
    <p:sldId id="550" r:id="rId12"/>
    <p:sldId id="483" r:id="rId13"/>
    <p:sldId id="534" r:id="rId14"/>
    <p:sldId id="495" r:id="rId15"/>
    <p:sldId id="522" r:id="rId16"/>
    <p:sldId id="523" r:id="rId17"/>
    <p:sldId id="524" r:id="rId18"/>
    <p:sldId id="527" r:id="rId19"/>
    <p:sldId id="533" r:id="rId20"/>
    <p:sldId id="545" r:id="rId21"/>
    <p:sldId id="525" r:id="rId22"/>
    <p:sldId id="551" r:id="rId23"/>
    <p:sldId id="543" r:id="rId24"/>
    <p:sldId id="544" r:id="rId25"/>
    <p:sldId id="505" r:id="rId26"/>
    <p:sldId id="493" r:id="rId27"/>
    <p:sldId id="552" r:id="rId28"/>
    <p:sldId id="553" r:id="rId29"/>
    <p:sldId id="53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p:cViewPr varScale="1">
        <p:scale>
          <a:sx n="106" d="100"/>
          <a:sy n="106" d="100"/>
        </p:scale>
        <p:origin x="15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A0FB4-7DB7-46EA-8A77-4787F3E84DE3}" type="datetimeFigureOut">
              <a:rPr lang="en-US" smtClean="0"/>
              <a:t>5/30/2022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05948-3513-4C95-AA16-6A153A183A04}" type="slidenum">
              <a:rPr lang="en-US" smtClean="0"/>
              <a:t>‹#›</a:t>
            </a:fld>
            <a:endParaRPr lang="en-US"/>
          </a:p>
        </p:txBody>
      </p:sp>
    </p:spTree>
    <p:extLst>
      <p:ext uri="{BB962C8B-B14F-4D97-AF65-F5344CB8AC3E}">
        <p14:creationId xmlns:p14="http://schemas.microsoft.com/office/powerpoint/2010/main" val="415785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5948-3513-4C95-AA16-6A153A183A04}" type="slidenum">
              <a:rPr lang="en-US" smtClean="0"/>
              <a:t>2</a:t>
            </a:fld>
            <a:endParaRPr lang="en-US"/>
          </a:p>
        </p:txBody>
      </p:sp>
    </p:spTree>
    <p:extLst>
      <p:ext uri="{BB962C8B-B14F-4D97-AF65-F5344CB8AC3E}">
        <p14:creationId xmlns:p14="http://schemas.microsoft.com/office/powerpoint/2010/main" val="327514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92D2D-0816-415A-8195-2F8A67D6D3EA}" type="datetime1">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333841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815C7-FD32-4027-81B8-5398075EFD67}" type="datetime1">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4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65937-EE64-45C7-B187-E8D48FEAFE82}" type="datetime1">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38680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6C32-D5DB-4C14-81F1-AE883826B563}" type="datetime1">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202697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CC9B2-6D57-496B-BFCE-083697A9F67C}" type="datetime1">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371905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468ED-2C33-41C8-8647-3D0FDDD6EAE8}" type="datetime1">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393663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90173-8E32-43A7-8A75-CC00D4977F72}" type="datetime1">
              <a:rPr lang="en-US" smtClean="0"/>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400199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A5D36-B9D9-433E-885F-12BDBB1ACAA4}" type="datetime1">
              <a:rPr lang="en-US" smtClean="0"/>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421940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2EE00-35CB-4211-BC0E-70B5289316EF}" type="datetime1">
              <a:rPr lang="en-US" smtClean="0"/>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304534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58C0A-5573-4A52-8219-9BBBC973F793}" type="datetime1">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403371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1F0E7-5D44-42C4-9041-3FB697579CE8}" type="datetime1">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533D-4885-4900-BD2A-C1888EE49ECA}" type="slidenum">
              <a:rPr lang="en-US" smtClean="0"/>
              <a:t>‹#›</a:t>
            </a:fld>
            <a:endParaRPr lang="en-US"/>
          </a:p>
        </p:txBody>
      </p:sp>
    </p:spTree>
    <p:extLst>
      <p:ext uri="{BB962C8B-B14F-4D97-AF65-F5344CB8AC3E}">
        <p14:creationId xmlns:p14="http://schemas.microsoft.com/office/powerpoint/2010/main" val="154834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AAB2F-D1A8-47C8-AAA3-D860424BBEFA}" type="datetime1">
              <a:rPr lang="en-US" smtClean="0"/>
              <a:t>5/30/2022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533D-4885-4900-BD2A-C1888EE49ECA}" type="slidenum">
              <a:rPr lang="en-US" smtClean="0"/>
              <a:t>‹#›</a:t>
            </a:fld>
            <a:endParaRPr lang="en-US"/>
          </a:p>
        </p:txBody>
      </p:sp>
    </p:spTree>
    <p:extLst>
      <p:ext uri="{BB962C8B-B14F-4D97-AF65-F5344CB8AC3E}">
        <p14:creationId xmlns:p14="http://schemas.microsoft.com/office/powerpoint/2010/main" val="281787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575732"/>
            <a:ext cx="1514752" cy="1734104"/>
          </a:xfrm>
        </p:spPr>
      </p:pic>
      <p:sp>
        <p:nvSpPr>
          <p:cNvPr id="4" name="Slide Number Placeholder 3"/>
          <p:cNvSpPr>
            <a:spLocks noGrp="1"/>
          </p:cNvSpPr>
          <p:nvPr>
            <p:ph type="sldNum" sz="quarter" idx="12"/>
          </p:nvPr>
        </p:nvSpPr>
        <p:spPr/>
        <p:txBody>
          <a:bodyPr/>
          <a:lstStyle/>
          <a:p>
            <a:fld id="{D3F2533D-4885-4900-BD2A-C1888EE49ECA}" type="slidenum">
              <a:rPr lang="en-US" smtClean="0"/>
              <a:t>1</a:t>
            </a:fld>
            <a:endParaRPr lang="en-US"/>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78047" y="1600200"/>
            <a:ext cx="2978906" cy="4525963"/>
          </a:xfrm>
        </p:spPr>
      </p:pic>
      <p:pic>
        <p:nvPicPr>
          <p:cNvPr id="10" name="Picture 9"/>
          <p:cNvPicPr>
            <a:picLocks noChangeAspect="1"/>
          </p:cNvPicPr>
          <p:nvPr/>
        </p:nvPicPr>
        <p:blipFill>
          <a:blip r:embed="rId4"/>
          <a:stretch>
            <a:fillRect/>
          </a:stretch>
        </p:blipFill>
        <p:spPr>
          <a:xfrm>
            <a:off x="1676400" y="3048000"/>
            <a:ext cx="1676400" cy="1828800"/>
          </a:xfrm>
          <a:prstGeom prst="rect">
            <a:avLst/>
          </a:prstGeom>
        </p:spPr>
      </p:pic>
      <p:pic>
        <p:nvPicPr>
          <p:cNvPr id="11" name="Picture 10"/>
          <p:cNvPicPr>
            <a:picLocks noChangeAspect="1"/>
          </p:cNvPicPr>
          <p:nvPr/>
        </p:nvPicPr>
        <p:blipFill>
          <a:blip r:embed="rId5"/>
          <a:stretch>
            <a:fillRect/>
          </a:stretch>
        </p:blipFill>
        <p:spPr>
          <a:xfrm>
            <a:off x="609600" y="4343400"/>
            <a:ext cx="1627304" cy="1782763"/>
          </a:xfrm>
          <a:prstGeom prst="rect">
            <a:avLst/>
          </a:prstGeom>
        </p:spPr>
      </p:pic>
    </p:spTree>
    <p:extLst>
      <p:ext uri="{BB962C8B-B14F-4D97-AF65-F5344CB8AC3E}">
        <p14:creationId xmlns:p14="http://schemas.microsoft.com/office/powerpoint/2010/main" val="118892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preconditions</a:t>
            </a:r>
            <a:endParaRPr lang="en-US" dirty="0"/>
          </a:p>
        </p:txBody>
      </p:sp>
      <p:sp>
        <p:nvSpPr>
          <p:cNvPr id="3" name="Content Placeholder 2"/>
          <p:cNvSpPr>
            <a:spLocks noGrp="1"/>
          </p:cNvSpPr>
          <p:nvPr>
            <p:ph sz="half" idx="1"/>
          </p:nvPr>
        </p:nvSpPr>
        <p:spPr>
          <a:xfrm>
            <a:off x="457200" y="1600200"/>
            <a:ext cx="5715000" cy="4525963"/>
          </a:xfrm>
        </p:spPr>
        <p:txBody>
          <a:bodyPr>
            <a:normAutofit/>
          </a:bodyPr>
          <a:lstStyle/>
          <a:p>
            <a:r>
              <a:rPr lang="en-US" dirty="0"/>
              <a:t>Finally, successful debt issuers had to meet financial preconditions.  </a:t>
            </a:r>
            <a:endParaRPr lang="en-US" dirty="0" smtClean="0"/>
          </a:p>
          <a:p>
            <a:pPr lvl="1"/>
            <a:r>
              <a:rPr lang="en-US" dirty="0" smtClean="0"/>
              <a:t>They had to create </a:t>
            </a:r>
            <a:r>
              <a:rPr lang="en-US" dirty="0"/>
              <a:t>secondary markets on which debt securities could be bought and sold, allowing investors to diversify their claims and limit their risks.  </a:t>
            </a:r>
            <a:endParaRPr lang="en-US" dirty="0" smtClean="0"/>
          </a:p>
          <a:p>
            <a:pPr lvl="1"/>
            <a:r>
              <a:rPr lang="en-US" dirty="0" smtClean="0"/>
              <a:t>They had to create </a:t>
            </a:r>
            <a:r>
              <a:rPr lang="en-US" dirty="0"/>
              <a:t>an entity, generally a central bank, to backstop this market, ensuring its stability and liquidity. </a:t>
            </a:r>
          </a:p>
        </p:txBody>
      </p:sp>
      <p:pic>
        <p:nvPicPr>
          <p:cNvPr id="6" name="Content Placeholder 5"/>
          <p:cNvPicPr>
            <a:picLocks noGrp="1" noChangeAspect="1"/>
          </p:cNvPicPr>
          <p:nvPr>
            <p:ph sz="half" idx="2"/>
          </p:nvPr>
        </p:nvPicPr>
        <p:blipFill>
          <a:blip r:embed="rId2"/>
          <a:stretch>
            <a:fillRect/>
          </a:stretch>
        </p:blipFill>
        <p:spPr>
          <a:xfrm>
            <a:off x="6400800" y="2743200"/>
            <a:ext cx="2609850" cy="1752600"/>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10</a:t>
            </a:fld>
            <a:endParaRPr lang="en-US"/>
          </a:p>
        </p:txBody>
      </p:sp>
    </p:spTree>
    <p:extLst>
      <p:ext uri="{BB962C8B-B14F-4D97-AF65-F5344CB8AC3E}">
        <p14:creationId xmlns:p14="http://schemas.microsoft.com/office/powerpoint/2010/main" val="101322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spillovers to private markets</a:t>
            </a:r>
            <a:endParaRPr lang="en-US" dirty="0"/>
          </a:p>
        </p:txBody>
      </p:sp>
      <p:sp>
        <p:nvSpPr>
          <p:cNvPr id="3" name="Content Placeholder 2"/>
          <p:cNvSpPr>
            <a:spLocks noGrp="1"/>
          </p:cNvSpPr>
          <p:nvPr>
            <p:ph sz="half" idx="1"/>
          </p:nvPr>
        </p:nvSpPr>
        <p:spPr>
          <a:xfrm>
            <a:off x="457200" y="1600200"/>
            <a:ext cx="6553200" cy="4876800"/>
          </a:xfrm>
        </p:spPr>
        <p:txBody>
          <a:bodyPr>
            <a:normAutofit fontScale="85000" lnSpcReduction="20000"/>
          </a:bodyPr>
          <a:lstStyle/>
          <a:p>
            <a:r>
              <a:rPr lang="en-US" dirty="0"/>
              <a:t>As government debt securities came to be seen as increasingly safe and liquid, they were accepted as collateral for other borrowing and lending.  </a:t>
            </a:r>
            <a:endParaRPr lang="en-US" dirty="0" smtClean="0"/>
          </a:p>
          <a:p>
            <a:r>
              <a:rPr lang="en-US" dirty="0" smtClean="0"/>
              <a:t>Thus</a:t>
            </a:r>
            <a:r>
              <a:rPr lang="en-US" dirty="0"/>
              <a:t>, the growth of transactions in private debt provided a spur for the broader process of economic and financial development.  </a:t>
            </a:r>
            <a:endParaRPr lang="en-US" dirty="0" smtClean="0"/>
          </a:p>
          <a:p>
            <a:r>
              <a:rPr lang="en-US" dirty="0" smtClean="0"/>
              <a:t>Scholars of the Great Divergence sometimes </a:t>
            </a:r>
            <a:r>
              <a:rPr lang="en-US" dirty="0"/>
              <a:t>ask “why Europe was first” -- why </a:t>
            </a:r>
            <a:r>
              <a:rPr lang="en-US" dirty="0" smtClean="0"/>
              <a:t>was it the </a:t>
            </a:r>
            <a:r>
              <a:rPr lang="en-US" dirty="0"/>
              <a:t>first part of the world to experience modern </a:t>
            </a:r>
            <a:r>
              <a:rPr lang="en-US" dirty="0" smtClean="0"/>
              <a:t>(sustained) economic</a:t>
            </a:r>
            <a:r>
              <a:rPr lang="en-US" dirty="0"/>
              <a:t>, financial and commercial </a:t>
            </a:r>
            <a:r>
              <a:rPr lang="en-US" dirty="0" smtClean="0"/>
              <a:t>development</a:t>
            </a:r>
            <a:r>
              <a:rPr lang="en-US" dirty="0"/>
              <a:t>?</a:t>
            </a:r>
            <a:endParaRPr lang="en-US" dirty="0" smtClean="0"/>
          </a:p>
          <a:p>
            <a:r>
              <a:rPr lang="en-US" dirty="0" smtClean="0"/>
              <a:t>This </a:t>
            </a:r>
            <a:r>
              <a:rPr lang="en-US" dirty="0"/>
              <a:t>precocity in issuing public debt is </a:t>
            </a:r>
            <a:r>
              <a:rPr lang="en-US" dirty="0" smtClean="0"/>
              <a:t>not </a:t>
            </a:r>
            <a:r>
              <a:rPr lang="en-US" dirty="0"/>
              <a:t>the entire </a:t>
            </a:r>
            <a:r>
              <a:rPr lang="en-US" dirty="0" smtClean="0"/>
              <a:t>story.  </a:t>
            </a:r>
            <a:r>
              <a:rPr lang="en-US" dirty="0"/>
              <a:t>But it is </a:t>
            </a:r>
            <a:r>
              <a:rPr lang="en-US" dirty="0" smtClean="0"/>
              <a:t>part</a:t>
            </a:r>
            <a:r>
              <a:rPr lang="en-US" dirty="0"/>
              <a:t>.</a:t>
            </a:r>
          </a:p>
        </p:txBody>
      </p:sp>
      <p:pic>
        <p:nvPicPr>
          <p:cNvPr id="6" name="Content Placeholder 5"/>
          <p:cNvPicPr>
            <a:picLocks noGrp="1" noChangeAspect="1"/>
          </p:cNvPicPr>
          <p:nvPr>
            <p:ph sz="half" idx="2"/>
          </p:nvPr>
        </p:nvPicPr>
        <p:blipFill>
          <a:blip r:embed="rId2"/>
          <a:stretch>
            <a:fillRect/>
          </a:stretch>
        </p:blipFill>
        <p:spPr>
          <a:xfrm>
            <a:off x="7239000" y="2286000"/>
            <a:ext cx="1743075" cy="2628900"/>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11</a:t>
            </a:fld>
            <a:endParaRPr lang="en-US"/>
          </a:p>
        </p:txBody>
      </p:sp>
    </p:spTree>
    <p:extLst>
      <p:ext uri="{BB962C8B-B14F-4D97-AF65-F5344CB8AC3E}">
        <p14:creationId xmlns:p14="http://schemas.microsoft.com/office/powerpoint/2010/main" val="166641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time, uses of public debt evolved</a:t>
            </a:r>
            <a:endParaRPr lang="en-US" dirty="0"/>
          </a:p>
        </p:txBody>
      </p:sp>
      <p:sp>
        <p:nvSpPr>
          <p:cNvPr id="3" name="Content Placeholder 2"/>
          <p:cNvSpPr>
            <a:spLocks noGrp="1"/>
          </p:cNvSpPr>
          <p:nvPr>
            <p:ph sz="half" idx="1"/>
          </p:nvPr>
        </p:nvSpPr>
        <p:spPr>
          <a:xfrm>
            <a:off x="457200" y="1600200"/>
            <a:ext cx="4495800" cy="5257800"/>
          </a:xfrm>
        </p:spPr>
        <p:txBody>
          <a:bodyPr>
            <a:normAutofit fontScale="77500" lnSpcReduction="20000"/>
          </a:bodyPr>
          <a:lstStyle/>
          <a:p>
            <a:r>
              <a:rPr lang="en-US" dirty="0"/>
              <a:t>Financing wars </a:t>
            </a:r>
            <a:r>
              <a:rPr lang="en-US" dirty="0" smtClean="0"/>
              <a:t>has always been of premier importance. </a:t>
            </a:r>
          </a:p>
          <a:p>
            <a:pPr lvl="1"/>
            <a:r>
              <a:rPr lang="en-US" dirty="0" smtClean="0"/>
              <a:t>U.S. case is at right. </a:t>
            </a:r>
          </a:p>
          <a:p>
            <a:r>
              <a:rPr lang="en-US" dirty="0" smtClean="0"/>
              <a:t>To meet public-health emergencies</a:t>
            </a:r>
          </a:p>
          <a:p>
            <a:pPr lvl="1"/>
            <a:r>
              <a:rPr lang="en-US" dirty="0" smtClean="0"/>
              <a:t>Sienna and Venice in the 14</a:t>
            </a:r>
            <a:r>
              <a:rPr lang="en-US" baseline="30000" dirty="0" smtClean="0"/>
              <a:t>th</a:t>
            </a:r>
            <a:r>
              <a:rPr lang="en-US" dirty="0" smtClean="0"/>
              <a:t> century.</a:t>
            </a:r>
          </a:p>
          <a:p>
            <a:r>
              <a:rPr lang="en-US" dirty="0" smtClean="0"/>
              <a:t>Starting in the 19</a:t>
            </a:r>
            <a:r>
              <a:rPr lang="en-US" baseline="30000" dirty="0" smtClean="0"/>
              <a:t>th</a:t>
            </a:r>
            <a:r>
              <a:rPr lang="en-US" dirty="0" smtClean="0"/>
              <a:t> century,  </a:t>
            </a:r>
            <a:r>
              <a:rPr lang="en-US" dirty="0"/>
              <a:t>governments </a:t>
            </a:r>
            <a:r>
              <a:rPr lang="en-US" dirty="0" smtClean="0"/>
              <a:t>also borrowed to </a:t>
            </a:r>
            <a:r>
              <a:rPr lang="en-US" dirty="0"/>
              <a:t>invest in </a:t>
            </a:r>
            <a:r>
              <a:rPr lang="en-US" dirty="0" smtClean="0"/>
              <a:t>productive </a:t>
            </a:r>
            <a:r>
              <a:rPr lang="en-US" dirty="0"/>
              <a:t>infrastructure – roads, railways, ports, urban lighting and sewers – associated with modern economic growth.  </a:t>
            </a:r>
            <a:endParaRPr lang="en-US" dirty="0" smtClean="0"/>
          </a:p>
          <a:p>
            <a:pPr lvl="1"/>
            <a:r>
              <a:rPr lang="en-US" dirty="0" smtClean="0"/>
              <a:t>Dutch states have borrowed, periodically, to finance investments in “climate abatement” over 7 centuries.</a:t>
            </a:r>
            <a:endParaRPr lang="en-US" dirty="0"/>
          </a:p>
        </p:txBody>
      </p:sp>
      <p:pic>
        <p:nvPicPr>
          <p:cNvPr id="6" name="Content Placeholder 5"/>
          <p:cNvPicPr>
            <a:picLocks noGrp="1" noChangeAspect="1"/>
          </p:cNvPicPr>
          <p:nvPr>
            <p:ph sz="half" idx="2"/>
          </p:nvPr>
        </p:nvPicPr>
        <p:blipFill>
          <a:blip r:embed="rId2"/>
          <a:stretch>
            <a:fillRect/>
          </a:stretch>
        </p:blipFill>
        <p:spPr>
          <a:xfrm>
            <a:off x="4800600" y="2429797"/>
            <a:ext cx="4038600" cy="2873364"/>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12</a:t>
            </a:fld>
            <a:endParaRPr lang="en-US"/>
          </a:p>
        </p:txBody>
      </p:sp>
    </p:spTree>
    <p:extLst>
      <p:ext uri="{BB962C8B-B14F-4D97-AF65-F5344CB8AC3E}">
        <p14:creationId xmlns:p14="http://schemas.microsoft.com/office/powerpoint/2010/main" val="2265267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while responsible states borrow to meet emergencies</a:t>
            </a:r>
            <a:endParaRPr lang="en-US" dirty="0"/>
          </a:p>
        </p:txBody>
      </p:sp>
      <p:sp>
        <p:nvSpPr>
          <p:cNvPr id="3" name="Content Placeholder 2"/>
          <p:cNvSpPr>
            <a:spLocks noGrp="1"/>
          </p:cNvSpPr>
          <p:nvPr>
            <p:ph sz="half" idx="1"/>
          </p:nvPr>
        </p:nvSpPr>
        <p:spPr>
          <a:xfrm>
            <a:off x="457200" y="1600200"/>
            <a:ext cx="4495800" cy="4572000"/>
          </a:xfrm>
        </p:spPr>
        <p:txBody>
          <a:bodyPr>
            <a:normAutofit fontScale="92500" lnSpcReduction="10000"/>
          </a:bodyPr>
          <a:lstStyle/>
          <a:p>
            <a:r>
              <a:rPr lang="en-US" dirty="0" smtClean="0"/>
              <a:t>They also enhance or restore that capacity once the emergency has passed.</a:t>
            </a:r>
            <a:endParaRPr lang="en-US" dirty="0"/>
          </a:p>
          <a:p>
            <a:r>
              <a:rPr lang="en-US" dirty="0" smtClean="0"/>
              <a:t>There will be another emergency: another novel coronavirus, a financial crisis, a climate disaster, a geopolitical event.</a:t>
            </a:r>
          </a:p>
          <a:p>
            <a:r>
              <a:rPr lang="en-US" dirty="0" smtClean="0"/>
              <a:t>So prudent governments need to start thinking now about that restoration process.</a:t>
            </a:r>
          </a:p>
        </p:txBody>
      </p:sp>
      <p:pic>
        <p:nvPicPr>
          <p:cNvPr id="6" name="Content Placeholder 5"/>
          <p:cNvPicPr>
            <a:picLocks noGrp="1" noChangeAspect="1"/>
          </p:cNvPicPr>
          <p:nvPr>
            <p:ph sz="half" idx="2"/>
          </p:nvPr>
        </p:nvPicPr>
        <p:blipFill>
          <a:blip r:embed="rId2"/>
          <a:stretch>
            <a:fillRect/>
          </a:stretch>
        </p:blipFill>
        <p:spPr>
          <a:xfrm>
            <a:off x="4800600" y="2429797"/>
            <a:ext cx="4038600" cy="2873364"/>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13</a:t>
            </a:fld>
            <a:endParaRPr lang="en-US"/>
          </a:p>
        </p:txBody>
      </p:sp>
    </p:spTree>
    <p:extLst>
      <p:ext uri="{BB962C8B-B14F-4D97-AF65-F5344CB8AC3E}">
        <p14:creationId xmlns:p14="http://schemas.microsoft.com/office/powerpoint/2010/main" val="290256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t>In the book we look at a number of historic debt consolidation episodes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To highlight what is </a:t>
            </a:r>
            <a:r>
              <a:rPr lang="en-US" i="1" dirty="0" smtClean="0"/>
              <a:t>different</a:t>
            </a:r>
            <a:r>
              <a:rPr lang="en-US" dirty="0" smtClean="0"/>
              <a:t> between now and then – and what might be possible now.</a:t>
            </a:r>
          </a:p>
          <a:p>
            <a:endParaRPr lang="en-US" dirty="0" smtClean="0"/>
          </a:p>
          <a:p>
            <a:endParaRPr lang="en-US" dirty="0"/>
          </a:p>
          <a:p>
            <a:endParaRPr lang="en-US" dirty="0" smtClean="0"/>
          </a:p>
          <a:p>
            <a:r>
              <a:rPr lang="en-US" dirty="0" smtClean="0"/>
              <a:t>Where </a:t>
            </a:r>
            <a:r>
              <a:rPr lang="en-US" i="1" dirty="0" smtClean="0"/>
              <a:t>d</a:t>
            </a:r>
            <a:r>
              <a:rPr lang="en-US" dirty="0" smtClean="0"/>
              <a:t> is debt/GDP</a:t>
            </a:r>
          </a:p>
          <a:p>
            <a:r>
              <a:rPr lang="en-US" dirty="0" smtClean="0"/>
              <a:t>Where </a:t>
            </a:r>
            <a:r>
              <a:rPr lang="en-US" i="1" dirty="0" smtClean="0"/>
              <a:t>p</a:t>
            </a:r>
            <a:r>
              <a:rPr lang="en-US" dirty="0" smtClean="0"/>
              <a:t> is primary surplus/GDP</a:t>
            </a:r>
          </a:p>
          <a:p>
            <a:r>
              <a:rPr lang="en-US" dirty="0" smtClean="0"/>
              <a:t>Where </a:t>
            </a:r>
            <a:r>
              <a:rPr lang="en-US" i="1" dirty="0" err="1" smtClean="0"/>
              <a:t>sfa</a:t>
            </a:r>
            <a:r>
              <a:rPr lang="en-US" dirty="0" smtClean="0"/>
              <a:t> is the stock/flow adjustment</a:t>
            </a:r>
          </a:p>
          <a:p>
            <a:r>
              <a:rPr lang="en-US" dirty="0" smtClean="0"/>
              <a:t>Where now </a:t>
            </a:r>
            <a:r>
              <a:rPr lang="en-US" i="1" dirty="0" err="1" smtClean="0"/>
              <a:t>i</a:t>
            </a:r>
            <a:r>
              <a:rPr lang="en-US" dirty="0" smtClean="0"/>
              <a:t> and </a:t>
            </a:r>
            <a:r>
              <a:rPr lang="el-GR" dirty="0" smtClean="0"/>
              <a:t>γ</a:t>
            </a:r>
            <a:r>
              <a:rPr lang="en-US" dirty="0" smtClean="0"/>
              <a:t> are the nominal interest rate and growth rate respectively.</a:t>
            </a:r>
          </a:p>
          <a:p>
            <a:pPr marL="457200" lvl="1"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D3F2533D-4885-4900-BD2A-C1888EE49ECA}" type="slidenum">
              <a:rPr lang="en-US" smtClean="0"/>
              <a:t>14</a:t>
            </a:fld>
            <a:endParaRPr lang="en-US"/>
          </a:p>
        </p:txBody>
      </p:sp>
      <p:pic>
        <p:nvPicPr>
          <p:cNvPr id="7" name="Picture 6"/>
          <p:cNvPicPr>
            <a:picLocks noChangeAspect="1"/>
          </p:cNvPicPr>
          <p:nvPr/>
        </p:nvPicPr>
        <p:blipFill>
          <a:blip r:embed="rId2"/>
          <a:stretch>
            <a:fillRect/>
          </a:stretch>
        </p:blipFill>
        <p:spPr>
          <a:xfrm>
            <a:off x="838200" y="2514600"/>
            <a:ext cx="6924675" cy="676275"/>
          </a:xfrm>
          <a:prstGeom prst="rect">
            <a:avLst/>
          </a:prstGeom>
        </p:spPr>
      </p:pic>
    </p:spTree>
    <p:extLst>
      <p:ext uri="{BB962C8B-B14F-4D97-AF65-F5344CB8AC3E}">
        <p14:creationId xmlns:p14="http://schemas.microsoft.com/office/powerpoint/2010/main" val="309952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a:t>
            </a:r>
            <a:endParaRPr lang="en-US" dirty="0"/>
          </a:p>
        </p:txBody>
      </p:sp>
      <p:sp>
        <p:nvSpPr>
          <p:cNvPr id="3" name="Content Placeholder 2"/>
          <p:cNvSpPr>
            <a:spLocks noGrp="1"/>
          </p:cNvSpPr>
          <p:nvPr>
            <p:ph sz="half" idx="1"/>
          </p:nvPr>
        </p:nvSpPr>
        <p:spPr>
          <a:xfrm>
            <a:off x="457200" y="1600200"/>
            <a:ext cx="4114800" cy="4953000"/>
          </a:xfrm>
        </p:spPr>
        <p:txBody>
          <a:bodyPr>
            <a:normAutofit fontScale="92500" lnSpcReduction="20000"/>
          </a:bodyPr>
          <a:lstStyle/>
          <a:p>
            <a:r>
              <a:rPr lang="en-US" dirty="0" smtClean="0"/>
              <a:t>Achieved entirely by fiscal effort.</a:t>
            </a:r>
          </a:p>
          <a:p>
            <a:r>
              <a:rPr lang="en-US" dirty="0" smtClean="0"/>
              <a:t>What made this possible?</a:t>
            </a:r>
          </a:p>
          <a:p>
            <a:pPr lvl="1"/>
            <a:r>
              <a:rPr lang="en-US" dirty="0" smtClean="0"/>
              <a:t>Victorian philosophy of sound finance. </a:t>
            </a:r>
          </a:p>
          <a:p>
            <a:pPr lvl="2"/>
            <a:r>
              <a:rPr lang="en-US" dirty="0" smtClean="0"/>
              <a:t>Sound finance was integral to the fiscal philosophy of Peel &amp; Gladstone emphasizing budget surpluses, low taxes and limited government.</a:t>
            </a:r>
          </a:p>
          <a:p>
            <a:pPr lvl="1"/>
            <a:r>
              <a:rPr lang="en-US" dirty="0" smtClean="0"/>
              <a:t>All in the service of preserving the ability to borrow in a future conflict.</a:t>
            </a:r>
          </a:p>
          <a:p>
            <a:pPr lvl="1"/>
            <a:r>
              <a:rPr lang="en-US" dirty="0" smtClean="0"/>
              <a:t>Limited influence of working class in Parliament (even after reform acts).</a:t>
            </a:r>
          </a:p>
          <a:p>
            <a:endParaRPr lang="en-US" dirty="0" smtClean="0"/>
          </a:p>
          <a:p>
            <a:endParaRPr lang="en-US" dirty="0"/>
          </a:p>
        </p:txBody>
      </p:sp>
      <p:pic>
        <p:nvPicPr>
          <p:cNvPr id="6" name="Content Placeholder 5"/>
          <p:cNvPicPr>
            <a:picLocks noGrp="1" noChangeAspect="1"/>
          </p:cNvPicPr>
          <p:nvPr>
            <p:ph sz="half" idx="2"/>
          </p:nvPr>
        </p:nvPicPr>
        <p:blipFill>
          <a:blip r:embed="rId2"/>
          <a:stretch>
            <a:fillRect/>
          </a:stretch>
        </p:blipFill>
        <p:spPr>
          <a:xfrm>
            <a:off x="4648200" y="2332516"/>
            <a:ext cx="4038600" cy="3061330"/>
          </a:xfrm>
          <a:prstGeom prst="rect">
            <a:avLst/>
          </a:prstGeom>
        </p:spPr>
      </p:pic>
      <p:sp>
        <p:nvSpPr>
          <p:cNvPr id="4" name="Slide Number Placeholder 3"/>
          <p:cNvSpPr>
            <a:spLocks noGrp="1"/>
          </p:cNvSpPr>
          <p:nvPr>
            <p:ph type="sldNum" sz="quarter" idx="12"/>
          </p:nvPr>
        </p:nvSpPr>
        <p:spPr/>
        <p:txBody>
          <a:bodyPr/>
          <a:lstStyle/>
          <a:p>
            <a:fld id="{D3F2533D-4885-4900-BD2A-C1888EE49ECA}" type="slidenum">
              <a:rPr lang="en-US" smtClean="0"/>
              <a:t>15</a:t>
            </a:fld>
            <a:endParaRPr lang="en-US"/>
          </a:p>
        </p:txBody>
      </p:sp>
    </p:spTree>
    <p:extLst>
      <p:ext uri="{BB962C8B-B14F-4D97-AF65-F5344CB8AC3E}">
        <p14:creationId xmlns:p14="http://schemas.microsoft.com/office/powerpoint/2010/main" val="71549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sp>
        <p:nvSpPr>
          <p:cNvPr id="3" name="Content Placeholder 2"/>
          <p:cNvSpPr>
            <a:spLocks noGrp="1"/>
          </p:cNvSpPr>
          <p:nvPr>
            <p:ph sz="half" idx="1"/>
          </p:nvPr>
        </p:nvSpPr>
        <p:spPr>
          <a:xfrm>
            <a:off x="457200" y="1600200"/>
            <a:ext cx="4191000" cy="4876800"/>
          </a:xfrm>
        </p:spPr>
        <p:txBody>
          <a:bodyPr>
            <a:normAutofit fontScale="85000" lnSpcReduction="20000"/>
          </a:bodyPr>
          <a:lstStyle/>
          <a:p>
            <a:r>
              <a:rPr lang="en-US" dirty="0" smtClean="0"/>
              <a:t>Achieved </a:t>
            </a:r>
            <a:r>
              <a:rPr lang="en-US" dirty="0"/>
              <a:t>entirely by fiscal effort (as we will see).</a:t>
            </a:r>
          </a:p>
          <a:p>
            <a:r>
              <a:rPr lang="en-US" dirty="0"/>
              <a:t>What made this possible?</a:t>
            </a:r>
          </a:p>
          <a:p>
            <a:pPr lvl="1"/>
            <a:r>
              <a:rPr lang="en-US" dirty="0" smtClean="0"/>
              <a:t>Strong creditor influence as reflected in the decision to return to gold (and Populist complaints about powerful banks and trusts).</a:t>
            </a:r>
          </a:p>
          <a:p>
            <a:pPr lvl="1"/>
            <a:r>
              <a:rPr lang="en-US" dirty="0" smtClean="0"/>
              <a:t>Southern states opposed expansive federal spending.</a:t>
            </a:r>
          </a:p>
          <a:p>
            <a:pPr lvl="1"/>
            <a:r>
              <a:rPr lang="en-US" dirty="0" smtClean="0"/>
              <a:t>Limited military spending needs prior to Spanish-American War.</a:t>
            </a:r>
          </a:p>
          <a:p>
            <a:pPr lvl="1"/>
            <a:r>
              <a:rPr lang="en-US" dirty="0" smtClean="0"/>
              <a:t>Growth and immigration are widely seen as the story; not true (as I’ll show you in a moment).</a:t>
            </a:r>
          </a:p>
        </p:txBody>
      </p:sp>
      <p:pic>
        <p:nvPicPr>
          <p:cNvPr id="6" name="Content Placeholder 5"/>
          <p:cNvPicPr>
            <a:picLocks noGrp="1" noChangeAspect="1"/>
          </p:cNvPicPr>
          <p:nvPr>
            <p:ph sz="half" idx="2"/>
          </p:nvPr>
        </p:nvPicPr>
        <p:blipFill>
          <a:blip r:embed="rId2"/>
          <a:stretch>
            <a:fillRect/>
          </a:stretch>
        </p:blipFill>
        <p:spPr>
          <a:xfrm>
            <a:off x="4786721" y="2348194"/>
            <a:ext cx="3761558" cy="3029975"/>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16</a:t>
            </a:fld>
            <a:endParaRPr lang="en-US"/>
          </a:p>
        </p:txBody>
      </p:sp>
    </p:spTree>
    <p:extLst>
      <p:ext uri="{BB962C8B-B14F-4D97-AF65-F5344CB8AC3E}">
        <p14:creationId xmlns:p14="http://schemas.microsoft.com/office/powerpoint/2010/main" val="194125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Content Placeholder 2"/>
          <p:cNvSpPr>
            <a:spLocks noGrp="1"/>
          </p:cNvSpPr>
          <p:nvPr>
            <p:ph sz="half" idx="1"/>
          </p:nvPr>
        </p:nvSpPr>
        <p:spPr/>
        <p:txBody>
          <a:bodyPr>
            <a:normAutofit/>
          </a:bodyPr>
          <a:lstStyle/>
          <a:p>
            <a:r>
              <a:rPr lang="en-US" dirty="0" smtClean="0"/>
              <a:t>Again achieved </a:t>
            </a:r>
            <a:r>
              <a:rPr lang="en-US" dirty="0"/>
              <a:t>entirely by fiscal effort (as we will </a:t>
            </a:r>
            <a:r>
              <a:rPr lang="en-US" dirty="0" smtClean="0"/>
              <a:t>see momentarily).</a:t>
            </a:r>
            <a:endParaRPr lang="en-US" dirty="0"/>
          </a:p>
          <a:p>
            <a:r>
              <a:rPr lang="en-US" dirty="0"/>
              <a:t>What made this possible?</a:t>
            </a:r>
          </a:p>
          <a:p>
            <a:pPr lvl="1"/>
            <a:r>
              <a:rPr lang="en-US" dirty="0" smtClean="0"/>
              <a:t>Elites saw new taxes as a necessary evil, as enabling the country to prepare for another German war.</a:t>
            </a:r>
            <a:endParaRPr lang="en-US" dirty="0"/>
          </a:p>
        </p:txBody>
      </p:sp>
      <p:pic>
        <p:nvPicPr>
          <p:cNvPr id="6" name="Content Placeholder 5"/>
          <p:cNvPicPr>
            <a:picLocks noGrp="1" noChangeAspect="1"/>
          </p:cNvPicPr>
          <p:nvPr>
            <p:ph sz="half" idx="2"/>
          </p:nvPr>
        </p:nvPicPr>
        <p:blipFill>
          <a:blip r:embed="rId2"/>
          <a:stretch>
            <a:fillRect/>
          </a:stretch>
        </p:blipFill>
        <p:spPr>
          <a:xfrm>
            <a:off x="4648200" y="2333230"/>
            <a:ext cx="4038600" cy="3059902"/>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17</a:t>
            </a:fld>
            <a:endParaRPr lang="en-US"/>
          </a:p>
        </p:txBody>
      </p:sp>
    </p:spTree>
    <p:extLst>
      <p:ext uri="{BB962C8B-B14F-4D97-AF65-F5344CB8AC3E}">
        <p14:creationId xmlns:p14="http://schemas.microsoft.com/office/powerpoint/2010/main" val="2388979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sz="3600" dirty="0" smtClean="0"/>
              <a:t>In each case, primary surpluses account for more than 100% of the observed decrease</a:t>
            </a:r>
            <a:endParaRPr lang="en-US" sz="3600" dirty="0"/>
          </a:p>
        </p:txBody>
      </p:sp>
      <p:sp>
        <p:nvSpPr>
          <p:cNvPr id="6" name="Content Placeholder 5"/>
          <p:cNvSpPr>
            <a:spLocks noGrp="1"/>
          </p:cNvSpPr>
          <p:nvPr>
            <p:ph idx="1"/>
          </p:nvPr>
        </p:nvSpPr>
        <p:spPr>
          <a:xfrm>
            <a:off x="457200" y="1600200"/>
            <a:ext cx="8382000" cy="5029200"/>
          </a:xfrm>
        </p:spPr>
        <p:txBody>
          <a:bodyPr>
            <a:normAutofit/>
          </a:bodyPr>
          <a:lstStyle/>
          <a:p>
            <a:r>
              <a:rPr lang="en-US" dirty="0" smtClean="0"/>
              <a:t>Basic debt dynamics:</a:t>
            </a:r>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3F2533D-4885-4900-BD2A-C1888EE49ECA}" type="slidenum">
              <a:rPr lang="en-US" smtClean="0"/>
              <a:t>18</a:t>
            </a:fld>
            <a:endParaRPr lang="en-US"/>
          </a:p>
        </p:txBody>
      </p:sp>
      <p:pic>
        <p:nvPicPr>
          <p:cNvPr id="7" name="Picture 6"/>
          <p:cNvPicPr>
            <a:picLocks noChangeAspect="1"/>
          </p:cNvPicPr>
          <p:nvPr/>
        </p:nvPicPr>
        <p:blipFill>
          <a:blip r:embed="rId2"/>
          <a:stretch>
            <a:fillRect/>
          </a:stretch>
        </p:blipFill>
        <p:spPr>
          <a:xfrm>
            <a:off x="838200" y="2362200"/>
            <a:ext cx="6924675" cy="676275"/>
          </a:xfrm>
          <a:prstGeom prst="rect">
            <a:avLst/>
          </a:prstGeom>
        </p:spPr>
      </p:pic>
      <p:pic>
        <p:nvPicPr>
          <p:cNvPr id="8" name="Picture 7"/>
          <p:cNvPicPr>
            <a:picLocks noChangeAspect="1"/>
          </p:cNvPicPr>
          <p:nvPr/>
        </p:nvPicPr>
        <p:blipFill>
          <a:blip r:embed="rId3"/>
          <a:stretch>
            <a:fillRect/>
          </a:stretch>
        </p:blipFill>
        <p:spPr>
          <a:xfrm>
            <a:off x="533400" y="3352801"/>
            <a:ext cx="8458200" cy="2057400"/>
          </a:xfrm>
          <a:prstGeom prst="rect">
            <a:avLst/>
          </a:prstGeom>
        </p:spPr>
      </p:pic>
      <p:sp>
        <p:nvSpPr>
          <p:cNvPr id="3" name="Up Arrow 2"/>
          <p:cNvSpPr/>
          <p:nvPr/>
        </p:nvSpPr>
        <p:spPr>
          <a:xfrm>
            <a:off x="4526281" y="5562600"/>
            <a:ext cx="45719" cy="45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4306824" y="541020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486400" y="541020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063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sz="3600" dirty="0" smtClean="0"/>
              <a:t>In each case, primary surpluses account for more than 100% of the observed decrease</a:t>
            </a:r>
            <a:endParaRPr lang="en-US" sz="3600" dirty="0"/>
          </a:p>
        </p:txBody>
      </p:sp>
      <p:sp>
        <p:nvSpPr>
          <p:cNvPr id="6" name="Content Placeholder 5"/>
          <p:cNvSpPr>
            <a:spLocks noGrp="1"/>
          </p:cNvSpPr>
          <p:nvPr>
            <p:ph idx="1"/>
          </p:nvPr>
        </p:nvSpPr>
        <p:spPr>
          <a:xfrm>
            <a:off x="457200" y="1600200"/>
            <a:ext cx="8382000" cy="5029200"/>
          </a:xfrm>
        </p:spPr>
        <p:txBody>
          <a:bodyPr>
            <a:normAutofit/>
          </a:bodyPr>
          <a:lstStyle/>
          <a:p>
            <a:r>
              <a:rPr lang="en-US" dirty="0" smtClean="0"/>
              <a:t>Basic debt dynamics:</a:t>
            </a:r>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3F2533D-4885-4900-BD2A-C1888EE49ECA}" type="slidenum">
              <a:rPr lang="en-US" smtClean="0"/>
              <a:t>19</a:t>
            </a:fld>
            <a:endParaRPr lang="en-US"/>
          </a:p>
        </p:txBody>
      </p:sp>
      <p:pic>
        <p:nvPicPr>
          <p:cNvPr id="7" name="Picture 6"/>
          <p:cNvPicPr>
            <a:picLocks noChangeAspect="1"/>
          </p:cNvPicPr>
          <p:nvPr/>
        </p:nvPicPr>
        <p:blipFill>
          <a:blip r:embed="rId2"/>
          <a:stretch>
            <a:fillRect/>
          </a:stretch>
        </p:blipFill>
        <p:spPr>
          <a:xfrm>
            <a:off x="838200" y="2362200"/>
            <a:ext cx="6924675" cy="676275"/>
          </a:xfrm>
          <a:prstGeom prst="rect">
            <a:avLst/>
          </a:prstGeom>
        </p:spPr>
      </p:pic>
      <p:pic>
        <p:nvPicPr>
          <p:cNvPr id="8" name="Picture 7"/>
          <p:cNvPicPr>
            <a:picLocks noChangeAspect="1"/>
          </p:cNvPicPr>
          <p:nvPr/>
        </p:nvPicPr>
        <p:blipFill>
          <a:blip r:embed="rId3"/>
          <a:stretch>
            <a:fillRect/>
          </a:stretch>
        </p:blipFill>
        <p:spPr>
          <a:xfrm>
            <a:off x="533400" y="3352801"/>
            <a:ext cx="8458200" cy="2057400"/>
          </a:xfrm>
          <a:prstGeom prst="rect">
            <a:avLst/>
          </a:prstGeom>
        </p:spPr>
      </p:pic>
      <p:sp>
        <p:nvSpPr>
          <p:cNvPr id="3" name="Up Arrow 2"/>
          <p:cNvSpPr/>
          <p:nvPr/>
        </p:nvSpPr>
        <p:spPr>
          <a:xfrm>
            <a:off x="6781800" y="5105400"/>
            <a:ext cx="381000" cy="9024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59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3F2533D-4885-4900-BD2A-C1888EE49ECA}" type="slidenum">
              <a:rPr lang="en-US" smtClean="0"/>
              <a:t>2</a:t>
            </a:fld>
            <a:endParaRPr lang="en-US"/>
          </a:p>
        </p:txBody>
      </p:sp>
      <p:pic>
        <p:nvPicPr>
          <p:cNvPr id="6" name="Picture 5"/>
          <p:cNvPicPr>
            <a:picLocks noChangeAspect="1"/>
          </p:cNvPicPr>
          <p:nvPr/>
        </p:nvPicPr>
        <p:blipFill>
          <a:blip r:embed="rId3"/>
          <a:stretch>
            <a:fillRect/>
          </a:stretch>
        </p:blipFill>
        <p:spPr>
          <a:xfrm>
            <a:off x="76200" y="152401"/>
            <a:ext cx="8991600" cy="6569074"/>
          </a:xfrm>
          <a:prstGeom prst="rect">
            <a:avLst/>
          </a:prstGeom>
        </p:spPr>
      </p:pic>
    </p:spTree>
    <p:extLst>
      <p:ext uri="{BB962C8B-B14F-4D97-AF65-F5344CB8AC3E}">
        <p14:creationId xmlns:p14="http://schemas.microsoft.com/office/powerpoint/2010/main" val="4832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can we exert analogous fiscal effort now?</a:t>
            </a:r>
            <a:endParaRPr lang="en-US" dirty="0"/>
          </a:p>
        </p:txBody>
      </p:sp>
      <p:sp>
        <p:nvSpPr>
          <p:cNvPr id="6" name="Content Placeholder 5"/>
          <p:cNvSpPr>
            <a:spLocks noGrp="1"/>
          </p:cNvSpPr>
          <p:nvPr>
            <p:ph sz="half" idx="1"/>
          </p:nvPr>
        </p:nvSpPr>
        <p:spPr>
          <a:xfrm>
            <a:off x="457200" y="1600200"/>
            <a:ext cx="3581400" cy="4525963"/>
          </a:xfrm>
        </p:spPr>
        <p:txBody>
          <a:bodyPr>
            <a:normAutofit/>
          </a:bodyPr>
          <a:lstStyle/>
          <a:p>
            <a:r>
              <a:rPr lang="en-US" dirty="0" smtClean="0"/>
              <a:t>Through persistent primary surpluses?</a:t>
            </a:r>
          </a:p>
          <a:p>
            <a:pPr lvl="1"/>
            <a:r>
              <a:rPr lang="en-US" dirty="0" smtClean="0"/>
              <a:t>Only under special circumstances.</a:t>
            </a:r>
          </a:p>
          <a:p>
            <a:pPr lvl="1"/>
            <a:r>
              <a:rPr lang="en-US" dirty="0" smtClean="0"/>
              <a:t>Norway after 1999, Belgium after 1995, Singapore after 1990.</a:t>
            </a:r>
          </a:p>
        </p:txBody>
      </p:sp>
      <p:pic>
        <p:nvPicPr>
          <p:cNvPr id="4" name="Content Placeholder 3"/>
          <p:cNvPicPr>
            <a:picLocks noGrp="1" noChangeAspect="1"/>
          </p:cNvPicPr>
          <p:nvPr>
            <p:ph sz="half" idx="2"/>
          </p:nvPr>
        </p:nvPicPr>
        <p:blipFill>
          <a:blip r:embed="rId2"/>
          <a:stretch>
            <a:fillRect/>
          </a:stretch>
        </p:blipFill>
        <p:spPr>
          <a:xfrm>
            <a:off x="4038600" y="1752600"/>
            <a:ext cx="4953000" cy="3048000"/>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20</a:t>
            </a:fld>
            <a:endParaRPr lang="en-US"/>
          </a:p>
        </p:txBody>
      </p:sp>
    </p:spTree>
    <p:extLst>
      <p:ext uri="{BB962C8B-B14F-4D97-AF65-F5344CB8AC3E}">
        <p14:creationId xmlns:p14="http://schemas.microsoft.com/office/powerpoint/2010/main" val="56681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also analyze other cases (post WWI) one wouldn’t want to emulate</a:t>
            </a:r>
            <a:endParaRPr lang="en-US" dirty="0"/>
          </a:p>
        </p:txBody>
      </p:sp>
      <p:sp>
        <p:nvSpPr>
          <p:cNvPr id="3" name="Content Placeholder 2"/>
          <p:cNvSpPr>
            <a:spLocks noGrp="1"/>
          </p:cNvSpPr>
          <p:nvPr>
            <p:ph type="body" idx="1"/>
          </p:nvPr>
        </p:nvSpPr>
        <p:spPr/>
        <p:txBody>
          <a:bodyPr>
            <a:normAutofit/>
          </a:bodyPr>
          <a:lstStyle/>
          <a:p>
            <a:endParaRPr lang="en-US" dirty="0" smtClean="0"/>
          </a:p>
        </p:txBody>
      </p:sp>
      <p:sp>
        <p:nvSpPr>
          <p:cNvPr id="4" name="Text Placeholder 3"/>
          <p:cNvSpPr>
            <a:spLocks noGrp="1"/>
          </p:cNvSpPr>
          <p:nvPr>
            <p:ph type="body" sz="quarter" idx="3"/>
          </p:nvPr>
        </p:nvSpPr>
        <p:spPr/>
        <p:txBody>
          <a:bodyPr>
            <a:normAutofit fontScale="92500" lnSpcReduction="20000"/>
          </a:bodyPr>
          <a:lstStyle/>
          <a:p>
            <a:r>
              <a:rPr lang="en-US" b="0" dirty="0" smtClean="0"/>
              <a:t>Public debt ratio in Germany 1910-1938</a:t>
            </a:r>
            <a:endParaRPr lang="en-US" b="0" dirty="0"/>
          </a:p>
        </p:txBody>
      </p:sp>
      <p:pic>
        <p:nvPicPr>
          <p:cNvPr id="10" name="Content Placeholder 9"/>
          <p:cNvPicPr>
            <a:picLocks noGrp="1" noChangeAspect="1"/>
          </p:cNvPicPr>
          <p:nvPr>
            <p:ph sz="quarter" idx="4"/>
          </p:nvPr>
        </p:nvPicPr>
        <p:blipFill>
          <a:blip r:embed="rId2"/>
          <a:stretch>
            <a:fillRect/>
          </a:stretch>
        </p:blipFill>
        <p:spPr>
          <a:xfrm>
            <a:off x="4572000" y="2174875"/>
            <a:ext cx="4041775" cy="2546241"/>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21</a:t>
            </a:fld>
            <a:endParaRPr lang="en-US"/>
          </a:p>
        </p:txBody>
      </p:sp>
      <p:sp>
        <p:nvSpPr>
          <p:cNvPr id="8" name="Content Placeholder 7"/>
          <p:cNvSpPr>
            <a:spLocks noGrp="1"/>
          </p:cNvSpPr>
          <p:nvPr>
            <p:ph sz="half" idx="2"/>
          </p:nvPr>
        </p:nvSpPr>
        <p:spPr/>
        <p:txBody>
          <a:bodyPr/>
          <a:lstStyle/>
          <a:p>
            <a:r>
              <a:rPr lang="en-US" dirty="0" smtClean="0"/>
              <a:t>Liquidation through inflation in Germany.</a:t>
            </a:r>
          </a:p>
          <a:p>
            <a:r>
              <a:rPr lang="en-US" dirty="0" smtClean="0"/>
              <a:t>Leading to very high borrowing costs and rising debt thereafter.</a:t>
            </a:r>
          </a:p>
          <a:p>
            <a:r>
              <a:rPr lang="en-US" dirty="0" smtClean="0"/>
              <a:t>Not to mention political polarization.</a:t>
            </a:r>
          </a:p>
        </p:txBody>
      </p:sp>
    </p:spTree>
    <p:extLst>
      <p:ext uri="{BB962C8B-B14F-4D97-AF65-F5344CB8AC3E}">
        <p14:creationId xmlns:p14="http://schemas.microsoft.com/office/powerpoint/2010/main" val="2474501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instead inflating away the debt?</a:t>
            </a:r>
            <a:endParaRPr lang="en-US" dirty="0"/>
          </a:p>
        </p:txBody>
      </p:sp>
      <p:sp>
        <p:nvSpPr>
          <p:cNvPr id="6" name="Content Placeholder 5"/>
          <p:cNvSpPr>
            <a:spLocks noGrp="1"/>
          </p:cNvSpPr>
          <p:nvPr>
            <p:ph sz="half" idx="1"/>
          </p:nvPr>
        </p:nvSpPr>
        <p:spPr>
          <a:xfrm>
            <a:off x="457200" y="1600200"/>
            <a:ext cx="4038600" cy="4953000"/>
          </a:xfrm>
        </p:spPr>
        <p:txBody>
          <a:bodyPr>
            <a:normAutofit fontScale="92500" lnSpcReduction="10000"/>
          </a:bodyPr>
          <a:lstStyle/>
          <a:p>
            <a:r>
              <a:rPr lang="en-US" dirty="0" smtClean="0"/>
              <a:t>Some economists, such as Charles </a:t>
            </a:r>
            <a:r>
              <a:rPr lang="en-US" dirty="0" err="1" smtClean="0"/>
              <a:t>Goodhart</a:t>
            </a:r>
            <a:r>
              <a:rPr lang="en-US" dirty="0" smtClean="0"/>
              <a:t>, argue that debts will be inflated away, as in Weimar Germany.</a:t>
            </a:r>
          </a:p>
          <a:p>
            <a:pPr lvl="1"/>
            <a:r>
              <a:rPr lang="en-US" dirty="0" smtClean="0"/>
              <a:t>I’m skeptical.</a:t>
            </a:r>
          </a:p>
          <a:p>
            <a:pPr lvl="2"/>
            <a:r>
              <a:rPr lang="en-US" dirty="0" smtClean="0"/>
              <a:t>Investors will adjust maturities, so the increase in inflation will have to be a very big and/or repeated surprise.</a:t>
            </a:r>
          </a:p>
          <a:p>
            <a:pPr lvl="2"/>
            <a:r>
              <a:rPr lang="en-US" dirty="0" smtClean="0"/>
              <a:t>And stability culture is deeply ingrained in today’s central banking community.</a:t>
            </a:r>
          </a:p>
        </p:txBody>
      </p:sp>
      <p:sp>
        <p:nvSpPr>
          <p:cNvPr id="5" name="Slide Number Placeholder 4"/>
          <p:cNvSpPr>
            <a:spLocks noGrp="1"/>
          </p:cNvSpPr>
          <p:nvPr>
            <p:ph type="sldNum" sz="quarter" idx="12"/>
          </p:nvPr>
        </p:nvSpPr>
        <p:spPr/>
        <p:txBody>
          <a:bodyPr/>
          <a:lstStyle/>
          <a:p>
            <a:fld id="{D3F2533D-4885-4900-BD2A-C1888EE49ECA}" type="slidenum">
              <a:rPr lang="en-US" smtClean="0"/>
              <a:t>22</a:t>
            </a:fld>
            <a:endParaRPr lang="en-US"/>
          </a:p>
        </p:txBody>
      </p:sp>
      <p:pic>
        <p:nvPicPr>
          <p:cNvPr id="4" name="Content Placeholder 3"/>
          <p:cNvPicPr>
            <a:picLocks noGrp="1" noChangeAspect="1"/>
          </p:cNvPicPr>
          <p:nvPr>
            <p:ph sz="half" idx="2"/>
          </p:nvPr>
        </p:nvPicPr>
        <p:blipFill>
          <a:blip r:embed="rId2"/>
          <a:stretch>
            <a:fillRect/>
          </a:stretch>
        </p:blipFill>
        <p:spPr>
          <a:xfrm>
            <a:off x="5161869" y="1600200"/>
            <a:ext cx="3011261" cy="4525963"/>
          </a:xfrm>
          <a:prstGeom prst="rect">
            <a:avLst/>
          </a:prstGeom>
        </p:spPr>
      </p:pic>
    </p:spTree>
    <p:extLst>
      <p:ext uri="{BB962C8B-B14F-4D97-AF65-F5344CB8AC3E}">
        <p14:creationId xmlns:p14="http://schemas.microsoft.com/office/powerpoint/2010/main" val="3087131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What about inflation more generally?</a:t>
            </a:r>
            <a:endParaRPr lang="en-US" dirty="0"/>
          </a:p>
        </p:txBody>
      </p:sp>
      <p:sp>
        <p:nvSpPr>
          <p:cNvPr id="9" name="Content Placeholder 8"/>
          <p:cNvSpPr>
            <a:spLocks noGrp="1"/>
          </p:cNvSpPr>
          <p:nvPr>
            <p:ph sz="half" idx="1"/>
          </p:nvPr>
        </p:nvSpPr>
        <p:spPr>
          <a:xfrm>
            <a:off x="457200" y="1600199"/>
            <a:ext cx="4038600" cy="5121275"/>
          </a:xfrm>
        </p:spPr>
        <p:txBody>
          <a:bodyPr>
            <a:normAutofit fontScale="77500" lnSpcReduction="20000"/>
          </a:bodyPr>
          <a:lstStyle/>
          <a:p>
            <a:r>
              <a:rPr lang="en-US" dirty="0" smtClean="0"/>
              <a:t>When we consider debt consolidations (&gt;25% of GDP) of any length, we see many (short) episodes where inflation surged and interest rates failed to keep up.</a:t>
            </a:r>
          </a:p>
          <a:p>
            <a:r>
              <a:rPr lang="en-US" dirty="0" smtClean="0"/>
              <a:t>(Where the real rate went negative, contributing positively to fiscal consolidation.)</a:t>
            </a:r>
          </a:p>
          <a:p>
            <a:r>
              <a:rPr lang="en-US" dirty="0" smtClean="0"/>
              <a:t>But when we look at ten-year episodes, the contribution of real rates turns negative.</a:t>
            </a:r>
          </a:p>
          <a:p>
            <a:r>
              <a:rPr lang="en-US" dirty="0" smtClean="0"/>
              <a:t>(Expectations and maturities adapt.  Interest costs rise even faster than inflation, such that inflation contributes negatively to debt consolidation.)</a:t>
            </a:r>
            <a:endParaRPr lang="en-US" dirty="0"/>
          </a:p>
        </p:txBody>
      </p:sp>
      <p:pic>
        <p:nvPicPr>
          <p:cNvPr id="11" name="Content Placeholder 10"/>
          <p:cNvPicPr>
            <a:picLocks noGrp="1" noChangeAspect="1"/>
          </p:cNvPicPr>
          <p:nvPr>
            <p:ph sz="half" idx="2"/>
          </p:nvPr>
        </p:nvPicPr>
        <p:blipFill>
          <a:blip r:embed="rId2"/>
          <a:stretch>
            <a:fillRect/>
          </a:stretch>
        </p:blipFill>
        <p:spPr>
          <a:xfrm>
            <a:off x="4648200" y="2963318"/>
            <a:ext cx="4267200" cy="1913482"/>
          </a:xfrm>
          <a:prstGeom prst="rect">
            <a:avLst/>
          </a:prstGeom>
        </p:spPr>
      </p:pic>
      <p:sp>
        <p:nvSpPr>
          <p:cNvPr id="7" name="Slide Number Placeholder 6"/>
          <p:cNvSpPr>
            <a:spLocks noGrp="1"/>
          </p:cNvSpPr>
          <p:nvPr>
            <p:ph type="sldNum" sz="quarter" idx="12"/>
          </p:nvPr>
        </p:nvSpPr>
        <p:spPr/>
        <p:txBody>
          <a:bodyPr/>
          <a:lstStyle/>
          <a:p>
            <a:fld id="{D3F2533D-4885-4900-BD2A-C1888EE49ECA}" type="slidenum">
              <a:rPr lang="en-US" smtClean="0"/>
              <a:t>23</a:t>
            </a:fld>
            <a:endParaRPr lang="en-US"/>
          </a:p>
        </p:txBody>
      </p:sp>
      <p:sp>
        <p:nvSpPr>
          <p:cNvPr id="2" name="Oval 1"/>
          <p:cNvSpPr/>
          <p:nvPr/>
        </p:nvSpPr>
        <p:spPr>
          <a:xfrm>
            <a:off x="5562600" y="4191000"/>
            <a:ext cx="457200" cy="5438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59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What about inflation more generally?</a:t>
            </a:r>
            <a:endParaRPr lang="en-US" dirty="0"/>
          </a:p>
        </p:txBody>
      </p:sp>
      <p:sp>
        <p:nvSpPr>
          <p:cNvPr id="9" name="Content Placeholder 8"/>
          <p:cNvSpPr>
            <a:spLocks noGrp="1"/>
          </p:cNvSpPr>
          <p:nvPr>
            <p:ph sz="half" idx="1"/>
          </p:nvPr>
        </p:nvSpPr>
        <p:spPr>
          <a:xfrm>
            <a:off x="457200" y="1600199"/>
            <a:ext cx="4038600" cy="5121275"/>
          </a:xfrm>
        </p:spPr>
        <p:txBody>
          <a:bodyPr>
            <a:normAutofit fontScale="77500" lnSpcReduction="20000"/>
          </a:bodyPr>
          <a:lstStyle/>
          <a:p>
            <a:r>
              <a:rPr lang="en-US" dirty="0" smtClean="0"/>
              <a:t>When we consider debt consolidations (&gt;25% of GDP) of any length, we see many (short) episodes where inflation surged and interest rates failed to keep up.</a:t>
            </a:r>
          </a:p>
          <a:p>
            <a:r>
              <a:rPr lang="en-US" dirty="0" smtClean="0"/>
              <a:t>(Where the real rate went negative, contributing positively to fiscal consolidation.)</a:t>
            </a:r>
          </a:p>
          <a:p>
            <a:r>
              <a:rPr lang="en-US" dirty="0" smtClean="0"/>
              <a:t>But when we look at ten-year episodes, the contribution of real rates turns negative.</a:t>
            </a:r>
          </a:p>
          <a:p>
            <a:r>
              <a:rPr lang="en-US" dirty="0" smtClean="0"/>
              <a:t>(Expectations and maturities adapt.  Interest costs rise even faster than inflation, such that inflation contributes negatively to debt consolidation.)</a:t>
            </a:r>
            <a:endParaRPr lang="en-US" dirty="0"/>
          </a:p>
        </p:txBody>
      </p:sp>
      <p:pic>
        <p:nvPicPr>
          <p:cNvPr id="11" name="Content Placeholder 10"/>
          <p:cNvPicPr>
            <a:picLocks noGrp="1" noChangeAspect="1"/>
          </p:cNvPicPr>
          <p:nvPr>
            <p:ph sz="half" idx="2"/>
          </p:nvPr>
        </p:nvPicPr>
        <p:blipFill>
          <a:blip r:embed="rId2"/>
          <a:stretch>
            <a:fillRect/>
          </a:stretch>
        </p:blipFill>
        <p:spPr>
          <a:xfrm>
            <a:off x="4648200" y="2963318"/>
            <a:ext cx="4267200" cy="1913482"/>
          </a:xfrm>
          <a:prstGeom prst="rect">
            <a:avLst/>
          </a:prstGeom>
        </p:spPr>
      </p:pic>
      <p:sp>
        <p:nvSpPr>
          <p:cNvPr id="7" name="Slide Number Placeholder 6"/>
          <p:cNvSpPr>
            <a:spLocks noGrp="1"/>
          </p:cNvSpPr>
          <p:nvPr>
            <p:ph type="sldNum" sz="quarter" idx="12"/>
          </p:nvPr>
        </p:nvSpPr>
        <p:spPr/>
        <p:txBody>
          <a:bodyPr/>
          <a:lstStyle/>
          <a:p>
            <a:fld id="{D3F2533D-4885-4900-BD2A-C1888EE49ECA}" type="slidenum">
              <a:rPr lang="en-US" smtClean="0"/>
              <a:t>24</a:t>
            </a:fld>
            <a:endParaRPr lang="en-US"/>
          </a:p>
        </p:txBody>
      </p:sp>
      <p:sp>
        <p:nvSpPr>
          <p:cNvPr id="2" name="Oval 1"/>
          <p:cNvSpPr/>
          <p:nvPr/>
        </p:nvSpPr>
        <p:spPr>
          <a:xfrm>
            <a:off x="7696200" y="41910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2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faster growth?</a:t>
            </a:r>
            <a:endParaRPr lang="en-US" dirty="0"/>
          </a:p>
        </p:txBody>
      </p:sp>
      <p:sp>
        <p:nvSpPr>
          <p:cNvPr id="6" name="Content Placeholder 5"/>
          <p:cNvSpPr>
            <a:spLocks noGrp="1"/>
          </p:cNvSpPr>
          <p:nvPr>
            <p:ph sz="half" idx="1"/>
          </p:nvPr>
        </p:nvSpPr>
        <p:spPr>
          <a:xfrm>
            <a:off x="457200" y="1600200"/>
            <a:ext cx="4038600" cy="5121275"/>
          </a:xfrm>
        </p:spPr>
        <p:txBody>
          <a:bodyPr>
            <a:normAutofit fontScale="92500" lnSpcReduction="20000"/>
          </a:bodyPr>
          <a:lstStyle/>
          <a:p>
            <a:r>
              <a:rPr lang="en-US" dirty="0" smtClean="0"/>
              <a:t>Growing the denominator of the debt/GDP ratio</a:t>
            </a:r>
          </a:p>
          <a:p>
            <a:pPr lvl="1"/>
            <a:r>
              <a:rPr lang="en-US" dirty="0" smtClean="0"/>
              <a:t>This is what Europe is hoping for with its Recovery Fund and the Biden Admin promises with its Infrastructure Plan.</a:t>
            </a:r>
          </a:p>
          <a:p>
            <a:pPr lvl="1"/>
            <a:r>
              <a:rPr lang="en-US" dirty="0" smtClean="0"/>
              <a:t>Maybe COVID has accelerated digitization.  </a:t>
            </a:r>
          </a:p>
          <a:p>
            <a:pPr lvl="1"/>
            <a:r>
              <a:rPr lang="en-US" dirty="0" smtClean="0"/>
              <a:t>But no evidence of this yet.  </a:t>
            </a:r>
          </a:p>
          <a:p>
            <a:pPr lvl="1"/>
            <a:r>
              <a:rPr lang="en-US" dirty="0" smtClean="0"/>
              <a:t>And history suggests that productivity growth accelerates in response to general purpose technology shocks only with a lag.</a:t>
            </a:r>
            <a:endParaRPr lang="en-US" dirty="0"/>
          </a:p>
        </p:txBody>
      </p:sp>
      <p:sp>
        <p:nvSpPr>
          <p:cNvPr id="5" name="Slide Number Placeholder 4"/>
          <p:cNvSpPr>
            <a:spLocks noGrp="1"/>
          </p:cNvSpPr>
          <p:nvPr>
            <p:ph type="sldNum" sz="quarter" idx="12"/>
          </p:nvPr>
        </p:nvSpPr>
        <p:spPr/>
        <p:txBody>
          <a:bodyPr/>
          <a:lstStyle/>
          <a:p>
            <a:fld id="{D3F2533D-4885-4900-BD2A-C1888EE49ECA}" type="slidenum">
              <a:rPr lang="en-US" smtClean="0"/>
              <a:t>25</a:t>
            </a:fld>
            <a:endParaRPr lang="en-US"/>
          </a:p>
        </p:txBody>
      </p:sp>
      <p:pic>
        <p:nvPicPr>
          <p:cNvPr id="7" name="irc_mi" descr="http://deswendy.files.wordpress.com/2012/02/300px-maquina_vapor_watt_etsiim.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95800" y="1600200"/>
            <a:ext cx="2362200" cy="1600200"/>
          </a:xfrm>
          <a:prstGeom prst="rect">
            <a:avLst/>
          </a:prstGeom>
          <a:noFill/>
          <a:ln>
            <a:noFill/>
          </a:ln>
        </p:spPr>
      </p:pic>
      <p:pic>
        <p:nvPicPr>
          <p:cNvPr id="4" name="Picture 3"/>
          <p:cNvPicPr>
            <a:picLocks noChangeAspect="1"/>
          </p:cNvPicPr>
          <p:nvPr/>
        </p:nvPicPr>
        <p:blipFill>
          <a:blip r:embed="rId3"/>
          <a:stretch>
            <a:fillRect/>
          </a:stretch>
        </p:blipFill>
        <p:spPr>
          <a:xfrm>
            <a:off x="6163811" y="3098785"/>
            <a:ext cx="2370589" cy="1528792"/>
          </a:xfrm>
          <a:prstGeom prst="rect">
            <a:avLst/>
          </a:prstGeom>
        </p:spPr>
      </p:pic>
      <p:pic>
        <p:nvPicPr>
          <p:cNvPr id="8" name="Picture 7"/>
          <p:cNvPicPr>
            <a:picLocks noChangeAspect="1"/>
          </p:cNvPicPr>
          <p:nvPr/>
        </p:nvPicPr>
        <p:blipFill>
          <a:blip r:embed="rId4"/>
          <a:stretch>
            <a:fillRect/>
          </a:stretch>
        </p:blipFill>
        <p:spPr>
          <a:xfrm>
            <a:off x="4648200" y="4403371"/>
            <a:ext cx="2286000" cy="1722791"/>
          </a:xfrm>
          <a:prstGeom prst="rect">
            <a:avLst/>
          </a:prstGeom>
        </p:spPr>
      </p:pic>
    </p:spTree>
    <p:extLst>
      <p:ext uri="{BB962C8B-B14F-4D97-AF65-F5344CB8AC3E}">
        <p14:creationId xmlns:p14="http://schemas.microsoft.com/office/powerpoint/2010/main" val="2024885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of which is to say that there are no simple solutions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History shows that countries that have successfully addressed problems of debt sustainability without major economic, financial and political dislocations have done so by </a:t>
            </a:r>
            <a:r>
              <a:rPr lang="en-US" dirty="0" smtClean="0"/>
              <a:t>turning </a:t>
            </a:r>
            <a:r>
              <a:rPr lang="en-US" dirty="0"/>
              <a:t>to fiscal restraint when the time was right </a:t>
            </a:r>
            <a:r>
              <a:rPr lang="en-US" dirty="0" smtClean="0"/>
              <a:t>(not </a:t>
            </a:r>
            <a:r>
              <a:rPr lang="en-US" dirty="0"/>
              <a:t>before), </a:t>
            </a:r>
            <a:r>
              <a:rPr lang="en-US" dirty="0" smtClean="0"/>
              <a:t>by </a:t>
            </a:r>
            <a:r>
              <a:rPr lang="en-US" dirty="0"/>
              <a:t>growing their </a:t>
            </a:r>
            <a:r>
              <a:rPr lang="en-US" dirty="0" smtClean="0"/>
              <a:t>economies, and by avoiding deflation (and maybe even running modest rates </a:t>
            </a:r>
            <a:r>
              <a:rPr lang="en-US" smtClean="0"/>
              <a:t>of inflation). </a:t>
            </a:r>
            <a:endParaRPr lang="en-US" dirty="0" smtClean="0"/>
          </a:p>
          <a:p>
            <a:r>
              <a:rPr lang="en-US" dirty="0" smtClean="0"/>
              <a:t>Failing </a:t>
            </a:r>
            <a:r>
              <a:rPr lang="en-US" dirty="0"/>
              <a:t>to address the problem from all three angles is a recipe for disaster.</a:t>
            </a:r>
          </a:p>
        </p:txBody>
      </p:sp>
      <p:sp>
        <p:nvSpPr>
          <p:cNvPr id="4" name="Slide Number Placeholder 3"/>
          <p:cNvSpPr>
            <a:spLocks noGrp="1"/>
          </p:cNvSpPr>
          <p:nvPr>
            <p:ph type="sldNum" sz="quarter" idx="12"/>
          </p:nvPr>
        </p:nvSpPr>
        <p:spPr/>
        <p:txBody>
          <a:bodyPr/>
          <a:lstStyle/>
          <a:p>
            <a:fld id="{D3F2533D-4885-4900-BD2A-C1888EE49ECA}" type="slidenum">
              <a:rPr lang="en-US" smtClean="0"/>
              <a:t>26</a:t>
            </a:fld>
            <a:endParaRPr lang="en-US"/>
          </a:p>
        </p:txBody>
      </p:sp>
    </p:spTree>
    <p:extLst>
      <p:ext uri="{BB962C8B-B14F-4D97-AF65-F5344CB8AC3E}">
        <p14:creationId xmlns:p14="http://schemas.microsoft.com/office/powerpoint/2010/main" val="1638219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Coda: and implications of war in Ukraine?</a:t>
            </a:r>
            <a:endParaRPr lang="en-US" dirty="0"/>
          </a:p>
        </p:txBody>
      </p:sp>
      <p:sp>
        <p:nvSpPr>
          <p:cNvPr id="3" name="Content Placeholder 2"/>
          <p:cNvSpPr>
            <a:spLocks noGrp="1"/>
          </p:cNvSpPr>
          <p:nvPr>
            <p:ph idx="1"/>
          </p:nvPr>
        </p:nvSpPr>
        <p:spPr>
          <a:xfrm>
            <a:off x="457200" y="1828800"/>
            <a:ext cx="8229600" cy="4892674"/>
          </a:xfrm>
        </p:spPr>
        <p:txBody>
          <a:bodyPr>
            <a:normAutofit fontScale="70000" lnSpcReduction="20000"/>
          </a:bodyPr>
          <a:lstStyle/>
          <a:p>
            <a:r>
              <a:rPr lang="en-US" dirty="0" smtClean="0"/>
              <a:t>Strong argument for debt finance of war- and energy-shock related spending (on food and fuel offsets for poor households and even military outlays), given that household consumption will fall due to uncertainty, reduced exports etc.</a:t>
            </a:r>
          </a:p>
          <a:p>
            <a:r>
              <a:rPr lang="en-US" dirty="0" smtClean="0"/>
              <a:t>10-year Treasury rate in EA = 1.6%</a:t>
            </a:r>
          </a:p>
          <a:p>
            <a:r>
              <a:rPr lang="en-US" dirty="0" smtClean="0"/>
              <a:t>Inflation forecast for 2022, @ IMF = 5.3% </a:t>
            </a:r>
          </a:p>
          <a:p>
            <a:r>
              <a:rPr lang="en-US" dirty="0" smtClean="0"/>
              <a:t>Growth forecast for 2022, @ IMF = 2.8%</a:t>
            </a:r>
          </a:p>
          <a:p>
            <a:r>
              <a:rPr lang="en-US" dirty="0" smtClean="0"/>
              <a:t>So combined with a debt/GDP ratio of 100%, this means that EA can run a budget deficit of 1.6 – 5.3 – 2.8 = 6.5% of GDP while keeping the </a:t>
            </a:r>
            <a:r>
              <a:rPr lang="en-US" smtClean="0"/>
              <a:t>debt ratio stable.</a:t>
            </a:r>
            <a:endParaRPr lang="en-US" dirty="0" smtClean="0"/>
          </a:p>
          <a:p>
            <a:r>
              <a:rPr lang="en-US" dirty="0"/>
              <a:t>I</a:t>
            </a:r>
            <a:r>
              <a:rPr lang="en-US" dirty="0" smtClean="0"/>
              <a:t>f you think that recession is looming (imagine EU growth of -1%), this implies a primary deficit of 2.7% while keeping debt ratio stable.</a:t>
            </a:r>
          </a:p>
          <a:p>
            <a:r>
              <a:rPr lang="en-US" dirty="0" smtClean="0"/>
              <a:t>Primary deficit was 3.6% of GDP in 2021. So staying out of recession will be key for fiscal sustainability (as for everything else).</a:t>
            </a:r>
          </a:p>
        </p:txBody>
      </p:sp>
      <p:sp>
        <p:nvSpPr>
          <p:cNvPr id="4" name="Slide Number Placeholder 3"/>
          <p:cNvSpPr>
            <a:spLocks noGrp="1"/>
          </p:cNvSpPr>
          <p:nvPr>
            <p:ph type="sldNum" sz="quarter" idx="12"/>
          </p:nvPr>
        </p:nvSpPr>
        <p:spPr/>
        <p:txBody>
          <a:bodyPr/>
          <a:lstStyle/>
          <a:p>
            <a:fld id="{D3F2533D-4885-4900-BD2A-C1888EE49ECA}" type="slidenum">
              <a:rPr lang="en-US" smtClean="0"/>
              <a:t>27</a:t>
            </a:fld>
            <a:endParaRPr lang="en-US"/>
          </a:p>
        </p:txBody>
      </p:sp>
    </p:spTree>
    <p:extLst>
      <p:ext uri="{BB962C8B-B14F-4D97-AF65-F5344CB8AC3E}">
        <p14:creationId xmlns:p14="http://schemas.microsoft.com/office/powerpoint/2010/main" val="228577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about Italy?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10 year Treasury yield = 3%</a:t>
            </a:r>
          </a:p>
          <a:p>
            <a:r>
              <a:rPr lang="en-US" dirty="0" smtClean="0"/>
              <a:t>Growth 2%, inflation 5 ½ %, debt/GDP = 150%</a:t>
            </a:r>
          </a:p>
          <a:p>
            <a:r>
              <a:rPr lang="en-US" dirty="0" smtClean="0"/>
              <a:t>Primary deficit can = 6.75% if GDP without debt going up, and primary surplus = +2%</a:t>
            </a:r>
          </a:p>
          <a:p>
            <a:r>
              <a:rPr lang="en-US" dirty="0" smtClean="0"/>
              <a:t>In medium term, growth ½ %, inflation 1 ½ % (GS estimates), primary surplus must </a:t>
            </a:r>
            <a:r>
              <a:rPr lang="en-US" smtClean="0"/>
              <a:t>= </a:t>
            </a:r>
            <a:r>
              <a:rPr lang="en-US" smtClean="0"/>
              <a:t>1 ½ %.</a:t>
            </a:r>
            <a:endParaRPr lang="en-US" dirty="0" smtClean="0"/>
          </a:p>
          <a:p>
            <a:r>
              <a:rPr lang="en-US" dirty="0" smtClean="0"/>
              <a:t>So Italy has very limited room for maneuver.</a:t>
            </a:r>
          </a:p>
          <a:p>
            <a:r>
              <a:rPr lang="en-US" dirty="0" smtClean="0"/>
              <a:t>And if growth goes negative in recession, all bets are off.</a:t>
            </a:r>
            <a:endParaRPr lang="en-US" dirty="0"/>
          </a:p>
        </p:txBody>
      </p:sp>
      <p:sp>
        <p:nvSpPr>
          <p:cNvPr id="4" name="Slide Number Placeholder 3"/>
          <p:cNvSpPr>
            <a:spLocks noGrp="1"/>
          </p:cNvSpPr>
          <p:nvPr>
            <p:ph type="sldNum" sz="quarter" idx="12"/>
          </p:nvPr>
        </p:nvSpPr>
        <p:spPr/>
        <p:txBody>
          <a:bodyPr/>
          <a:lstStyle/>
          <a:p>
            <a:fld id="{D3F2533D-4885-4900-BD2A-C1888EE49ECA}" type="slidenum">
              <a:rPr lang="en-US" smtClean="0"/>
              <a:t>28</a:t>
            </a:fld>
            <a:endParaRPr lang="en-US"/>
          </a:p>
        </p:txBody>
      </p:sp>
    </p:spTree>
    <p:extLst>
      <p:ext uri="{BB962C8B-B14F-4D97-AF65-F5344CB8AC3E}">
        <p14:creationId xmlns:p14="http://schemas.microsoft.com/office/powerpoint/2010/main" val="46323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D3F2533D-4885-4900-BD2A-C1888EE49ECA}" type="slidenum">
              <a:rPr lang="en-US" smtClean="0"/>
              <a:t>29</a:t>
            </a:fld>
            <a:endParaRPr lang="en-US"/>
          </a:p>
        </p:txBody>
      </p:sp>
    </p:spTree>
    <p:extLst>
      <p:ext uri="{BB962C8B-B14F-4D97-AF65-F5344CB8AC3E}">
        <p14:creationId xmlns:p14="http://schemas.microsoft.com/office/powerpoint/2010/main" val="285204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p:cNvPicPr>
            <a:picLocks noGrp="1" noChangeAspect="1"/>
          </p:cNvPicPr>
          <p:nvPr>
            <p:ph sz="half" idx="1"/>
          </p:nvPr>
        </p:nvPicPr>
        <p:blipFill>
          <a:blip r:embed="rId2"/>
          <a:stretch>
            <a:fillRect/>
          </a:stretch>
        </p:blipFill>
        <p:spPr>
          <a:xfrm>
            <a:off x="935550" y="1600200"/>
            <a:ext cx="3081899" cy="4525963"/>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4648200" y="2763652"/>
            <a:ext cx="4038600" cy="2199059"/>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3</a:t>
            </a:fld>
            <a:endParaRPr lang="en-US"/>
          </a:p>
        </p:txBody>
      </p:sp>
    </p:spTree>
    <p:extLst>
      <p:ext uri="{BB962C8B-B14F-4D97-AF65-F5344CB8AC3E}">
        <p14:creationId xmlns:p14="http://schemas.microsoft.com/office/powerpoint/2010/main" val="239735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Early public debt history is European history</a:t>
            </a:r>
            <a:endParaRPr lang="en-US" dirty="0"/>
          </a:p>
        </p:txBody>
      </p:sp>
      <p:sp>
        <p:nvSpPr>
          <p:cNvPr id="7" name="Content Placeholder 6"/>
          <p:cNvSpPr>
            <a:spLocks noGrp="1"/>
          </p:cNvSpPr>
          <p:nvPr>
            <p:ph sz="half" idx="1"/>
          </p:nvPr>
        </p:nvSpPr>
        <p:spPr>
          <a:xfrm>
            <a:off x="457200" y="1600200"/>
            <a:ext cx="4038600" cy="5029200"/>
          </a:xfrm>
        </p:spPr>
        <p:txBody>
          <a:bodyPr>
            <a:normAutofit fontScale="85000" lnSpcReduction="10000"/>
          </a:bodyPr>
          <a:lstStyle/>
          <a:p>
            <a:r>
              <a:rPr lang="en-US" dirty="0" smtClean="0"/>
              <a:t>Because war was especially prevalent in Europe.</a:t>
            </a:r>
          </a:p>
          <a:p>
            <a:pPr lvl="1"/>
            <a:r>
              <a:rPr lang="en-US" dirty="0" smtClean="0"/>
              <a:t> The European continent was </a:t>
            </a:r>
            <a:r>
              <a:rPr lang="en-US" dirty="0"/>
              <a:t>divided into literally hundreds of princely kingdoms, many no more than cities with modest hinterlands. </a:t>
            </a:r>
          </a:p>
          <a:p>
            <a:pPr lvl="1"/>
            <a:r>
              <a:rPr lang="en-US" dirty="0" smtClean="0"/>
              <a:t>Average state size was just 25,000 sq. kilometers (Tilly).</a:t>
            </a:r>
            <a:endParaRPr lang="en-US" dirty="0"/>
          </a:p>
          <a:p>
            <a:pPr lvl="1"/>
            <a:r>
              <a:rPr lang="en-US" dirty="0"/>
              <a:t>Europe’s geography as a landmass riven by mountain ranges and river valleys posed natural obstacles to the formation of more extensive territorial states</a:t>
            </a:r>
            <a:r>
              <a:rPr lang="en-US" dirty="0" smtClean="0"/>
              <a:t>.</a:t>
            </a:r>
          </a:p>
          <a:p>
            <a:pPr lvl="2"/>
            <a:r>
              <a:rPr lang="en-US" dirty="0" smtClean="0"/>
              <a:t>With apologies to Jared Diamond…</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8706"/>
            <a:ext cx="4038600" cy="3028950"/>
          </a:xfrm>
        </p:spPr>
      </p:pic>
      <p:sp>
        <p:nvSpPr>
          <p:cNvPr id="5" name="Slide Number Placeholder 4"/>
          <p:cNvSpPr>
            <a:spLocks noGrp="1"/>
          </p:cNvSpPr>
          <p:nvPr>
            <p:ph type="sldNum" sz="quarter" idx="12"/>
          </p:nvPr>
        </p:nvSpPr>
        <p:spPr/>
        <p:txBody>
          <a:bodyPr/>
          <a:lstStyle/>
          <a:p>
            <a:fld id="{D3F2533D-4885-4900-BD2A-C1888EE49ECA}" type="slidenum">
              <a:rPr lang="en-US" smtClean="0"/>
              <a:t>4</a:t>
            </a:fld>
            <a:endParaRPr lang="en-US"/>
          </a:p>
        </p:txBody>
      </p:sp>
    </p:spTree>
    <p:extLst>
      <p:ext uri="{BB962C8B-B14F-4D97-AF65-F5344CB8AC3E}">
        <p14:creationId xmlns:p14="http://schemas.microsoft.com/office/powerpoint/2010/main" val="96698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Contrast China</a:t>
            </a:r>
            <a:endParaRPr lang="en-US" dirty="0"/>
          </a:p>
        </p:txBody>
      </p:sp>
      <p:sp>
        <p:nvSpPr>
          <p:cNvPr id="7" name="Content Placeholder 6"/>
          <p:cNvSpPr>
            <a:spLocks noGrp="1"/>
          </p:cNvSpPr>
          <p:nvPr>
            <p:ph sz="half" idx="1"/>
          </p:nvPr>
        </p:nvSpPr>
        <p:spPr/>
        <p:txBody>
          <a:bodyPr>
            <a:normAutofit fontScale="77500" lnSpcReduction="20000"/>
          </a:bodyPr>
          <a:lstStyle/>
          <a:p>
            <a:r>
              <a:rPr lang="en-US" dirty="0" smtClean="0"/>
              <a:t>Much of which is a great plain.</a:t>
            </a:r>
          </a:p>
          <a:p>
            <a:r>
              <a:rPr lang="en-US" dirty="0" smtClean="0"/>
              <a:t>The Qin established a unitary state already in 221 BC.</a:t>
            </a:r>
          </a:p>
          <a:p>
            <a:r>
              <a:rPr lang="en-US" dirty="0" smtClean="0"/>
              <a:t>As well as a uniform written language, standardized currency and unitary tax system.</a:t>
            </a:r>
          </a:p>
          <a:p>
            <a:r>
              <a:rPr lang="en-US" dirty="0" smtClean="0"/>
              <a:t>And of course one of Emperor Qin Shi Huang’s first projects (221 BC) was the Great Wall.</a:t>
            </a:r>
          </a:p>
          <a:p>
            <a:r>
              <a:rPr lang="en-US" dirty="0" smtClean="0"/>
              <a:t>For reasons of geography and internal unity, China lacked the same need to borrow to finance warfare.</a:t>
            </a:r>
          </a:p>
          <a:p>
            <a:endParaRPr lang="en-US" dirty="0"/>
          </a:p>
        </p:txBody>
      </p:sp>
      <p:pic>
        <p:nvPicPr>
          <p:cNvPr id="3" name="Content Placeholder 2"/>
          <p:cNvPicPr>
            <a:picLocks noGrp="1" noChangeAspect="1"/>
          </p:cNvPicPr>
          <p:nvPr>
            <p:ph sz="half" idx="2"/>
          </p:nvPr>
        </p:nvPicPr>
        <p:blipFill>
          <a:blip r:embed="rId2"/>
          <a:stretch>
            <a:fillRect/>
          </a:stretch>
        </p:blipFill>
        <p:spPr>
          <a:xfrm>
            <a:off x="5192113" y="1524000"/>
            <a:ext cx="3560374" cy="2505455"/>
          </a:xfrm>
        </p:spPr>
      </p:pic>
      <p:sp>
        <p:nvSpPr>
          <p:cNvPr id="5" name="Slide Number Placeholder 4"/>
          <p:cNvSpPr>
            <a:spLocks noGrp="1"/>
          </p:cNvSpPr>
          <p:nvPr>
            <p:ph type="sldNum" sz="quarter" idx="12"/>
          </p:nvPr>
        </p:nvSpPr>
        <p:spPr/>
        <p:txBody>
          <a:bodyPr/>
          <a:lstStyle/>
          <a:p>
            <a:fld id="{D3F2533D-4885-4900-BD2A-C1888EE49ECA}" type="slidenum">
              <a:rPr lang="en-US" smtClean="0"/>
              <a:pPr/>
              <a:t>5</a:t>
            </a:fld>
            <a:endParaRPr lang="en-US"/>
          </a:p>
        </p:txBody>
      </p:sp>
      <p:pic>
        <p:nvPicPr>
          <p:cNvPr id="4" name="Picture 3"/>
          <p:cNvPicPr>
            <a:picLocks noChangeAspect="1"/>
          </p:cNvPicPr>
          <p:nvPr/>
        </p:nvPicPr>
        <p:blipFill>
          <a:blip r:embed="rId3"/>
          <a:stretch>
            <a:fillRect/>
          </a:stretch>
        </p:blipFill>
        <p:spPr>
          <a:xfrm>
            <a:off x="5192113" y="4068781"/>
            <a:ext cx="3560373" cy="2670279"/>
          </a:xfrm>
          <a:prstGeom prst="rect">
            <a:avLst/>
          </a:prstGeom>
        </p:spPr>
      </p:pic>
    </p:spTree>
    <p:extLst>
      <p:ext uri="{BB962C8B-B14F-4D97-AF65-F5344CB8AC3E}">
        <p14:creationId xmlns:p14="http://schemas.microsoft.com/office/powerpoint/2010/main" val="1580541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74638"/>
            <a:ext cx="8701087" cy="1143000"/>
          </a:xfrm>
        </p:spPr>
        <p:txBody>
          <a:bodyPr>
            <a:normAutofit fontScale="90000"/>
          </a:bodyPr>
          <a:lstStyle/>
          <a:p>
            <a:r>
              <a:rPr lang="en-US" dirty="0" smtClean="0"/>
              <a:t>But, from the start, sovereign borrowing was subject to commitment problems</a:t>
            </a:r>
            <a:endParaRPr lang="en-US" dirty="0"/>
          </a:p>
        </p:txBody>
      </p:sp>
      <p:sp>
        <p:nvSpPr>
          <p:cNvPr id="5" name="Content Placeholder 4"/>
          <p:cNvSpPr>
            <a:spLocks noGrp="1"/>
          </p:cNvSpPr>
          <p:nvPr>
            <p:ph sz="half" idx="1"/>
          </p:nvPr>
        </p:nvSpPr>
        <p:spPr>
          <a:xfrm>
            <a:off x="457200" y="1600200"/>
            <a:ext cx="5791200" cy="4953000"/>
          </a:xfrm>
        </p:spPr>
        <p:txBody>
          <a:bodyPr>
            <a:normAutofit/>
          </a:bodyPr>
          <a:lstStyle/>
          <a:p>
            <a:r>
              <a:rPr lang="en-US" dirty="0" smtClean="0"/>
              <a:t>The </a:t>
            </a:r>
            <a:r>
              <a:rPr lang="en-US" dirty="0"/>
              <a:t>king or sovereign was </a:t>
            </a:r>
            <a:r>
              <a:rPr lang="en-US" dirty="0" smtClean="0"/>
              <a:t>the </a:t>
            </a:r>
            <a:r>
              <a:rPr lang="en-US" dirty="0"/>
              <a:t>supreme earthly </a:t>
            </a:r>
            <a:r>
              <a:rPr lang="en-US" dirty="0" smtClean="0"/>
              <a:t>power and embodiment of the state.  (“</a:t>
            </a:r>
            <a:r>
              <a:rPr lang="en-US" dirty="0" err="1" smtClean="0"/>
              <a:t>L’Etat</a:t>
            </a:r>
            <a:r>
              <a:rPr lang="en-US" dirty="0" smtClean="0"/>
              <a:t> </a:t>
            </a:r>
            <a:r>
              <a:rPr lang="en-US" dirty="0" err="1" smtClean="0"/>
              <a:t>c’est</a:t>
            </a:r>
            <a:r>
              <a:rPr lang="en-US" dirty="0" smtClean="0"/>
              <a:t> </a:t>
            </a:r>
            <a:r>
              <a:rPr lang="en-US" dirty="0" err="1" smtClean="0"/>
              <a:t>moi</a:t>
            </a:r>
            <a:r>
              <a:rPr lang="en-US" dirty="0" smtClean="0"/>
              <a:t>.”) But this </a:t>
            </a:r>
            <a:r>
              <a:rPr lang="en-US" dirty="0"/>
              <a:t>unlimited power limited his ability to borrow, since there was nothing to prevent him from </a:t>
            </a:r>
            <a:r>
              <a:rPr lang="en-US" dirty="0" smtClean="0"/>
              <a:t>reneging </a:t>
            </a:r>
            <a:r>
              <a:rPr lang="en-US" dirty="0"/>
              <a:t>on </a:t>
            </a:r>
            <a:r>
              <a:rPr lang="en-US" dirty="0" smtClean="0"/>
              <a:t>his </a:t>
            </a:r>
            <a:r>
              <a:rPr lang="en-US" dirty="0"/>
              <a:t>obligations.  </a:t>
            </a:r>
            <a:endParaRPr lang="en-US" dirty="0" smtClean="0"/>
          </a:p>
          <a:p>
            <a:r>
              <a:rPr lang="en-US" dirty="0"/>
              <a:t>S</a:t>
            </a:r>
            <a:r>
              <a:rPr lang="en-US" dirty="0" smtClean="0"/>
              <a:t>overeigns </a:t>
            </a:r>
            <a:r>
              <a:rPr lang="en-US" dirty="0"/>
              <a:t>could borrow, it followed, only for short terms and at high interest rates.  </a:t>
            </a:r>
            <a:endParaRPr lang="en-US" dirty="0" smtClean="0"/>
          </a:p>
        </p:txBody>
      </p:sp>
      <p:pic>
        <p:nvPicPr>
          <p:cNvPr id="7" name="Content Placeholder 6"/>
          <p:cNvPicPr>
            <a:picLocks noGrp="1" noChangeAspect="1"/>
          </p:cNvPicPr>
          <p:nvPr>
            <p:ph sz="half" idx="2"/>
          </p:nvPr>
        </p:nvPicPr>
        <p:blipFill>
          <a:blip r:embed="rId2"/>
          <a:stretch>
            <a:fillRect/>
          </a:stretch>
        </p:blipFill>
        <p:spPr>
          <a:xfrm>
            <a:off x="6386512" y="2743200"/>
            <a:ext cx="2466975" cy="1847850"/>
          </a:xfrm>
          <a:prstGeom prst="rect">
            <a:avLst/>
          </a:prstGeom>
        </p:spPr>
      </p:pic>
      <p:sp>
        <p:nvSpPr>
          <p:cNvPr id="4" name="Slide Number Placeholder 3"/>
          <p:cNvSpPr>
            <a:spLocks noGrp="1"/>
          </p:cNvSpPr>
          <p:nvPr>
            <p:ph type="sldNum" sz="quarter" idx="12"/>
          </p:nvPr>
        </p:nvSpPr>
        <p:spPr/>
        <p:txBody>
          <a:bodyPr/>
          <a:lstStyle/>
          <a:p>
            <a:fld id="{D3F2533D-4885-4900-BD2A-C1888EE49ECA}" type="slidenum">
              <a:rPr lang="en-US" smtClean="0"/>
              <a:t>6</a:t>
            </a:fld>
            <a:endParaRPr lang="en-US"/>
          </a:p>
        </p:txBody>
      </p:sp>
    </p:spTree>
    <p:extLst>
      <p:ext uri="{BB962C8B-B14F-4D97-AF65-F5344CB8AC3E}">
        <p14:creationId xmlns:p14="http://schemas.microsoft.com/office/powerpoint/2010/main" val="245782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preconditions</a:t>
            </a:r>
            <a:endParaRPr lang="en-US" dirty="0"/>
          </a:p>
        </p:txBody>
      </p:sp>
      <p:sp>
        <p:nvSpPr>
          <p:cNvPr id="3" name="Content Placeholder 2"/>
          <p:cNvSpPr>
            <a:spLocks noGrp="1"/>
          </p:cNvSpPr>
          <p:nvPr>
            <p:ph sz="half" idx="1"/>
          </p:nvPr>
        </p:nvSpPr>
        <p:spPr>
          <a:xfrm>
            <a:off x="457200" y="1600199"/>
            <a:ext cx="5029200" cy="5121275"/>
          </a:xfrm>
        </p:spPr>
        <p:txBody>
          <a:bodyPr>
            <a:normAutofit fontScale="77500" lnSpcReduction="20000"/>
          </a:bodyPr>
          <a:lstStyle/>
          <a:p>
            <a:r>
              <a:rPr lang="en-US" dirty="0"/>
              <a:t>Sovereign debt began its progressive rise to modern levels, therefore, only with the creation of representative assemblies, in which the creditors sat and were empowered to oversee tax collection, approve increases in spending, and authorize </a:t>
            </a:r>
            <a:r>
              <a:rPr lang="en-US" dirty="0" smtClean="0"/>
              <a:t>issuance</a:t>
            </a:r>
            <a:r>
              <a:rPr lang="en-US" dirty="0"/>
              <a:t>.  </a:t>
            </a:r>
          </a:p>
          <a:p>
            <a:r>
              <a:rPr lang="en-US" dirty="0"/>
              <a:t>With the creation of such </a:t>
            </a:r>
            <a:r>
              <a:rPr lang="en-US" dirty="0" smtClean="0"/>
              <a:t>assemblies in </a:t>
            </a:r>
            <a:r>
              <a:rPr lang="en-US" dirty="0"/>
              <a:t>Italian city-states such as Florence, Genoa and Venice and then in the Netherlands and England, </a:t>
            </a:r>
            <a:r>
              <a:rPr lang="en-US" dirty="0" smtClean="0"/>
              <a:t>real interest </a:t>
            </a:r>
            <a:r>
              <a:rPr lang="en-US" dirty="0"/>
              <a:t>rates on sovereign debt came down. </a:t>
            </a:r>
          </a:p>
          <a:p>
            <a:r>
              <a:rPr lang="en-US" dirty="0" smtClean="0"/>
              <a:t>Sovereign </a:t>
            </a:r>
            <a:r>
              <a:rPr lang="en-US" dirty="0"/>
              <a:t>debt came to be recognized as an obligation of the state rather than </a:t>
            </a:r>
            <a:r>
              <a:rPr lang="en-US" dirty="0" smtClean="0"/>
              <a:t>the person </a:t>
            </a:r>
            <a:r>
              <a:rPr lang="en-US" dirty="0"/>
              <a:t>occupying the throne.</a:t>
            </a:r>
          </a:p>
        </p:txBody>
      </p:sp>
      <p:pic>
        <p:nvPicPr>
          <p:cNvPr id="6" name="Content Placeholder 5"/>
          <p:cNvPicPr>
            <a:picLocks noGrp="1" noChangeAspect="1"/>
          </p:cNvPicPr>
          <p:nvPr>
            <p:ph sz="half" idx="2"/>
          </p:nvPr>
        </p:nvPicPr>
        <p:blipFill>
          <a:blip r:embed="rId2"/>
          <a:stretch>
            <a:fillRect/>
          </a:stretch>
        </p:blipFill>
        <p:spPr>
          <a:xfrm>
            <a:off x="5638800" y="2286000"/>
            <a:ext cx="3328704" cy="2926334"/>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7</a:t>
            </a:fld>
            <a:endParaRPr lang="en-US"/>
          </a:p>
        </p:txBody>
      </p:sp>
    </p:spTree>
    <p:extLst>
      <p:ext uri="{BB962C8B-B14F-4D97-AF65-F5344CB8AC3E}">
        <p14:creationId xmlns:p14="http://schemas.microsoft.com/office/powerpoint/2010/main" val="242311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preconditions</a:t>
            </a:r>
            <a:endParaRPr lang="en-US" dirty="0"/>
          </a:p>
        </p:txBody>
      </p:sp>
      <p:sp>
        <p:nvSpPr>
          <p:cNvPr id="3" name="Content Placeholder 2"/>
          <p:cNvSpPr>
            <a:spLocks noGrp="1"/>
          </p:cNvSpPr>
          <p:nvPr>
            <p:ph sz="half" idx="1"/>
          </p:nvPr>
        </p:nvSpPr>
        <p:spPr/>
        <p:txBody>
          <a:bodyPr>
            <a:normAutofit/>
          </a:bodyPr>
          <a:lstStyle/>
          <a:p>
            <a:r>
              <a:rPr lang="en-US" sz="2400" dirty="0" smtClean="0"/>
              <a:t>Not only did real interest rates come down, but come the 18</a:t>
            </a:r>
            <a:r>
              <a:rPr lang="en-US" sz="2400" baseline="30000" dirty="0" smtClean="0"/>
              <a:t>th</a:t>
            </a:r>
            <a:r>
              <a:rPr lang="en-US" sz="2400" dirty="0" smtClean="0"/>
              <a:t> and 19</a:t>
            </a:r>
            <a:r>
              <a:rPr lang="en-US" sz="2400" baseline="30000" dirty="0" smtClean="0"/>
              <a:t>th</a:t>
            </a:r>
            <a:r>
              <a:rPr lang="en-US" sz="2400" dirty="0" smtClean="0"/>
              <a:t> centuries economic growth rates went up.</a:t>
            </a:r>
          </a:p>
          <a:p>
            <a:r>
              <a:rPr lang="en-US" sz="2400" dirty="0" smtClean="0"/>
              <a:t>Making heavier debts more sustainable.</a:t>
            </a:r>
          </a:p>
          <a:p>
            <a:r>
              <a:rPr lang="en-US" sz="2400" dirty="0" smtClean="0"/>
              <a:t>In this sense modern public finance and modern public debt levels are corollaries of modern economic growth.</a:t>
            </a:r>
            <a:endParaRPr lang="en-US" sz="2000" dirty="0" smtClean="0"/>
          </a:p>
          <a:p>
            <a:endParaRPr lang="en-US" sz="2400" dirty="0"/>
          </a:p>
        </p:txBody>
      </p:sp>
      <p:pic>
        <p:nvPicPr>
          <p:cNvPr id="6" name="Content Placeholder 5"/>
          <p:cNvPicPr>
            <a:picLocks noGrp="1" noChangeAspect="1"/>
          </p:cNvPicPr>
          <p:nvPr>
            <p:ph sz="half" idx="2"/>
          </p:nvPr>
        </p:nvPicPr>
        <p:blipFill>
          <a:blip r:embed="rId2"/>
          <a:stretch>
            <a:fillRect/>
          </a:stretch>
        </p:blipFill>
        <p:spPr>
          <a:xfrm>
            <a:off x="4878169" y="2256746"/>
            <a:ext cx="3578662" cy="3212870"/>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8</a:t>
            </a:fld>
            <a:endParaRPr lang="en-US"/>
          </a:p>
        </p:txBody>
      </p:sp>
    </p:spTree>
    <p:extLst>
      <p:ext uri="{BB962C8B-B14F-4D97-AF65-F5344CB8AC3E}">
        <p14:creationId xmlns:p14="http://schemas.microsoft.com/office/powerpoint/2010/main" val="245594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economic preconditions</a:t>
            </a:r>
            <a:endParaRPr lang="en-US" dirty="0"/>
          </a:p>
        </p:txBody>
      </p:sp>
      <p:sp>
        <p:nvSpPr>
          <p:cNvPr id="3" name="Content Placeholder 2"/>
          <p:cNvSpPr>
            <a:spLocks noGrp="1"/>
          </p:cNvSpPr>
          <p:nvPr>
            <p:ph sz="half" idx="1"/>
          </p:nvPr>
        </p:nvSpPr>
        <p:spPr>
          <a:xfrm>
            <a:off x="457200" y="1600199"/>
            <a:ext cx="5943600" cy="5121275"/>
          </a:xfrm>
        </p:spPr>
        <p:txBody>
          <a:bodyPr>
            <a:normAutofit fontScale="92500" lnSpcReduction="20000"/>
          </a:bodyPr>
          <a:lstStyle/>
          <a:p>
            <a:r>
              <a:rPr lang="en-US" dirty="0" smtClean="0"/>
              <a:t>In addition, in </a:t>
            </a:r>
            <a:r>
              <a:rPr lang="en-US" dirty="0"/>
              <a:t>order to place debt in private hands, there had to be </a:t>
            </a:r>
            <a:r>
              <a:rPr lang="en-US" dirty="0" smtClean="0"/>
              <a:t>a </a:t>
            </a:r>
            <a:r>
              <a:rPr lang="en-US" dirty="0"/>
              <a:t>population of individuals with savings to invest.  </a:t>
            </a:r>
            <a:endParaRPr lang="en-US" dirty="0" smtClean="0"/>
          </a:p>
          <a:p>
            <a:pPr lvl="1"/>
            <a:r>
              <a:rPr lang="en-US" dirty="0" smtClean="0"/>
              <a:t>Not </a:t>
            </a:r>
            <a:r>
              <a:rPr lang="en-US" dirty="0"/>
              <a:t>surprisingly, we see the successful placement of public debt in private hands in the same times and places where commercial activity was expanding.  Venice, Genoa, the Netherlands, and Great Britain, which were among the public debt pioneers, were all major naval and commercial powers in their day.  </a:t>
            </a:r>
            <a:endParaRPr lang="en-US" dirty="0" smtClean="0"/>
          </a:p>
          <a:p>
            <a:pPr lvl="1"/>
            <a:r>
              <a:rPr lang="en-US" dirty="0" smtClean="0"/>
              <a:t>Similarly</a:t>
            </a:r>
            <a:r>
              <a:rPr lang="en-US" dirty="0"/>
              <a:t>, French towns that were home to the Champagne fairs were among the first jurisdictions to successfully market </a:t>
            </a:r>
            <a:r>
              <a:rPr lang="en-US" dirty="0" smtClean="0"/>
              <a:t>first municipal and then sovereign bonds.</a:t>
            </a:r>
            <a:endParaRPr lang="en-US" dirty="0"/>
          </a:p>
        </p:txBody>
      </p:sp>
      <p:pic>
        <p:nvPicPr>
          <p:cNvPr id="6" name="Content Placeholder 5"/>
          <p:cNvPicPr>
            <a:picLocks noGrp="1" noChangeAspect="1"/>
          </p:cNvPicPr>
          <p:nvPr>
            <p:ph sz="half" idx="2"/>
          </p:nvPr>
        </p:nvPicPr>
        <p:blipFill>
          <a:blip r:embed="rId2"/>
          <a:stretch>
            <a:fillRect/>
          </a:stretch>
        </p:blipFill>
        <p:spPr>
          <a:xfrm>
            <a:off x="6553200" y="2590800"/>
            <a:ext cx="2457450" cy="1866900"/>
          </a:xfrm>
          <a:prstGeom prst="rect">
            <a:avLst/>
          </a:prstGeom>
        </p:spPr>
      </p:pic>
      <p:sp>
        <p:nvSpPr>
          <p:cNvPr id="5" name="Slide Number Placeholder 4"/>
          <p:cNvSpPr>
            <a:spLocks noGrp="1"/>
          </p:cNvSpPr>
          <p:nvPr>
            <p:ph type="sldNum" sz="quarter" idx="12"/>
          </p:nvPr>
        </p:nvSpPr>
        <p:spPr/>
        <p:txBody>
          <a:bodyPr/>
          <a:lstStyle/>
          <a:p>
            <a:fld id="{D3F2533D-4885-4900-BD2A-C1888EE49ECA}" type="slidenum">
              <a:rPr lang="en-US" smtClean="0"/>
              <a:t>9</a:t>
            </a:fld>
            <a:endParaRPr lang="en-US"/>
          </a:p>
        </p:txBody>
      </p:sp>
    </p:spTree>
    <p:extLst>
      <p:ext uri="{BB962C8B-B14F-4D97-AF65-F5344CB8AC3E}">
        <p14:creationId xmlns:p14="http://schemas.microsoft.com/office/powerpoint/2010/main" val="40952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1837</Words>
  <Application>Microsoft Office PowerPoint</Application>
  <PresentationFormat>On-screen Show (4:3)</PresentationFormat>
  <Paragraphs>183</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Early public debt history is European history</vt:lpstr>
      <vt:lpstr>Contrast China</vt:lpstr>
      <vt:lpstr>But, from the start, sovereign borrowing was subject to commitment problems</vt:lpstr>
      <vt:lpstr>Political preconditions</vt:lpstr>
      <vt:lpstr>Economic preconditions</vt:lpstr>
      <vt:lpstr>More economic preconditions</vt:lpstr>
      <vt:lpstr>Financial preconditions</vt:lpstr>
      <vt:lpstr>With spillovers to private markets</vt:lpstr>
      <vt:lpstr>Over time, uses of public debt evolved</vt:lpstr>
      <vt:lpstr>So while responsible states borrow to meet emergencies</vt:lpstr>
      <vt:lpstr>In the book we look at a number of historic debt consolidation episodes</vt:lpstr>
      <vt:lpstr>Britain</vt:lpstr>
      <vt:lpstr>United States</vt:lpstr>
      <vt:lpstr>France</vt:lpstr>
      <vt:lpstr>In each case, primary surpluses account for more than 100% of the observed decrease</vt:lpstr>
      <vt:lpstr>In each case, primary surpluses account for more than 100% of the observed decrease</vt:lpstr>
      <vt:lpstr>So can we exert analogous fiscal effort now?</vt:lpstr>
      <vt:lpstr>We also analyze other cases (post WWI) one wouldn’t want to emulate</vt:lpstr>
      <vt:lpstr>What about instead inflating away the debt?</vt:lpstr>
      <vt:lpstr>What about inflation more generally?</vt:lpstr>
      <vt:lpstr>What about inflation more generally?</vt:lpstr>
      <vt:lpstr>What about faster growth?</vt:lpstr>
      <vt:lpstr>All of which is to say that there are no simple solutions</vt:lpstr>
      <vt:lpstr>Coda: and implications of war in Ukraine?</vt:lpstr>
      <vt:lpstr>And what about Italy?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Eichengreen</dc:creator>
  <cp:lastModifiedBy>barry</cp:lastModifiedBy>
  <cp:revision>235</cp:revision>
  <dcterms:created xsi:type="dcterms:W3CDTF">2014-12-15T18:03:24Z</dcterms:created>
  <dcterms:modified xsi:type="dcterms:W3CDTF">2022-05-30T15:27:35Z</dcterms:modified>
</cp:coreProperties>
</file>