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34" r:id="rId3"/>
    <p:sldId id="336" r:id="rId4"/>
    <p:sldId id="292" r:id="rId5"/>
    <p:sldId id="333" r:id="rId6"/>
    <p:sldId id="311" r:id="rId7"/>
    <p:sldId id="332" r:id="rId8"/>
    <p:sldId id="330" r:id="rId9"/>
    <p:sldId id="337" r:id="rId10"/>
    <p:sldId id="304" r:id="rId11"/>
    <p:sldId id="319" r:id="rId12"/>
    <p:sldId id="338" r:id="rId13"/>
    <p:sldId id="339" r:id="rId14"/>
    <p:sldId id="328" r:id="rId15"/>
    <p:sldId id="326" r:id="rId16"/>
    <p:sldId id="340" r:id="rId17"/>
    <p:sldId id="322" r:id="rId18"/>
    <p:sldId id="341" r:id="rId19"/>
    <p:sldId id="342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7"/>
    <p:restoredTop sz="94718"/>
  </p:normalViewPr>
  <p:slideViewPr>
    <p:cSldViewPr snapToGrid="0" snapToObjects="1">
      <p:cViewPr varScale="1">
        <p:scale>
          <a:sx n="112" d="100"/>
          <a:sy n="112" d="100"/>
        </p:scale>
        <p:origin x="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78850/Dropbox/Work/projects/popularwriting/russia/Russia%20GDP%20inco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78850/Dropbox/Work/projects/popularwriting/russia/Share%20world%20to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78850\Dropbox\Work\projects\popularwriting\russia\oil%20rubl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78850/Dropbox/Work/projects/popularwriting/russia/WEO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Россия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Sheet1!$B$4:$AB$4</c:f>
              <c:numCache>
                <c:formatCode>General</c:formatCode>
                <c:ptCount val="2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</c:numCache>
            </c:numRef>
          </c:cat>
          <c:val>
            <c:numRef>
              <c:f>Sheet1!$B$5:$AB$5</c:f>
              <c:numCache>
                <c:formatCode>General</c:formatCode>
                <c:ptCount val="27"/>
                <c:pt idx="0">
                  <c:v>13150.9</c:v>
                </c:pt>
                <c:pt idx="1">
                  <c:v>14529.956</c:v>
                </c:pt>
                <c:pt idx="2">
                  <c:v>15338.268</c:v>
                </c:pt>
                <c:pt idx="3">
                  <c:v>16141.876</c:v>
                </c:pt>
                <c:pt idx="4">
                  <c:v>17403.769</c:v>
                </c:pt>
                <c:pt idx="5">
                  <c:v>18721.760999999999</c:v>
                </c:pt>
                <c:pt idx="6">
                  <c:v>19993.866999999998</c:v>
                </c:pt>
                <c:pt idx="7">
                  <c:v>21680.705000000009</c:v>
                </c:pt>
                <c:pt idx="8">
                  <c:v>23550.135999999991</c:v>
                </c:pt>
                <c:pt idx="9">
                  <c:v>24787.865000000009</c:v>
                </c:pt>
                <c:pt idx="10">
                  <c:v>22833.73</c:v>
                </c:pt>
                <c:pt idx="11">
                  <c:v>23856.866999999998</c:v>
                </c:pt>
                <c:pt idx="12">
                  <c:v>25032.024000000001</c:v>
                </c:pt>
                <c:pt idx="13">
                  <c:v>25986.469000000001</c:v>
                </c:pt>
                <c:pt idx="14">
                  <c:v>26383.738000000001</c:v>
                </c:pt>
                <c:pt idx="15">
                  <c:v>26105.545999999998</c:v>
                </c:pt>
                <c:pt idx="16">
                  <c:v>25542.018</c:v>
                </c:pt>
                <c:pt idx="17">
                  <c:v>25546.337</c:v>
                </c:pt>
                <c:pt idx="18">
                  <c:v>25999.309000000001</c:v>
                </c:pt>
                <c:pt idx="19">
                  <c:v>26676.702000000001</c:v>
                </c:pt>
                <c:pt idx="20">
                  <c:v>27040.562999999998</c:v>
                </c:pt>
                <c:pt idx="21">
                  <c:v>25916.477999999999</c:v>
                </c:pt>
                <c:pt idx="22">
                  <c:v>26650.381000000001</c:v>
                </c:pt>
                <c:pt idx="23">
                  <c:v>27296.242999999999</c:v>
                </c:pt>
                <c:pt idx="24">
                  <c:v>27915.706999999999</c:v>
                </c:pt>
                <c:pt idx="25">
                  <c:v>28531.537</c:v>
                </c:pt>
                <c:pt idx="26">
                  <c:v>29096.987000000001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80-CB43-95CA-9B59342A552E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Корея (-11 лет)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Sheet1!$B$4:$AB$4</c:f>
              <c:numCache>
                <c:formatCode>General</c:formatCode>
                <c:ptCount val="27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  <c:pt idx="24">
                  <c:v>2023</c:v>
                </c:pt>
                <c:pt idx="25">
                  <c:v>2024</c:v>
                </c:pt>
                <c:pt idx="26">
                  <c:v>2025</c:v>
                </c:pt>
              </c:numCache>
            </c:numRef>
          </c:cat>
          <c:val>
            <c:numRef>
              <c:f>Sheet1!$B$6:$AB$6</c:f>
              <c:numCache>
                <c:formatCode>General</c:formatCode>
                <c:ptCount val="27"/>
                <c:pt idx="0">
                  <c:v>10983.94</c:v>
                </c:pt>
                <c:pt idx="1">
                  <c:v>11645.066999999999</c:v>
                </c:pt>
                <c:pt idx="2">
                  <c:v>12669.886</c:v>
                </c:pt>
                <c:pt idx="3">
                  <c:v>13897.215</c:v>
                </c:pt>
                <c:pt idx="4">
                  <c:v>14606.084000000001</c:v>
                </c:pt>
                <c:pt idx="5">
                  <c:v>15452.84</c:v>
                </c:pt>
                <c:pt idx="6">
                  <c:v>16716.071</c:v>
                </c:pt>
                <c:pt idx="7">
                  <c:v>18139.804</c:v>
                </c:pt>
                <c:pt idx="8">
                  <c:v>19385.578000000001</c:v>
                </c:pt>
                <c:pt idx="9">
                  <c:v>20389.681</c:v>
                </c:pt>
                <c:pt idx="10">
                  <c:v>19204.667000000001</c:v>
                </c:pt>
                <c:pt idx="11">
                  <c:v>21255.234</c:v>
                </c:pt>
                <c:pt idx="12">
                  <c:v>22988.11</c:v>
                </c:pt>
                <c:pt idx="13">
                  <c:v>23919.360000000001</c:v>
                </c:pt>
                <c:pt idx="14">
                  <c:v>25618.670999999991</c:v>
                </c:pt>
                <c:pt idx="15">
                  <c:v>26288.352999999999</c:v>
                </c:pt>
                <c:pt idx="16">
                  <c:v>27545.274000000001</c:v>
                </c:pt>
                <c:pt idx="17">
                  <c:v>28671.224999999999</c:v>
                </c:pt>
                <c:pt idx="18">
                  <c:v>30022.481</c:v>
                </c:pt>
                <c:pt idx="19">
                  <c:v>31603.574000000001</c:v>
                </c:pt>
                <c:pt idx="20">
                  <c:v>32309.519</c:v>
                </c:pt>
                <c:pt idx="21">
                  <c:v>32398.456999999999</c:v>
                </c:pt>
                <c:pt idx="22">
                  <c:v>34431.142999999996</c:v>
                </c:pt>
                <c:pt idx="23">
                  <c:v>35426.689000000013</c:v>
                </c:pt>
                <c:pt idx="24">
                  <c:v>36087.608999999997</c:v>
                </c:pt>
                <c:pt idx="25">
                  <c:v>37060.586000000003</c:v>
                </c:pt>
                <c:pt idx="26">
                  <c:v>38007.936000000002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80-CB43-95CA-9B59342A55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9181040"/>
        <c:axId val="789131008"/>
      </c:lineChart>
      <c:catAx>
        <c:axId val="78918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789131008"/>
        <c:crosses val="autoZero"/>
        <c:auto val="1"/>
        <c:lblAlgn val="ctr"/>
        <c:lblOffset val="100"/>
        <c:noMultiLvlLbl val="0"/>
      </c:catAx>
      <c:valAx>
        <c:axId val="78913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GDP per capita PPP</a:t>
                </a:r>
                <a:br>
                  <a:rPr lang="en-US" sz="2000" dirty="0"/>
                </a:br>
                <a:r>
                  <a:rPr lang="en-US" sz="2000" dirty="0"/>
                  <a:t>2017 US</a:t>
                </a:r>
                <a:r>
                  <a:rPr lang="en-US" sz="2000" baseline="0" dirty="0"/>
                  <a:t> dollars</a:t>
                </a:r>
                <a:endParaRPr lang="en-US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78918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Real GDP and real disposable incomes, 2007=100</a:t>
            </a:r>
            <a:endParaRPr lang="en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Sheet1!$V$8</c:f>
              <c:strCache>
                <c:ptCount val="1"/>
                <c:pt idx="0">
                  <c:v>Real disposable income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Sheet1!$W$7:$AK$7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Sheet1!$W$8:$AK$8</c:f>
              <c:numCache>
                <c:formatCode>General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105.47200000000001</c:v>
                </c:pt>
                <c:pt idx="3">
                  <c:v>111.69484800000001</c:v>
                </c:pt>
                <c:pt idx="4">
                  <c:v>112.25332223999999</c:v>
                </c:pt>
                <c:pt idx="5">
                  <c:v>117.41697506304</c:v>
                </c:pt>
                <c:pt idx="6">
                  <c:v>122.1136540655616</c:v>
                </c:pt>
                <c:pt idx="7">
                  <c:v>120.64829021677487</c:v>
                </c:pt>
                <c:pt idx="8">
                  <c:v>117.75273125157227</c:v>
                </c:pt>
                <c:pt idx="9">
                  <c:v>112.45385834525152</c:v>
                </c:pt>
                <c:pt idx="10">
                  <c:v>111.89158905352527</c:v>
                </c:pt>
                <c:pt idx="11">
                  <c:v>112.33915540973936</c:v>
                </c:pt>
                <c:pt idx="12">
                  <c:v>113.46254696383676</c:v>
                </c:pt>
                <c:pt idx="13">
                  <c:v>110.11395642998346</c:v>
                </c:pt>
                <c:pt idx="14">
                  <c:v>121.67592185513172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46-204A-8C93-D6A4A34B41ED}"/>
            </c:ext>
          </c:extLst>
        </c:ser>
        <c:ser>
          <c:idx val="1"/>
          <c:order val="1"/>
          <c:tx>
            <c:strRef>
              <c:f>Sheet1!$V$9</c:f>
              <c:strCache>
                <c:ptCount val="1"/>
                <c:pt idx="0">
                  <c:v>Real GDP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Sheet1!$W$7:$AK$7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Sheet1!$W$9:$AK$9</c:f>
              <c:numCache>
                <c:formatCode>General</c:formatCode>
                <c:ptCount val="15"/>
                <c:pt idx="0">
                  <c:v>100</c:v>
                </c:pt>
                <c:pt idx="1">
                  <c:v>105.19996926498843</c:v>
                </c:pt>
                <c:pt idx="2">
                  <c:v>96.99437806538792</c:v>
                </c:pt>
                <c:pt idx="3">
                  <c:v>101.35912507836011</c:v>
                </c:pt>
                <c:pt idx="4">
                  <c:v>105.71759703919514</c:v>
                </c:pt>
                <c:pt idx="5">
                  <c:v>109.97176422738423</c:v>
                </c:pt>
                <c:pt idx="6">
                  <c:v>111.90223293438081</c:v>
                </c:pt>
                <c:pt idx="7">
                  <c:v>112.72613239550876</c:v>
                </c:pt>
                <c:pt idx="8">
                  <c:v>110.50236230859315</c:v>
                </c:pt>
                <c:pt idx="9">
                  <c:v>110.71639441341149</c:v>
                </c:pt>
                <c:pt idx="10">
                  <c:v>112.73784334133363</c:v>
                </c:pt>
                <c:pt idx="11">
                  <c:v>115.90267127442333</c:v>
                </c:pt>
                <c:pt idx="12">
                  <c:v>118.25895257570035</c:v>
                </c:pt>
                <c:pt idx="13">
                  <c:v>114.7688069749268</c:v>
                </c:pt>
                <c:pt idx="14">
                  <c:v>120.16294090274836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46-204A-8C93-D6A4A34B41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06959"/>
        <c:axId val="355295327"/>
      </c:lineChart>
      <c:catAx>
        <c:axId val="354806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355295327"/>
        <c:crosses val="autoZero"/>
        <c:auto val="1"/>
        <c:lblAlgn val="ctr"/>
        <c:lblOffset val="100"/>
        <c:noMultiLvlLbl val="0"/>
      </c:catAx>
      <c:valAx>
        <c:axId val="355295327"/>
        <c:scaling>
          <c:orientation val="minMax"/>
          <c:min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354806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Falling</a:t>
            </a:r>
            <a:r>
              <a:rPr lang="en-US" sz="2400" b="1" baseline="0" dirty="0"/>
              <a:t> behind India and China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Sheet1!$A$7:$F$7</c:f>
              <c:strCache>
                <c:ptCount val="6"/>
                <c:pt idx="0">
                  <c:v>Russia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0916442395877804E-3"/>
                  <c:y val="-4.6000000329277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5E-9B4F-905D-52F612CAE07A}"/>
                </c:ext>
              </c:extLst>
            </c:dLbl>
            <c:dLbl>
              <c:idx val="7"/>
              <c:layout>
                <c:manualLayout>
                  <c:x val="-3.5460916743094102E-2"/>
                  <c:y val="2.3000000164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5E-9B4F-905D-52F612CAE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Sheet1!$G$6:$AU$6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Sheet1!$G$7:$AU$7</c:f>
              <c:numCache>
                <c:formatCode>0.0%</c:formatCode>
                <c:ptCount val="8"/>
                <c:pt idx="0">
                  <c:v>2.9687433716901201E-2</c:v>
                </c:pt>
                <c:pt idx="1">
                  <c:v>2.5883797309365599E-2</c:v>
                </c:pt>
                <c:pt idx="2">
                  <c:v>1.8104645035127698E-2</c:v>
                </c:pt>
                <c:pt idx="3">
                  <c:v>1.68155046397741E-2</c:v>
                </c:pt>
                <c:pt idx="4">
                  <c:v>1.94861820609699E-2</c:v>
                </c:pt>
                <c:pt idx="5">
                  <c:v>1.9244901238046199E-2</c:v>
                </c:pt>
                <c:pt idx="6">
                  <c:v>1.93404796823641E-2</c:v>
                </c:pt>
                <c:pt idx="7">
                  <c:v>1.7431041704593499E-2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A5E-9B4F-905D-52F612CAE07A}"/>
            </c:ext>
          </c:extLst>
        </c:ser>
        <c:ser>
          <c:idx val="1"/>
          <c:order val="1"/>
          <c:tx>
            <c:strRef>
              <c:f>Sheet1!$A$8:$F$8</c:f>
              <c:strCache>
                <c:ptCount val="6"/>
                <c:pt idx="0">
                  <c:v>China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5552565278371E-3"/>
                  <c:y val="-4.8090909435153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5E-9B4F-905D-52F612CAE07A}"/>
                </c:ext>
              </c:extLst>
            </c:dLbl>
            <c:dLbl>
              <c:idx val="7"/>
              <c:layout>
                <c:manualLayout>
                  <c:x val="-3.2733153916702298E-2"/>
                  <c:y val="3.763636390577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5E-9B4F-905D-52F612CAE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Sheet1!$G$6:$AU$6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Sheet1!$G$8:$AU$8</c:f>
              <c:numCache>
                <c:formatCode>0.0%</c:formatCode>
                <c:ptCount val="8"/>
                <c:pt idx="0">
                  <c:v>0.124864093296506</c:v>
                </c:pt>
                <c:pt idx="1">
                  <c:v>0.13295646242810499</c:v>
                </c:pt>
                <c:pt idx="2">
                  <c:v>0.14830582718157501</c:v>
                </c:pt>
                <c:pt idx="3">
                  <c:v>0.147416558646871</c:v>
                </c:pt>
                <c:pt idx="4">
                  <c:v>0.15173524801354499</c:v>
                </c:pt>
                <c:pt idx="5">
                  <c:v>0.16115207920515401</c:v>
                </c:pt>
                <c:pt idx="6">
                  <c:v>0.16418284670153999</c:v>
                </c:pt>
                <c:pt idx="7">
                  <c:v>0.17415711264407599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A5E-9B4F-905D-52F612CAE07A}"/>
            </c:ext>
          </c:extLst>
        </c:ser>
        <c:ser>
          <c:idx val="2"/>
          <c:order val="2"/>
          <c:tx>
            <c:strRef>
              <c:f>Sheet1!$A$9:$F$9</c:f>
              <c:strCache>
                <c:ptCount val="6"/>
                <c:pt idx="0">
                  <c:v>India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181818211752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5E-9B4F-905D-52F612CAE07A}"/>
                </c:ext>
              </c:extLst>
            </c:dLbl>
            <c:dLbl>
              <c:idx val="7"/>
              <c:layout>
                <c:manualLayout>
                  <c:x val="-3.9552560982681902E-2"/>
                  <c:y val="-2.5090909270514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5E-9B4F-905D-52F612CAE0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Sheet1!$G$6:$AU$6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xVal>
          <c:yVal>
            <c:numRef>
              <c:f>Sheet1!$G$9:$AU$9</c:f>
              <c:numCache>
                <c:formatCode>0.0%</c:formatCode>
                <c:ptCount val="8"/>
                <c:pt idx="0">
                  <c:v>2.4086929436707701E-2</c:v>
                </c:pt>
                <c:pt idx="1">
                  <c:v>2.5761127080419499E-2</c:v>
                </c:pt>
                <c:pt idx="2">
                  <c:v>2.80716077610705E-2</c:v>
                </c:pt>
                <c:pt idx="3">
                  <c:v>3.0122816932181801E-2</c:v>
                </c:pt>
                <c:pt idx="4">
                  <c:v>3.2801545989054798E-2</c:v>
                </c:pt>
                <c:pt idx="5">
                  <c:v>3.1447235759674202E-2</c:v>
                </c:pt>
                <c:pt idx="6">
                  <c:v>3.2863817515080898E-2</c:v>
                </c:pt>
                <c:pt idx="7">
                  <c:v>3.2042157764187798E-2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A5E-9B4F-905D-52F612CAE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0049504"/>
        <c:axId val="790052336"/>
      </c:scatterChart>
      <c:valAx>
        <c:axId val="790049504"/>
        <c:scaling>
          <c:orientation val="minMax"/>
          <c:max val="2020"/>
          <c:min val="201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790052336"/>
        <c:crosses val="autoZero"/>
        <c:crossBetween val="midCat"/>
      </c:valAx>
      <c:valAx>
        <c:axId val="790052336"/>
        <c:scaling>
          <c:orientation val="minMax"/>
          <c:max val="0.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i="0" baseline="0" dirty="0">
                    <a:effectLst/>
                  </a:rPr>
                  <a:t>Share in world GDP</a:t>
                </a:r>
                <a:endParaRPr lang="en-US" b="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R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790049504"/>
        <c:crosses val="autoZero"/>
        <c:crossBetween val="midCat"/>
        <c:majorUnit val="0.03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Oil price and ruble exchange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Brent price, $/barrel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Sheet1!$A$26:$A$157</c:f>
              <c:numCache>
                <c:formatCode>mmm\-yy</c:formatCode>
                <c:ptCount val="13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</c:numCache>
            </c:numRef>
          </c:xVal>
          <c:yVal>
            <c:numRef>
              <c:f>Sheet1!$B$26:$B$157</c:f>
              <c:numCache>
                <c:formatCode>General</c:formatCode>
                <c:ptCount val="132"/>
                <c:pt idx="0">
                  <c:v>110.69</c:v>
                </c:pt>
                <c:pt idx="1">
                  <c:v>119.33</c:v>
                </c:pt>
                <c:pt idx="2">
                  <c:v>125.45</c:v>
                </c:pt>
                <c:pt idx="3">
                  <c:v>119.75</c:v>
                </c:pt>
                <c:pt idx="4">
                  <c:v>110.34</c:v>
                </c:pt>
                <c:pt idx="5">
                  <c:v>95.16</c:v>
                </c:pt>
                <c:pt idx="6">
                  <c:v>102.62</c:v>
                </c:pt>
                <c:pt idx="7">
                  <c:v>113.36</c:v>
                </c:pt>
                <c:pt idx="8">
                  <c:v>112.86</c:v>
                </c:pt>
                <c:pt idx="9">
                  <c:v>111.71</c:v>
                </c:pt>
                <c:pt idx="10">
                  <c:v>109.06</c:v>
                </c:pt>
                <c:pt idx="11">
                  <c:v>109.49</c:v>
                </c:pt>
                <c:pt idx="12">
                  <c:v>112.96</c:v>
                </c:pt>
                <c:pt idx="13">
                  <c:v>116.05</c:v>
                </c:pt>
                <c:pt idx="14">
                  <c:v>108.47</c:v>
                </c:pt>
                <c:pt idx="15">
                  <c:v>102.25</c:v>
                </c:pt>
                <c:pt idx="16">
                  <c:v>102.56</c:v>
                </c:pt>
                <c:pt idx="17">
                  <c:v>102.92</c:v>
                </c:pt>
                <c:pt idx="18">
                  <c:v>107.93</c:v>
                </c:pt>
                <c:pt idx="19">
                  <c:v>111.28</c:v>
                </c:pt>
                <c:pt idx="20">
                  <c:v>111.6</c:v>
                </c:pt>
                <c:pt idx="21">
                  <c:v>109.08</c:v>
                </c:pt>
                <c:pt idx="22">
                  <c:v>107.79</c:v>
                </c:pt>
                <c:pt idx="23">
                  <c:v>110.76</c:v>
                </c:pt>
                <c:pt idx="24">
                  <c:v>108.12</c:v>
                </c:pt>
                <c:pt idx="25">
                  <c:v>108.9</c:v>
                </c:pt>
                <c:pt idx="26">
                  <c:v>107.48</c:v>
                </c:pt>
                <c:pt idx="27">
                  <c:v>107.76</c:v>
                </c:pt>
                <c:pt idx="28">
                  <c:v>109.54</c:v>
                </c:pt>
                <c:pt idx="29">
                  <c:v>111.8</c:v>
                </c:pt>
                <c:pt idx="30">
                  <c:v>106.77</c:v>
                </c:pt>
                <c:pt idx="31">
                  <c:v>101.61</c:v>
                </c:pt>
                <c:pt idx="32">
                  <c:v>97.09</c:v>
                </c:pt>
                <c:pt idx="33">
                  <c:v>87.43</c:v>
                </c:pt>
                <c:pt idx="34">
                  <c:v>79.44</c:v>
                </c:pt>
                <c:pt idx="35">
                  <c:v>62.34</c:v>
                </c:pt>
                <c:pt idx="36">
                  <c:v>47.76</c:v>
                </c:pt>
                <c:pt idx="37">
                  <c:v>58.1</c:v>
                </c:pt>
                <c:pt idx="38">
                  <c:v>55.89</c:v>
                </c:pt>
                <c:pt idx="39">
                  <c:v>59.52</c:v>
                </c:pt>
                <c:pt idx="40">
                  <c:v>64.08</c:v>
                </c:pt>
                <c:pt idx="41">
                  <c:v>61.48</c:v>
                </c:pt>
                <c:pt idx="42">
                  <c:v>56.56</c:v>
                </c:pt>
                <c:pt idx="43">
                  <c:v>46.52</c:v>
                </c:pt>
                <c:pt idx="44">
                  <c:v>47.62</c:v>
                </c:pt>
                <c:pt idx="45">
                  <c:v>48.43</c:v>
                </c:pt>
                <c:pt idx="46">
                  <c:v>44.27</c:v>
                </c:pt>
                <c:pt idx="47">
                  <c:v>38.01</c:v>
                </c:pt>
                <c:pt idx="48">
                  <c:v>30.7</c:v>
                </c:pt>
                <c:pt idx="49">
                  <c:v>32.18</c:v>
                </c:pt>
                <c:pt idx="50">
                  <c:v>38.21</c:v>
                </c:pt>
                <c:pt idx="51">
                  <c:v>41.58</c:v>
                </c:pt>
                <c:pt idx="52">
                  <c:v>46.74</c:v>
                </c:pt>
                <c:pt idx="53">
                  <c:v>48.25</c:v>
                </c:pt>
                <c:pt idx="54">
                  <c:v>44.95</c:v>
                </c:pt>
                <c:pt idx="55">
                  <c:v>45.84</c:v>
                </c:pt>
                <c:pt idx="56">
                  <c:v>46.57</c:v>
                </c:pt>
                <c:pt idx="57">
                  <c:v>49.52</c:v>
                </c:pt>
                <c:pt idx="58">
                  <c:v>44.73</c:v>
                </c:pt>
                <c:pt idx="59">
                  <c:v>53.31</c:v>
                </c:pt>
                <c:pt idx="60">
                  <c:v>54.58</c:v>
                </c:pt>
                <c:pt idx="61">
                  <c:v>54.87</c:v>
                </c:pt>
                <c:pt idx="62">
                  <c:v>51.59</c:v>
                </c:pt>
                <c:pt idx="63">
                  <c:v>52.31</c:v>
                </c:pt>
                <c:pt idx="64">
                  <c:v>50.33</c:v>
                </c:pt>
                <c:pt idx="65">
                  <c:v>46.37</c:v>
                </c:pt>
                <c:pt idx="66">
                  <c:v>48.48</c:v>
                </c:pt>
                <c:pt idx="67">
                  <c:v>51.7</c:v>
                </c:pt>
                <c:pt idx="68">
                  <c:v>56.15</c:v>
                </c:pt>
                <c:pt idx="69">
                  <c:v>57.51</c:v>
                </c:pt>
                <c:pt idx="70">
                  <c:v>62.71</c:v>
                </c:pt>
                <c:pt idx="71">
                  <c:v>64.37</c:v>
                </c:pt>
                <c:pt idx="72">
                  <c:v>69.08</c:v>
                </c:pt>
                <c:pt idx="73">
                  <c:v>65.319999999999993</c:v>
                </c:pt>
                <c:pt idx="74">
                  <c:v>66.02</c:v>
                </c:pt>
                <c:pt idx="75">
                  <c:v>72.11</c:v>
                </c:pt>
                <c:pt idx="76">
                  <c:v>76.98</c:v>
                </c:pt>
                <c:pt idx="77">
                  <c:v>74.41</c:v>
                </c:pt>
                <c:pt idx="78">
                  <c:v>74.25</c:v>
                </c:pt>
                <c:pt idx="79">
                  <c:v>72.53</c:v>
                </c:pt>
                <c:pt idx="80">
                  <c:v>78.89</c:v>
                </c:pt>
                <c:pt idx="81">
                  <c:v>81.03</c:v>
                </c:pt>
                <c:pt idx="82">
                  <c:v>64.75</c:v>
                </c:pt>
                <c:pt idx="83">
                  <c:v>57.36</c:v>
                </c:pt>
                <c:pt idx="84">
                  <c:v>59.41</c:v>
                </c:pt>
                <c:pt idx="85">
                  <c:v>63.96</c:v>
                </c:pt>
                <c:pt idx="86">
                  <c:v>66.14</c:v>
                </c:pt>
                <c:pt idx="87">
                  <c:v>71.23</c:v>
                </c:pt>
                <c:pt idx="88">
                  <c:v>71.319999999999993</c:v>
                </c:pt>
                <c:pt idx="89">
                  <c:v>64.22</c:v>
                </c:pt>
                <c:pt idx="90">
                  <c:v>63.92</c:v>
                </c:pt>
                <c:pt idx="91">
                  <c:v>59.04</c:v>
                </c:pt>
                <c:pt idx="92">
                  <c:v>62.83</c:v>
                </c:pt>
                <c:pt idx="93">
                  <c:v>59.71</c:v>
                </c:pt>
                <c:pt idx="94">
                  <c:v>63.21</c:v>
                </c:pt>
                <c:pt idx="95">
                  <c:v>67.31</c:v>
                </c:pt>
                <c:pt idx="96">
                  <c:v>63.65</c:v>
                </c:pt>
                <c:pt idx="97">
                  <c:v>55.66</c:v>
                </c:pt>
                <c:pt idx="98">
                  <c:v>32.01</c:v>
                </c:pt>
                <c:pt idx="99">
                  <c:v>18.38</c:v>
                </c:pt>
                <c:pt idx="100">
                  <c:v>29.38</c:v>
                </c:pt>
                <c:pt idx="101">
                  <c:v>40.270000000000003</c:v>
                </c:pt>
                <c:pt idx="102">
                  <c:v>43.24</c:v>
                </c:pt>
                <c:pt idx="103">
                  <c:v>44.74</c:v>
                </c:pt>
                <c:pt idx="104">
                  <c:v>40.909999999999997</c:v>
                </c:pt>
                <c:pt idx="105">
                  <c:v>40.19</c:v>
                </c:pt>
                <c:pt idx="106">
                  <c:v>42.69</c:v>
                </c:pt>
                <c:pt idx="107">
                  <c:v>49.99</c:v>
                </c:pt>
                <c:pt idx="108">
                  <c:v>54.77</c:v>
                </c:pt>
                <c:pt idx="109">
                  <c:v>62.28</c:v>
                </c:pt>
                <c:pt idx="110">
                  <c:v>65.41</c:v>
                </c:pt>
                <c:pt idx="111">
                  <c:v>64.81</c:v>
                </c:pt>
                <c:pt idx="112">
                  <c:v>68.53</c:v>
                </c:pt>
                <c:pt idx="113">
                  <c:v>73.16</c:v>
                </c:pt>
                <c:pt idx="114">
                  <c:v>75.17</c:v>
                </c:pt>
                <c:pt idx="115">
                  <c:v>70.75</c:v>
                </c:pt>
                <c:pt idx="116">
                  <c:v>74.489999999999995</c:v>
                </c:pt>
                <c:pt idx="117">
                  <c:v>83.54</c:v>
                </c:pt>
                <c:pt idx="118">
                  <c:v>81.05</c:v>
                </c:pt>
                <c:pt idx="119">
                  <c:v>74.17</c:v>
                </c:pt>
                <c:pt idx="120">
                  <c:v>86.51</c:v>
                </c:pt>
                <c:pt idx="121">
                  <c:v>97.13</c:v>
                </c:pt>
                <c:pt idx="122">
                  <c:v>117.25</c:v>
                </c:pt>
                <c:pt idx="123">
                  <c:v>104.58</c:v>
                </c:pt>
                <c:pt idx="124">
                  <c:v>113.34</c:v>
                </c:pt>
                <c:pt idx="125">
                  <c:v>122.71</c:v>
                </c:pt>
                <c:pt idx="126">
                  <c:v>111.93</c:v>
                </c:pt>
                <c:pt idx="127">
                  <c:v>100.45</c:v>
                </c:pt>
                <c:pt idx="128">
                  <c:v>89.76</c:v>
                </c:pt>
                <c:pt idx="129">
                  <c:v>93.33</c:v>
                </c:pt>
                <c:pt idx="130">
                  <c:v>91.42</c:v>
                </c:pt>
                <c:pt idx="131">
                  <c:v>80.92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BB-BE40-A0EF-F6E5C85BC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month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Sheet1!$A$2:$A$148</c:f>
              <c:numCache>
                <c:formatCode>mmm\-yy</c:formatCode>
                <c:ptCount val="14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</c:numCache>
            </c:numRef>
          </c:xVal>
          <c:yVal>
            <c:numRef>
              <c:f>Sheet1!$C$2:$C$148</c:f>
            </c:numRef>
          </c:yVal>
          <c:smooth val="0"/>
          <c:extLst>
            <c:ext xmlns:c16="http://schemas.microsoft.com/office/drawing/2014/chart" uri="{C3380CC4-5D6E-409C-BE32-E72D297353CC}">
              <c16:uniqueId val="{00000001-75BB-BE40-A0EF-F6E5C85BC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ruble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Sheet1!$A$2:$A$148</c:f>
              <c:numCache>
                <c:formatCode>mmm\-yy</c:formatCode>
                <c:ptCount val="14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</c:numCache>
            </c:numRef>
          </c:xVal>
          <c:yVal>
            <c:numRef>
              <c:f>Sheet1!$D$2:$D$148</c:f>
            </c:numRef>
          </c:yVal>
          <c:smooth val="0"/>
          <c:extLst>
            <c:ext xmlns:c16="http://schemas.microsoft.com/office/drawing/2014/chart" uri="{C3380CC4-5D6E-409C-BE32-E72D297353CC}">
              <c16:uniqueId val="{00000002-75BB-BE40-A0EF-F6E5C85BC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_merge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Sheet1!$A$2:$A$148</c:f>
              <c:numCache>
                <c:formatCode>mmm\-yy</c:formatCode>
                <c:ptCount val="14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</c:numCache>
            </c:numRef>
          </c:xVal>
          <c:yVal>
            <c:numRef>
              <c:f>Sheet1!$E$2:$E$148</c:f>
            </c:numRef>
          </c:yVal>
          <c:smooth val="0"/>
          <c:extLst>
            <c:ext xmlns:c16="http://schemas.microsoft.com/office/drawing/2014/chart" uri="{C3380CC4-5D6E-409C-BE32-E72D297353CC}">
              <c16:uniqueId val="{00000003-75BB-BE40-A0EF-F6E5C85BC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order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Sheet1!$A$2:$A$148</c:f>
              <c:numCache>
                <c:formatCode>mmm\-yy</c:formatCode>
                <c:ptCount val="147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</c:numCache>
            </c:numRef>
          </c:xVal>
          <c:yVal>
            <c:numRef>
              <c:f>Sheet1!$F$2:$F$148</c:f>
            </c:numRef>
          </c:yVal>
          <c:smooth val="0"/>
          <c:extLst>
            <c:ext xmlns:c16="http://schemas.microsoft.com/office/drawing/2014/chart" uri="{C3380CC4-5D6E-409C-BE32-E72D297353CC}">
              <c16:uniqueId val="{00000004-75BB-BE40-A0EF-F6E5C85BC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174992"/>
        <c:axId val="1151771536"/>
      </c:scatterChart>
      <c:scatterChart>
        <c:scatterStyle val="lineMarker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$/ruble</c:v>
                </c:pt>
              </c:strCache>
            </c:strRef>
          </c:tx>
          <c:spPr>
            <a:ln w="127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xVal>
            <c:numRef>
              <c:f>Sheet1!$A$26:$A$157</c:f>
              <c:numCache>
                <c:formatCode>mmm\-yy</c:formatCode>
                <c:ptCount val="132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  <c:pt idx="60">
                  <c:v>42736</c:v>
                </c:pt>
                <c:pt idx="61">
                  <c:v>42767</c:v>
                </c:pt>
                <c:pt idx="62">
                  <c:v>42795</c:v>
                </c:pt>
                <c:pt idx="63">
                  <c:v>42826</c:v>
                </c:pt>
                <c:pt idx="64">
                  <c:v>42856</c:v>
                </c:pt>
                <c:pt idx="65">
                  <c:v>42887</c:v>
                </c:pt>
                <c:pt idx="66">
                  <c:v>42917</c:v>
                </c:pt>
                <c:pt idx="67">
                  <c:v>42948</c:v>
                </c:pt>
                <c:pt idx="68">
                  <c:v>42979</c:v>
                </c:pt>
                <c:pt idx="69">
                  <c:v>43009</c:v>
                </c:pt>
                <c:pt idx="70">
                  <c:v>43040</c:v>
                </c:pt>
                <c:pt idx="71">
                  <c:v>43070</c:v>
                </c:pt>
                <c:pt idx="72">
                  <c:v>43101</c:v>
                </c:pt>
                <c:pt idx="73">
                  <c:v>43132</c:v>
                </c:pt>
                <c:pt idx="74">
                  <c:v>43160</c:v>
                </c:pt>
                <c:pt idx="75">
                  <c:v>43191</c:v>
                </c:pt>
                <c:pt idx="76">
                  <c:v>43221</c:v>
                </c:pt>
                <c:pt idx="77">
                  <c:v>43252</c:v>
                </c:pt>
                <c:pt idx="78">
                  <c:v>43282</c:v>
                </c:pt>
                <c:pt idx="79">
                  <c:v>43313</c:v>
                </c:pt>
                <c:pt idx="80">
                  <c:v>43344</c:v>
                </c:pt>
                <c:pt idx="81">
                  <c:v>43374</c:v>
                </c:pt>
                <c:pt idx="82">
                  <c:v>43405</c:v>
                </c:pt>
                <c:pt idx="83">
                  <c:v>43435</c:v>
                </c:pt>
                <c:pt idx="84">
                  <c:v>43466</c:v>
                </c:pt>
                <c:pt idx="85">
                  <c:v>43497</c:v>
                </c:pt>
                <c:pt idx="86">
                  <c:v>43525</c:v>
                </c:pt>
                <c:pt idx="87">
                  <c:v>43556</c:v>
                </c:pt>
                <c:pt idx="88">
                  <c:v>43586</c:v>
                </c:pt>
                <c:pt idx="89">
                  <c:v>43617</c:v>
                </c:pt>
                <c:pt idx="90">
                  <c:v>43647</c:v>
                </c:pt>
                <c:pt idx="91">
                  <c:v>43678</c:v>
                </c:pt>
                <c:pt idx="92">
                  <c:v>43709</c:v>
                </c:pt>
                <c:pt idx="93">
                  <c:v>43739</c:v>
                </c:pt>
                <c:pt idx="94">
                  <c:v>43770</c:v>
                </c:pt>
                <c:pt idx="95">
                  <c:v>43800</c:v>
                </c:pt>
                <c:pt idx="96">
                  <c:v>43831</c:v>
                </c:pt>
                <c:pt idx="97">
                  <c:v>43862</c:v>
                </c:pt>
                <c:pt idx="98">
                  <c:v>43891</c:v>
                </c:pt>
                <c:pt idx="99">
                  <c:v>43922</c:v>
                </c:pt>
                <c:pt idx="100">
                  <c:v>43952</c:v>
                </c:pt>
                <c:pt idx="101">
                  <c:v>43983</c:v>
                </c:pt>
                <c:pt idx="102">
                  <c:v>44013</c:v>
                </c:pt>
                <c:pt idx="103">
                  <c:v>44044</c:v>
                </c:pt>
                <c:pt idx="104">
                  <c:v>44075</c:v>
                </c:pt>
                <c:pt idx="105">
                  <c:v>44105</c:v>
                </c:pt>
                <c:pt idx="106">
                  <c:v>44136</c:v>
                </c:pt>
                <c:pt idx="107">
                  <c:v>44166</c:v>
                </c:pt>
                <c:pt idx="108">
                  <c:v>44197</c:v>
                </c:pt>
                <c:pt idx="109">
                  <c:v>44228</c:v>
                </c:pt>
                <c:pt idx="110">
                  <c:v>44256</c:v>
                </c:pt>
                <c:pt idx="111">
                  <c:v>44287</c:v>
                </c:pt>
                <c:pt idx="112">
                  <c:v>44317</c:v>
                </c:pt>
                <c:pt idx="113">
                  <c:v>44348</c:v>
                </c:pt>
                <c:pt idx="114">
                  <c:v>44378</c:v>
                </c:pt>
                <c:pt idx="115">
                  <c:v>44409</c:v>
                </c:pt>
                <c:pt idx="116">
                  <c:v>44440</c:v>
                </c:pt>
                <c:pt idx="117">
                  <c:v>44470</c:v>
                </c:pt>
                <c:pt idx="118">
                  <c:v>44501</c:v>
                </c:pt>
                <c:pt idx="119">
                  <c:v>44531</c:v>
                </c:pt>
                <c:pt idx="120">
                  <c:v>44562</c:v>
                </c:pt>
                <c:pt idx="121">
                  <c:v>44593</c:v>
                </c:pt>
                <c:pt idx="122">
                  <c:v>44621</c:v>
                </c:pt>
                <c:pt idx="123">
                  <c:v>44652</c:v>
                </c:pt>
                <c:pt idx="124">
                  <c:v>44682</c:v>
                </c:pt>
                <c:pt idx="125">
                  <c:v>44713</c:v>
                </c:pt>
                <c:pt idx="126">
                  <c:v>44743</c:v>
                </c:pt>
                <c:pt idx="127">
                  <c:v>44774</c:v>
                </c:pt>
                <c:pt idx="128">
                  <c:v>44805</c:v>
                </c:pt>
                <c:pt idx="129">
                  <c:v>44835</c:v>
                </c:pt>
                <c:pt idx="130">
                  <c:v>44866</c:v>
                </c:pt>
                <c:pt idx="131">
                  <c:v>44896</c:v>
                </c:pt>
              </c:numCache>
            </c:numRef>
          </c:xVal>
          <c:yVal>
            <c:numRef>
              <c:f>Sheet1!$G$26:$G$157</c:f>
              <c:numCache>
                <c:formatCode>General</c:formatCode>
                <c:ptCount val="132"/>
                <c:pt idx="0">
                  <c:v>3.2992399999999998E-2</c:v>
                </c:pt>
                <c:pt idx="1">
                  <c:v>3.4382000000000003E-2</c:v>
                </c:pt>
                <c:pt idx="2">
                  <c:v>3.4106400000000002E-2</c:v>
                </c:pt>
                <c:pt idx="3">
                  <c:v>3.4050700000000003E-2</c:v>
                </c:pt>
                <c:pt idx="4">
                  <c:v>2.9939199999999999E-2</c:v>
                </c:pt>
                <c:pt idx="5">
                  <c:v>3.0869000000000001E-2</c:v>
                </c:pt>
                <c:pt idx="6">
                  <c:v>3.1045300000000001E-2</c:v>
                </c:pt>
                <c:pt idx="7">
                  <c:v>3.1007799999999999E-2</c:v>
                </c:pt>
                <c:pt idx="8">
                  <c:v>3.2066699999999997E-2</c:v>
                </c:pt>
                <c:pt idx="9">
                  <c:v>3.1905099999999999E-2</c:v>
                </c:pt>
                <c:pt idx="10">
                  <c:v>3.2399200000000003E-2</c:v>
                </c:pt>
                <c:pt idx="11">
                  <c:v>3.2724700000000002E-2</c:v>
                </c:pt>
                <c:pt idx="12">
                  <c:v>3.3300000000000003E-2</c:v>
                </c:pt>
                <c:pt idx="13">
                  <c:v>3.26264E-2</c:v>
                </c:pt>
                <c:pt idx="14">
                  <c:v>3.21771E-2</c:v>
                </c:pt>
                <c:pt idx="15">
                  <c:v>3.2125399999999998E-2</c:v>
                </c:pt>
                <c:pt idx="16">
                  <c:v>3.1326399999999997E-2</c:v>
                </c:pt>
                <c:pt idx="17">
                  <c:v>3.0455300000000001E-2</c:v>
                </c:pt>
                <c:pt idx="18">
                  <c:v>3.03398E-2</c:v>
                </c:pt>
                <c:pt idx="19">
                  <c:v>3.00589E-2</c:v>
                </c:pt>
                <c:pt idx="20">
                  <c:v>3.08709E-2</c:v>
                </c:pt>
                <c:pt idx="21">
                  <c:v>3.1169200000000001E-2</c:v>
                </c:pt>
                <c:pt idx="22">
                  <c:v>3.0166800000000001E-2</c:v>
                </c:pt>
                <c:pt idx="23">
                  <c:v>3.0399800000000001E-2</c:v>
                </c:pt>
                <c:pt idx="24">
                  <c:v>2.8428499999999999E-2</c:v>
                </c:pt>
                <c:pt idx="25">
                  <c:v>2.7739300000000001E-2</c:v>
                </c:pt>
                <c:pt idx="26">
                  <c:v>2.8533099999999999E-2</c:v>
                </c:pt>
                <c:pt idx="27">
                  <c:v>2.8063100000000001E-2</c:v>
                </c:pt>
                <c:pt idx="28">
                  <c:v>2.86369E-2</c:v>
                </c:pt>
                <c:pt idx="29">
                  <c:v>2.94221E-2</c:v>
                </c:pt>
                <c:pt idx="30">
                  <c:v>2.8023099999999999E-2</c:v>
                </c:pt>
                <c:pt idx="31">
                  <c:v>2.6972400000000001E-2</c:v>
                </c:pt>
                <c:pt idx="32">
                  <c:v>2.5269900000000001E-2</c:v>
                </c:pt>
                <c:pt idx="33">
                  <c:v>2.3237399999999998E-2</c:v>
                </c:pt>
                <c:pt idx="34">
                  <c:v>1.9837899999999999E-2</c:v>
                </c:pt>
                <c:pt idx="35">
                  <c:v>1.7886599999999999E-2</c:v>
                </c:pt>
                <c:pt idx="36">
                  <c:v>1.4521600000000001E-2</c:v>
                </c:pt>
                <c:pt idx="37">
                  <c:v>1.6228300000000001E-2</c:v>
                </c:pt>
                <c:pt idx="38">
                  <c:v>1.7182300000000001E-2</c:v>
                </c:pt>
                <c:pt idx="39">
                  <c:v>1.9360599999999999E-2</c:v>
                </c:pt>
                <c:pt idx="40">
                  <c:v>1.91127E-2</c:v>
                </c:pt>
                <c:pt idx="41">
                  <c:v>1.8089500000000001E-2</c:v>
                </c:pt>
                <c:pt idx="42">
                  <c:v>1.6196499999999999E-2</c:v>
                </c:pt>
                <c:pt idx="43">
                  <c:v>1.5557700000000001E-2</c:v>
                </c:pt>
                <c:pt idx="44">
                  <c:v>1.5278099999999999E-2</c:v>
                </c:pt>
                <c:pt idx="45">
                  <c:v>1.5638300000000001E-2</c:v>
                </c:pt>
                <c:pt idx="46">
                  <c:v>1.5040100000000001E-2</c:v>
                </c:pt>
                <c:pt idx="47">
                  <c:v>1.35876E-2</c:v>
                </c:pt>
                <c:pt idx="48">
                  <c:v>1.3251300000000001E-2</c:v>
                </c:pt>
                <c:pt idx="49">
                  <c:v>1.3303499999999999E-2</c:v>
                </c:pt>
                <c:pt idx="50">
                  <c:v>1.4919E-2</c:v>
                </c:pt>
                <c:pt idx="51">
                  <c:v>1.54669E-2</c:v>
                </c:pt>
                <c:pt idx="52">
                  <c:v>1.49932E-2</c:v>
                </c:pt>
                <c:pt idx="53">
                  <c:v>1.5631599999999999E-2</c:v>
                </c:pt>
                <c:pt idx="54">
                  <c:v>1.5141699999999999E-2</c:v>
                </c:pt>
                <c:pt idx="55">
                  <c:v>1.5306500000000001E-2</c:v>
                </c:pt>
                <c:pt idx="56">
                  <c:v>1.5914899999999999E-2</c:v>
                </c:pt>
                <c:pt idx="57">
                  <c:v>1.5777300000000001E-2</c:v>
                </c:pt>
                <c:pt idx="58">
                  <c:v>1.5590400000000001E-2</c:v>
                </c:pt>
                <c:pt idx="59">
                  <c:v>1.6320399999999999E-2</c:v>
                </c:pt>
                <c:pt idx="60">
                  <c:v>1.6622600000000001E-2</c:v>
                </c:pt>
                <c:pt idx="61">
                  <c:v>1.7151E-2</c:v>
                </c:pt>
                <c:pt idx="62">
                  <c:v>1.77726E-2</c:v>
                </c:pt>
                <c:pt idx="63">
                  <c:v>1.75651E-2</c:v>
                </c:pt>
                <c:pt idx="64">
                  <c:v>1.7679799999999999E-2</c:v>
                </c:pt>
                <c:pt idx="65">
                  <c:v>1.69664E-2</c:v>
                </c:pt>
                <c:pt idx="66">
                  <c:v>1.67303E-2</c:v>
                </c:pt>
                <c:pt idx="67">
                  <c:v>1.7239600000000001E-2</c:v>
                </c:pt>
                <c:pt idx="68">
                  <c:v>1.7394400000000001E-2</c:v>
                </c:pt>
                <c:pt idx="69">
                  <c:v>1.7144199999999998E-2</c:v>
                </c:pt>
                <c:pt idx="70">
                  <c:v>1.7112200000000001E-2</c:v>
                </c:pt>
                <c:pt idx="71">
                  <c:v>1.73577E-2</c:v>
                </c:pt>
                <c:pt idx="72">
                  <c:v>1.77912E-2</c:v>
                </c:pt>
                <c:pt idx="73">
                  <c:v>1.7752799999999999E-2</c:v>
                </c:pt>
                <c:pt idx="74">
                  <c:v>1.7499500000000001E-2</c:v>
                </c:pt>
                <c:pt idx="75">
                  <c:v>1.58879E-2</c:v>
                </c:pt>
                <c:pt idx="76">
                  <c:v>1.6024900000000002E-2</c:v>
                </c:pt>
                <c:pt idx="77">
                  <c:v>1.59404E-2</c:v>
                </c:pt>
                <c:pt idx="78">
                  <c:v>1.5997999999999998E-2</c:v>
                </c:pt>
                <c:pt idx="79">
                  <c:v>1.48048E-2</c:v>
                </c:pt>
                <c:pt idx="80">
                  <c:v>1.52555E-2</c:v>
                </c:pt>
                <c:pt idx="81">
                  <c:v>1.5179399999999999E-2</c:v>
                </c:pt>
                <c:pt idx="82">
                  <c:v>1.49363E-2</c:v>
                </c:pt>
                <c:pt idx="83">
                  <c:v>1.4320100000000001E-2</c:v>
                </c:pt>
                <c:pt idx="84">
                  <c:v>1.5288100000000001E-2</c:v>
                </c:pt>
                <c:pt idx="85">
                  <c:v>1.5171E-2</c:v>
                </c:pt>
                <c:pt idx="86">
                  <c:v>1.5236E-2</c:v>
                </c:pt>
                <c:pt idx="87">
                  <c:v>1.5470899999999999E-2</c:v>
                </c:pt>
                <c:pt idx="88">
                  <c:v>1.5283400000000001E-2</c:v>
                </c:pt>
                <c:pt idx="89">
                  <c:v>1.5815200000000001E-2</c:v>
                </c:pt>
                <c:pt idx="90">
                  <c:v>1.5716299999999999E-2</c:v>
                </c:pt>
                <c:pt idx="91">
                  <c:v>1.4977799999999999E-2</c:v>
                </c:pt>
                <c:pt idx="92">
                  <c:v>1.5418599999999999E-2</c:v>
                </c:pt>
                <c:pt idx="93">
                  <c:v>1.55926E-2</c:v>
                </c:pt>
                <c:pt idx="94">
                  <c:v>1.5547399999999999E-2</c:v>
                </c:pt>
                <c:pt idx="95">
                  <c:v>1.61326E-2</c:v>
                </c:pt>
                <c:pt idx="96">
                  <c:v>1.5644499999999999E-2</c:v>
                </c:pt>
                <c:pt idx="97">
                  <c:v>1.4952E-2</c:v>
                </c:pt>
                <c:pt idx="98">
                  <c:v>1.2748199999999999E-2</c:v>
                </c:pt>
                <c:pt idx="99">
                  <c:v>1.34442E-2</c:v>
                </c:pt>
                <c:pt idx="100">
                  <c:v>1.42563E-2</c:v>
                </c:pt>
                <c:pt idx="101">
                  <c:v>1.4050200000000001E-2</c:v>
                </c:pt>
                <c:pt idx="102">
                  <c:v>1.3438800000000001E-2</c:v>
                </c:pt>
                <c:pt idx="103">
                  <c:v>1.3500399999999999E-2</c:v>
                </c:pt>
                <c:pt idx="104">
                  <c:v>1.28813E-2</c:v>
                </c:pt>
                <c:pt idx="105">
                  <c:v>1.25746E-2</c:v>
                </c:pt>
                <c:pt idx="106">
                  <c:v>1.30884E-2</c:v>
                </c:pt>
                <c:pt idx="107">
                  <c:v>1.34387E-2</c:v>
                </c:pt>
                <c:pt idx="108">
                  <c:v>1.3202999999999999E-2</c:v>
                </c:pt>
                <c:pt idx="109">
                  <c:v>1.34013E-2</c:v>
                </c:pt>
                <c:pt idx="110">
                  <c:v>1.3210299999999999E-2</c:v>
                </c:pt>
                <c:pt idx="111">
                  <c:v>1.32966E-2</c:v>
                </c:pt>
                <c:pt idx="112">
                  <c:v>1.36177E-2</c:v>
                </c:pt>
                <c:pt idx="113">
                  <c:v>1.3670099999999999E-2</c:v>
                </c:pt>
                <c:pt idx="114">
                  <c:v>1.3672200000000001E-2</c:v>
                </c:pt>
                <c:pt idx="115">
                  <c:v>1.3656099999999999E-2</c:v>
                </c:pt>
                <c:pt idx="116">
                  <c:v>1.37454E-2</c:v>
                </c:pt>
                <c:pt idx="117">
                  <c:v>1.4095099999999999E-2</c:v>
                </c:pt>
                <c:pt idx="118">
                  <c:v>1.34982E-2</c:v>
                </c:pt>
                <c:pt idx="119">
                  <c:v>1.33951E-2</c:v>
                </c:pt>
                <c:pt idx="120">
                  <c:v>1.29234E-2</c:v>
                </c:pt>
                <c:pt idx="121">
                  <c:v>1.05705E-2</c:v>
                </c:pt>
                <c:pt idx="122">
                  <c:v>9.2592999999999998E-3</c:v>
                </c:pt>
                <c:pt idx="123">
                  <c:v>1.6260162601626018E-2</c:v>
                </c:pt>
                <c:pt idx="124">
                  <c:v>1.9436345966958212E-2</c:v>
                </c:pt>
                <c:pt idx="125">
                  <c:v>1.6228497241155469E-2</c:v>
                </c:pt>
                <c:pt idx="126">
                  <c:v>1.6603021749958494E-2</c:v>
                </c:pt>
                <c:pt idx="127">
                  <c:v>1.7108639863130881E-2</c:v>
                </c:pt>
                <c:pt idx="128">
                  <c:v>1.6266113618803629E-2</c:v>
                </c:pt>
                <c:pt idx="129">
                  <c:v>1.6396130513198885E-2</c:v>
                </c:pt>
                <c:pt idx="130">
                  <c:v>1.4306151645207437E-2</c:v>
                </c:pt>
                <c:pt idx="131">
                  <c:v>1.4048219107263771E-2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5BB-BE40-A0EF-F6E5C85BC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7025600"/>
        <c:axId val="1152161408"/>
      </c:scatterChart>
      <c:valAx>
        <c:axId val="1152174992"/>
        <c:scaling>
          <c:orientation val="minMax"/>
          <c:max val="45000"/>
          <c:min val="409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151771536"/>
        <c:crosses val="autoZero"/>
        <c:crossBetween val="midCat"/>
        <c:majorUnit val="366"/>
        <c:minorUnit val="30"/>
      </c:valAx>
      <c:valAx>
        <c:axId val="115177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152174992"/>
        <c:crosses val="autoZero"/>
        <c:crossBetween val="midCat"/>
      </c:valAx>
      <c:valAx>
        <c:axId val="11521614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157025600"/>
        <c:crosses val="max"/>
        <c:crossBetween val="midCat"/>
      </c:valAx>
      <c:valAx>
        <c:axId val="11570256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152161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Sheet3!$Q$3</c:f>
              <c:strCache>
                <c:ptCount val="1"/>
                <c:pt idx="0">
                  <c:v>WEO Oct 21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Sheet3!$R$2:$W$2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xVal>
          <c:yVal>
            <c:numRef>
              <c:f>Sheet3!$R$3:$W$3</c:f>
              <c:numCache>
                <c:formatCode>0%</c:formatCode>
                <c:ptCount val="6"/>
                <c:pt idx="0">
                  <c:v>1</c:v>
                </c:pt>
                <c:pt idx="1">
                  <c:v>1.0294700000000001</c:v>
                </c:pt>
                <c:pt idx="2">
                  <c:v>1.0500594000000001</c:v>
                </c:pt>
                <c:pt idx="3">
                  <c:v>1.0689604692000001</c:v>
                </c:pt>
                <c:pt idx="4">
                  <c:v>1.0871327971764</c:v>
                </c:pt>
                <c:pt idx="5">
                  <c:v>1.1045269219312224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59B-F045-8EA5-F236E78652FF}"/>
            </c:ext>
          </c:extLst>
        </c:ser>
        <c:ser>
          <c:idx val="1"/>
          <c:order val="1"/>
          <c:tx>
            <c:strRef>
              <c:f>Sheet3!$Q$4</c:f>
              <c:strCache>
                <c:ptCount val="1"/>
                <c:pt idx="0">
                  <c:v>WEO Oct 22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Sheet3!$R$2:$W$2</c:f>
              <c:numCache>
                <c:formatCode>General</c:formatCode>
                <c:ptCount val="6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</c:numCache>
            </c:numRef>
          </c:xVal>
          <c:yVal>
            <c:numRef>
              <c:f>Sheet3!$R$4:$W$4</c:f>
              <c:numCache>
                <c:formatCode>0%</c:formatCode>
                <c:ptCount val="6"/>
                <c:pt idx="0">
                  <c:v>1</c:v>
                </c:pt>
                <c:pt idx="1">
                  <c:v>0.96592</c:v>
                </c:pt>
                <c:pt idx="2">
                  <c:v>0.94389702399999997</c:v>
                </c:pt>
                <c:pt idx="3">
                  <c:v>0.95805547935999991</c:v>
                </c:pt>
                <c:pt idx="4">
                  <c:v>0.96763603415359989</c:v>
                </c:pt>
                <c:pt idx="5">
                  <c:v>0.97537712242682872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59B-F045-8EA5-F236E7865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58736"/>
        <c:axId val="159467024"/>
      </c:scatterChart>
      <c:valAx>
        <c:axId val="140058736"/>
        <c:scaling>
          <c:orientation val="minMax"/>
          <c:max val="2026"/>
          <c:min val="202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59467024"/>
        <c:crosses val="autoZero"/>
        <c:crossBetween val="midCat"/>
        <c:majorUnit val="1"/>
      </c:valAx>
      <c:valAx>
        <c:axId val="159467024"/>
        <c:scaling>
          <c:orientation val="minMax"/>
          <c:min val="0.94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R"/>
          </a:p>
        </c:txPr>
        <c:crossAx val="140058736"/>
        <c:crosses val="autoZero"/>
        <c:crossBetween val="midCat"/>
        <c:majorUnit val="2.0000000000000004E-2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DCE10-BFB7-794F-9FAA-E921C427B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D197D9-3A6A-D541-B134-8BA959355606}">
      <dgm:prSet custT="1"/>
      <dgm:spPr/>
      <dgm:t>
        <a:bodyPr/>
        <a:lstStyle/>
        <a:p>
          <a:r>
            <a:rPr lang="en-US" sz="1600" noProof="0" dirty="0"/>
            <a:t>Stagnation: average GDP growth rate in 2013-19: 0.9 % per year</a:t>
          </a:r>
        </a:p>
      </dgm:t>
    </dgm:pt>
    <dgm:pt modelId="{E157F615-F8DE-494A-AE61-93420FAD983D}" type="par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EA2D8B33-F10F-2E48-8743-0FEDDF8DC00F}" type="sib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0A695B1B-19B9-DB4A-9403-79156919828C}">
      <dgm:prSet custT="1"/>
      <dgm:spPr/>
      <dgm:t>
        <a:bodyPr/>
        <a:lstStyle/>
        <a:p>
          <a:r>
            <a:rPr lang="en-US" sz="1600" noProof="0" dirty="0"/>
            <a:t>Falling household incomes</a:t>
          </a:r>
        </a:p>
      </dgm:t>
    </dgm:pt>
    <dgm:pt modelId="{58C93034-A31D-9343-B1B6-FEF8AD48285F}" type="parTrans" cxnId="{5CE51CA9-E9A4-8349-997B-89AA8F21DE0C}">
      <dgm:prSet/>
      <dgm:spPr/>
      <dgm:t>
        <a:bodyPr/>
        <a:lstStyle/>
        <a:p>
          <a:endParaRPr lang="en-US" sz="1600" noProof="0" dirty="0"/>
        </a:p>
      </dgm:t>
    </dgm:pt>
    <dgm:pt modelId="{D77523C7-9D60-5043-8A3E-351982111994}" type="sibTrans" cxnId="{5CE51CA9-E9A4-8349-997B-89AA8F21DE0C}">
      <dgm:prSet/>
      <dgm:spPr/>
      <dgm:t>
        <a:bodyPr/>
        <a:lstStyle/>
        <a:p>
          <a:endParaRPr lang="en-US" sz="1600" noProof="0" dirty="0"/>
        </a:p>
      </dgm:t>
    </dgm:pt>
    <dgm:pt modelId="{33A3FB82-BA80-DD48-9607-B1F329161357}">
      <dgm:prSet custT="1"/>
      <dgm:spPr/>
      <dgm:t>
        <a:bodyPr/>
        <a:lstStyle/>
        <a:p>
          <a:r>
            <a:rPr lang="en-US" sz="2000" noProof="0" dirty="0"/>
            <a:t>Slow economic growth</a:t>
          </a:r>
        </a:p>
      </dgm:t>
    </dgm:pt>
    <dgm:pt modelId="{D1945D84-2257-654D-B67D-FD5E1471B360}" type="sib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7A532A8E-F211-EC4C-9CDC-D989AC82FAF1}" type="par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69A2759F-7272-934B-99E2-028BFBCC59A7}">
      <dgm:prSet custT="1"/>
      <dgm:spPr/>
      <dgm:t>
        <a:bodyPr/>
        <a:lstStyle/>
        <a:p>
          <a:r>
            <a:rPr lang="en-US" sz="2000" noProof="0" dirty="0"/>
            <a:t>Robust macro</a:t>
          </a:r>
        </a:p>
      </dgm:t>
    </dgm:pt>
    <dgm:pt modelId="{3E7D516A-5D72-B049-8B8F-F3589186B69D}" type="sib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8D558074-4D9B-7941-AE0D-5DAAEC249199}" type="par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68FB7787-CCF7-BF43-B7B6-ED528F18785F}">
      <dgm:prSet custT="1"/>
      <dgm:spPr/>
      <dgm:t>
        <a:bodyPr/>
        <a:lstStyle/>
        <a:p>
          <a:r>
            <a:rPr lang="en-US" sz="1600" noProof="0" dirty="0"/>
            <a:t>Balanced budget (based on $44/barrel), </a:t>
          </a:r>
        </a:p>
      </dgm:t>
    </dgm:pt>
    <dgm:pt modelId="{B026F651-E387-684E-BA92-C68233C818F8}" type="sib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A3EE4BFB-56A0-9343-8CC4-F0D8AAEA76A9}" type="par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4C0DB22E-E11A-6740-98FE-F9BAEF15649A}">
      <dgm:prSet custT="1"/>
      <dgm:spPr/>
      <dgm:t>
        <a:bodyPr/>
        <a:lstStyle/>
        <a:p>
          <a:r>
            <a:rPr lang="en-US" sz="1600" noProof="0" dirty="0"/>
            <a:t>Large sovereign wealth fund: 12% GDP</a:t>
          </a:r>
        </a:p>
      </dgm:t>
    </dgm:pt>
    <dgm:pt modelId="{E83FEFF5-83E0-B24A-A191-2E4BC1CB5363}" type="parTrans" cxnId="{1C7A2732-B343-1242-AEAA-CFCE1D5B7E84}">
      <dgm:prSet/>
      <dgm:spPr/>
      <dgm:t>
        <a:bodyPr/>
        <a:lstStyle/>
        <a:p>
          <a:endParaRPr lang="en-US" sz="1600" noProof="0" dirty="0"/>
        </a:p>
      </dgm:t>
    </dgm:pt>
    <dgm:pt modelId="{ACB60400-DB86-4A42-8687-B8872DC8134E}" type="sibTrans" cxnId="{1C7A2732-B343-1242-AEAA-CFCE1D5B7E84}">
      <dgm:prSet/>
      <dgm:spPr/>
      <dgm:t>
        <a:bodyPr/>
        <a:lstStyle/>
        <a:p>
          <a:endParaRPr lang="en-US" sz="1600" noProof="0" dirty="0"/>
        </a:p>
      </dgm:t>
    </dgm:pt>
    <dgm:pt modelId="{1788ADA2-A241-F449-8131-E2DCE22A158C}">
      <dgm:prSet custT="1"/>
      <dgm:spPr/>
      <dgm:t>
        <a:bodyPr/>
        <a:lstStyle/>
        <a:p>
          <a:r>
            <a:rPr lang="en-US" sz="1600" noProof="0" dirty="0"/>
            <a:t>Inflation targeting</a:t>
          </a:r>
        </a:p>
      </dgm:t>
    </dgm:pt>
    <dgm:pt modelId="{6893C23C-EF5E-E24A-8809-A9774D25303D}" type="parTrans" cxnId="{4399A85E-3916-4546-9BF2-F1BF7B685524}">
      <dgm:prSet/>
      <dgm:spPr/>
      <dgm:t>
        <a:bodyPr/>
        <a:lstStyle/>
        <a:p>
          <a:endParaRPr lang="en-US" sz="1600" noProof="0" dirty="0"/>
        </a:p>
      </dgm:t>
    </dgm:pt>
    <dgm:pt modelId="{891B77B3-E414-B84E-B63C-595BC74D7F9B}" type="sibTrans" cxnId="{4399A85E-3916-4546-9BF2-F1BF7B685524}">
      <dgm:prSet/>
      <dgm:spPr/>
      <dgm:t>
        <a:bodyPr/>
        <a:lstStyle/>
        <a:p>
          <a:endParaRPr lang="en-US" sz="1600" noProof="0" dirty="0"/>
        </a:p>
      </dgm:t>
    </dgm:pt>
    <dgm:pt modelId="{FF6CE2BC-9B0B-D145-AFB5-EDFA27A4E4CB}">
      <dgm:prSet custT="1"/>
      <dgm:spPr/>
      <dgm:t>
        <a:bodyPr/>
        <a:lstStyle/>
        <a:p>
          <a:r>
            <a:rPr lang="en-US" sz="1600" noProof="0" dirty="0"/>
            <a:t>Recapitalized banking system</a:t>
          </a:r>
        </a:p>
      </dgm:t>
    </dgm:pt>
    <dgm:pt modelId="{9F0593B1-793D-5E48-9818-48EC3ED8BEA8}" type="sibTrans" cxnId="{A2C17A90-5613-2A41-99C4-217382E05D52}">
      <dgm:prSet/>
      <dgm:spPr/>
      <dgm:t>
        <a:bodyPr/>
        <a:lstStyle/>
        <a:p>
          <a:endParaRPr lang="en-US" sz="1600" noProof="0" dirty="0"/>
        </a:p>
      </dgm:t>
    </dgm:pt>
    <dgm:pt modelId="{1DDF92F1-0633-D048-AB7D-316CBBC7C5E1}" type="parTrans" cxnId="{A2C17A90-5613-2A41-99C4-217382E05D52}">
      <dgm:prSet/>
      <dgm:spPr/>
      <dgm:t>
        <a:bodyPr/>
        <a:lstStyle/>
        <a:p>
          <a:endParaRPr lang="en-US" sz="1600" noProof="0" dirty="0"/>
        </a:p>
      </dgm:t>
    </dgm:pt>
    <dgm:pt modelId="{3AE3B920-078D-724D-93E1-DBB67B93F652}">
      <dgm:prSet custT="1"/>
      <dgm:spPr/>
      <dgm:t>
        <a:bodyPr/>
        <a:lstStyle/>
        <a:p>
          <a:r>
            <a:rPr lang="en-US" sz="1600" noProof="0" dirty="0"/>
            <a:t>Capital outflow: about 4% GDP per year</a:t>
          </a:r>
        </a:p>
      </dgm:t>
    </dgm:pt>
    <dgm:pt modelId="{7C76558E-5149-034D-81E2-257755DF6B5B}" type="parTrans" cxnId="{899572EE-C948-5B46-BC2E-C6700466FEA2}">
      <dgm:prSet/>
      <dgm:spPr/>
      <dgm:t>
        <a:bodyPr/>
        <a:lstStyle/>
        <a:p>
          <a:endParaRPr lang="en-US" noProof="0" dirty="0"/>
        </a:p>
      </dgm:t>
    </dgm:pt>
    <dgm:pt modelId="{8B3F186F-DB83-EF46-ADC6-9E6EC5FFBB51}" type="sibTrans" cxnId="{899572EE-C948-5B46-BC2E-C6700466FEA2}">
      <dgm:prSet/>
      <dgm:spPr/>
      <dgm:t>
        <a:bodyPr/>
        <a:lstStyle/>
        <a:p>
          <a:endParaRPr lang="en-US" noProof="0" dirty="0"/>
        </a:p>
      </dgm:t>
    </dgm:pt>
    <dgm:pt modelId="{37166557-72F7-4A47-863F-DB4509AD4AFC}">
      <dgm:prSet custT="1"/>
      <dgm:spPr/>
      <dgm:t>
        <a:bodyPr/>
        <a:lstStyle/>
        <a:p>
          <a:r>
            <a:rPr lang="en-US" sz="1600" noProof="0" dirty="0"/>
            <a:t>Investment/GDP stagnating at 20-22% </a:t>
          </a:r>
        </a:p>
      </dgm:t>
    </dgm:pt>
    <dgm:pt modelId="{C3AAC0D8-4926-0448-8656-731D76BBB6EF}" type="parTrans" cxnId="{A2D2F573-D919-7148-B5E1-E22A0B06046B}">
      <dgm:prSet/>
      <dgm:spPr/>
      <dgm:t>
        <a:bodyPr/>
        <a:lstStyle/>
        <a:p>
          <a:endParaRPr lang="en-US" noProof="0" dirty="0"/>
        </a:p>
      </dgm:t>
    </dgm:pt>
    <dgm:pt modelId="{58B084E6-4F89-3F43-B7A0-C5DBF2AC1A55}" type="sibTrans" cxnId="{A2D2F573-D919-7148-B5E1-E22A0B06046B}">
      <dgm:prSet/>
      <dgm:spPr/>
      <dgm:t>
        <a:bodyPr/>
        <a:lstStyle/>
        <a:p>
          <a:endParaRPr lang="en-US" noProof="0" dirty="0"/>
        </a:p>
      </dgm:t>
    </dgm:pt>
    <dgm:pt modelId="{71261018-CBC9-9645-A872-D81A5573AFFC}">
      <dgm:prSet custT="1"/>
      <dgm:spPr/>
      <dgm:t>
        <a:bodyPr/>
        <a:lstStyle/>
        <a:p>
          <a:r>
            <a:rPr lang="en-US" sz="1600" noProof="0" dirty="0"/>
            <a:t>Low debt: 20%GDP sovereign debt (including 5%GDP external), 30%GDP total external debt</a:t>
          </a:r>
        </a:p>
      </dgm:t>
    </dgm:pt>
    <dgm:pt modelId="{75BF65DB-CF8B-A546-B9C4-92E4B0BC89FF}" type="parTrans" cxnId="{6C6B835C-4C66-4C45-BE2B-E0139ACF4041}">
      <dgm:prSet/>
      <dgm:spPr/>
      <dgm:t>
        <a:bodyPr/>
        <a:lstStyle/>
        <a:p>
          <a:endParaRPr lang="en-US" noProof="0" dirty="0"/>
        </a:p>
      </dgm:t>
    </dgm:pt>
    <dgm:pt modelId="{0D62F480-6680-554A-AD9D-4DF92C83BCC6}" type="sibTrans" cxnId="{6C6B835C-4C66-4C45-BE2B-E0139ACF4041}">
      <dgm:prSet/>
      <dgm:spPr/>
      <dgm:t>
        <a:bodyPr/>
        <a:lstStyle/>
        <a:p>
          <a:endParaRPr lang="en-US" noProof="0" dirty="0"/>
        </a:p>
      </dgm:t>
    </dgm:pt>
    <dgm:pt modelId="{CD933E18-3CF0-824F-8543-4B3D69DC1C02}">
      <dgm:prSet custT="1"/>
      <dgm:spPr/>
      <dgm:t>
        <a:bodyPr/>
        <a:lstStyle/>
        <a:p>
          <a:r>
            <a:rPr lang="en-US" sz="1600" noProof="0" dirty="0"/>
            <a:t>Large currency reserves (40% GDP) </a:t>
          </a:r>
        </a:p>
      </dgm:t>
    </dgm:pt>
    <dgm:pt modelId="{A864B909-D5BD-0846-919D-2C279B31806B}" type="parTrans" cxnId="{ECC9B30C-400F-3643-82D1-29863A7346CE}">
      <dgm:prSet/>
      <dgm:spPr/>
      <dgm:t>
        <a:bodyPr/>
        <a:lstStyle/>
        <a:p>
          <a:endParaRPr lang="en-US" noProof="0" dirty="0"/>
        </a:p>
      </dgm:t>
    </dgm:pt>
    <dgm:pt modelId="{594C346E-728C-5F44-8F5D-DFFC77492A4A}" type="sibTrans" cxnId="{ECC9B30C-400F-3643-82D1-29863A7346CE}">
      <dgm:prSet/>
      <dgm:spPr/>
      <dgm:t>
        <a:bodyPr/>
        <a:lstStyle/>
        <a:p>
          <a:endParaRPr lang="en-US" noProof="0" dirty="0"/>
        </a:p>
      </dgm:t>
    </dgm:pt>
    <dgm:pt modelId="{4B5BD889-D9A2-5F4D-8B78-E86683578259}">
      <dgm:prSet custT="1"/>
      <dgm:spPr/>
      <dgm:t>
        <a:bodyPr/>
        <a:lstStyle/>
        <a:p>
          <a:r>
            <a:rPr lang="en-US" sz="1600" noProof="0" dirty="0"/>
            <a:t>Projected to continue stagnating after </a:t>
          </a:r>
          <a:r>
            <a:rPr lang="en-US" sz="1600" noProof="0" dirty="0" err="1"/>
            <a:t>Covid</a:t>
          </a:r>
          <a:endParaRPr lang="en-US" sz="1600" noProof="0" dirty="0"/>
        </a:p>
      </dgm:t>
    </dgm:pt>
    <dgm:pt modelId="{C9ABFC55-DFC6-B140-99B5-2D5284DC6A1B}" type="parTrans" cxnId="{2613A27F-18A1-3F40-A62D-63394CF3B93F}">
      <dgm:prSet/>
      <dgm:spPr/>
      <dgm:t>
        <a:bodyPr/>
        <a:lstStyle/>
        <a:p>
          <a:endParaRPr lang="en-US" noProof="0" dirty="0"/>
        </a:p>
      </dgm:t>
    </dgm:pt>
    <dgm:pt modelId="{096848AA-1608-754D-940D-73F66441398F}" type="sibTrans" cxnId="{2613A27F-18A1-3F40-A62D-63394CF3B93F}">
      <dgm:prSet/>
      <dgm:spPr/>
      <dgm:t>
        <a:bodyPr/>
        <a:lstStyle/>
        <a:p>
          <a:endParaRPr lang="en-US" noProof="0" dirty="0"/>
        </a:p>
      </dgm:t>
    </dgm:pt>
    <dgm:pt modelId="{2D4422C6-1FAF-CE4A-80BC-0B21A2F64565}" type="pres">
      <dgm:prSet presAssocID="{DAFDCE10-BFB7-794F-9FAA-E921C427B40B}" presName="linear" presStyleCnt="0">
        <dgm:presLayoutVars>
          <dgm:animLvl val="lvl"/>
          <dgm:resizeHandles val="exact"/>
        </dgm:presLayoutVars>
      </dgm:prSet>
      <dgm:spPr/>
    </dgm:pt>
    <dgm:pt modelId="{22837E4A-EF3C-264B-8C3E-7FA8BA4EB3D6}" type="pres">
      <dgm:prSet presAssocID="{33A3FB82-BA80-DD48-9607-B1F329161357}" presName="parentText" presStyleLbl="node1" presStyleIdx="0" presStyleCnt="2" custScaleY="55622">
        <dgm:presLayoutVars>
          <dgm:chMax val="0"/>
          <dgm:bulletEnabled val="1"/>
        </dgm:presLayoutVars>
      </dgm:prSet>
      <dgm:spPr/>
    </dgm:pt>
    <dgm:pt modelId="{3292C491-38C8-3249-A373-EAB5A2790787}" type="pres">
      <dgm:prSet presAssocID="{33A3FB82-BA80-DD48-9607-B1F329161357}" presName="childText" presStyleLbl="revTx" presStyleIdx="0" presStyleCnt="2">
        <dgm:presLayoutVars>
          <dgm:bulletEnabled val="1"/>
        </dgm:presLayoutVars>
      </dgm:prSet>
      <dgm:spPr/>
    </dgm:pt>
    <dgm:pt modelId="{D5D720F5-6D25-CD44-9A29-0D4DBC76E4B5}" type="pres">
      <dgm:prSet presAssocID="{69A2759F-7272-934B-99E2-028BFBCC59A7}" presName="parentText" presStyleLbl="node1" presStyleIdx="1" presStyleCnt="2" custScaleY="61652">
        <dgm:presLayoutVars>
          <dgm:chMax val="0"/>
          <dgm:bulletEnabled val="1"/>
        </dgm:presLayoutVars>
      </dgm:prSet>
      <dgm:spPr/>
    </dgm:pt>
    <dgm:pt modelId="{B5EA00EC-F0E8-B842-B19E-4AC0C1067BD7}" type="pres">
      <dgm:prSet presAssocID="{69A2759F-7272-934B-99E2-028BFBCC59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8563607-4D99-7543-BD28-C629755C784B}" type="presOf" srcId="{1788ADA2-A241-F449-8131-E2DCE22A158C}" destId="{B5EA00EC-F0E8-B842-B19E-4AC0C1067BD7}" srcOrd="0" destOrd="4" presId="urn:microsoft.com/office/officeart/2005/8/layout/vList2"/>
    <dgm:cxn modelId="{1BC43D07-95B4-2641-A535-1B41BB5BECC1}" type="presOf" srcId="{68FB7787-CCF7-BF43-B7B6-ED528F18785F}" destId="{B5EA00EC-F0E8-B842-B19E-4AC0C1067BD7}" srcOrd="0" destOrd="0" presId="urn:microsoft.com/office/officeart/2005/8/layout/vList2"/>
    <dgm:cxn modelId="{4CB5C507-8FEA-844E-BB68-E0FCD045FAF9}" type="presOf" srcId="{4B5BD889-D9A2-5F4D-8B78-E86683578259}" destId="{3292C491-38C8-3249-A373-EAB5A2790787}" srcOrd="0" destOrd="1" presId="urn:microsoft.com/office/officeart/2005/8/layout/vList2"/>
    <dgm:cxn modelId="{ECC9B30C-400F-3643-82D1-29863A7346CE}" srcId="{69A2759F-7272-934B-99E2-028BFBCC59A7}" destId="{CD933E18-3CF0-824F-8543-4B3D69DC1C02}" srcOrd="2" destOrd="0" parTransId="{A864B909-D5BD-0846-919D-2C279B31806B}" sibTransId="{594C346E-728C-5F44-8F5D-DFFC77492A4A}"/>
    <dgm:cxn modelId="{48E53D0D-2C78-CB40-A272-14F28FEED4A9}" type="presOf" srcId="{37166557-72F7-4A47-863F-DB4509AD4AFC}" destId="{3292C491-38C8-3249-A373-EAB5A2790787}" srcOrd="0" destOrd="4" presId="urn:microsoft.com/office/officeart/2005/8/layout/vList2"/>
    <dgm:cxn modelId="{22F10C18-61D9-E14A-A5E1-6D72EB957B24}" type="presOf" srcId="{3AE3B920-078D-724D-93E1-DBB67B93F652}" destId="{3292C491-38C8-3249-A373-EAB5A2790787}" srcOrd="0" destOrd="3" presId="urn:microsoft.com/office/officeart/2005/8/layout/vList2"/>
    <dgm:cxn modelId="{1C7A2732-B343-1242-AEAA-CFCE1D5B7E84}" srcId="{69A2759F-7272-934B-99E2-028BFBCC59A7}" destId="{4C0DB22E-E11A-6740-98FE-F9BAEF15649A}" srcOrd="3" destOrd="0" parTransId="{E83FEFF5-83E0-B24A-A191-2E4BC1CB5363}" sibTransId="{ACB60400-DB86-4A42-8687-B8872DC8134E}"/>
    <dgm:cxn modelId="{0DB6B932-69BE-8347-97CA-B7327425A2D3}" type="presOf" srcId="{69A2759F-7272-934B-99E2-028BFBCC59A7}" destId="{D5D720F5-6D25-CD44-9A29-0D4DBC76E4B5}" srcOrd="0" destOrd="0" presId="urn:microsoft.com/office/officeart/2005/8/layout/vList2"/>
    <dgm:cxn modelId="{BEA9AC35-4603-F741-BF29-E41EE418C466}" srcId="{DAFDCE10-BFB7-794F-9FAA-E921C427B40B}" destId="{69A2759F-7272-934B-99E2-028BFBCC59A7}" srcOrd="1" destOrd="0" parTransId="{8D558074-4D9B-7941-AE0D-5DAAEC249199}" sibTransId="{3E7D516A-5D72-B049-8B8F-F3589186B69D}"/>
    <dgm:cxn modelId="{D7778E59-8C9C-5A4A-A533-586644200681}" srcId="{33A3FB82-BA80-DD48-9607-B1F329161357}" destId="{17D197D9-3A6A-D541-B134-8BA959355606}" srcOrd="0" destOrd="0" parTransId="{E157F615-F8DE-494A-AE61-93420FAD983D}" sibTransId="{EA2D8B33-F10F-2E48-8743-0FEDDF8DC00F}"/>
    <dgm:cxn modelId="{6C6B835C-4C66-4C45-BE2B-E0139ACF4041}" srcId="{69A2759F-7272-934B-99E2-028BFBCC59A7}" destId="{71261018-CBC9-9645-A872-D81A5573AFFC}" srcOrd="1" destOrd="0" parTransId="{75BF65DB-CF8B-A546-B9C4-92E4B0BC89FF}" sibTransId="{0D62F480-6680-554A-AD9D-4DF92C83BCC6}"/>
    <dgm:cxn modelId="{4399A85E-3916-4546-9BF2-F1BF7B685524}" srcId="{69A2759F-7272-934B-99E2-028BFBCC59A7}" destId="{1788ADA2-A241-F449-8131-E2DCE22A158C}" srcOrd="4" destOrd="0" parTransId="{6893C23C-EF5E-E24A-8809-A9774D25303D}" sibTransId="{891B77B3-E414-B84E-B63C-595BC74D7F9B}"/>
    <dgm:cxn modelId="{A2D2F573-D919-7148-B5E1-E22A0B06046B}" srcId="{33A3FB82-BA80-DD48-9607-B1F329161357}" destId="{37166557-72F7-4A47-863F-DB4509AD4AFC}" srcOrd="3" destOrd="0" parTransId="{C3AAC0D8-4926-0448-8656-731D76BBB6EF}" sibTransId="{58B084E6-4F89-3F43-B7A0-C5DBF2AC1A55}"/>
    <dgm:cxn modelId="{2613A27F-18A1-3F40-A62D-63394CF3B93F}" srcId="{17D197D9-3A6A-D541-B134-8BA959355606}" destId="{4B5BD889-D9A2-5F4D-8B78-E86683578259}" srcOrd="0" destOrd="0" parTransId="{C9ABFC55-DFC6-B140-99B5-2D5284DC6A1B}" sibTransId="{096848AA-1608-754D-940D-73F66441398F}"/>
    <dgm:cxn modelId="{6C49CC82-3778-5B4B-A8F4-6359F07BF698}" srcId="{DAFDCE10-BFB7-794F-9FAA-E921C427B40B}" destId="{33A3FB82-BA80-DD48-9607-B1F329161357}" srcOrd="0" destOrd="0" parTransId="{7A532A8E-F211-EC4C-9CDC-D989AC82FAF1}" sibTransId="{D1945D84-2257-654D-B67D-FD5E1471B360}"/>
    <dgm:cxn modelId="{A2C17A90-5613-2A41-99C4-217382E05D52}" srcId="{69A2759F-7272-934B-99E2-028BFBCC59A7}" destId="{FF6CE2BC-9B0B-D145-AFB5-EDFA27A4E4CB}" srcOrd="5" destOrd="0" parTransId="{1DDF92F1-0633-D048-AB7D-316CBBC7C5E1}" sibTransId="{9F0593B1-793D-5E48-9818-48EC3ED8BEA8}"/>
    <dgm:cxn modelId="{EEB94E96-F48D-C64F-8FC0-00CB13916033}" type="presOf" srcId="{DAFDCE10-BFB7-794F-9FAA-E921C427B40B}" destId="{2D4422C6-1FAF-CE4A-80BC-0B21A2F64565}" srcOrd="0" destOrd="0" presId="urn:microsoft.com/office/officeart/2005/8/layout/vList2"/>
    <dgm:cxn modelId="{EF18D2A6-2CE0-304B-873D-093A314B7092}" type="presOf" srcId="{0A695B1B-19B9-DB4A-9403-79156919828C}" destId="{3292C491-38C8-3249-A373-EAB5A2790787}" srcOrd="0" destOrd="2" presId="urn:microsoft.com/office/officeart/2005/8/layout/vList2"/>
    <dgm:cxn modelId="{5CE51CA9-E9A4-8349-997B-89AA8F21DE0C}" srcId="{33A3FB82-BA80-DD48-9607-B1F329161357}" destId="{0A695B1B-19B9-DB4A-9403-79156919828C}" srcOrd="1" destOrd="0" parTransId="{58C93034-A31D-9343-B1B6-FEF8AD48285F}" sibTransId="{D77523C7-9D60-5043-8A3E-351982111994}"/>
    <dgm:cxn modelId="{E7DE99B5-851F-9147-BAA5-1C89D28F4AB0}" type="presOf" srcId="{CD933E18-3CF0-824F-8543-4B3D69DC1C02}" destId="{B5EA00EC-F0E8-B842-B19E-4AC0C1067BD7}" srcOrd="0" destOrd="2" presId="urn:microsoft.com/office/officeart/2005/8/layout/vList2"/>
    <dgm:cxn modelId="{70F9DBB7-EBBE-BE44-80A6-08C3DA8D04B8}" type="presOf" srcId="{FF6CE2BC-9B0B-D145-AFB5-EDFA27A4E4CB}" destId="{B5EA00EC-F0E8-B842-B19E-4AC0C1067BD7}" srcOrd="0" destOrd="5" presId="urn:microsoft.com/office/officeart/2005/8/layout/vList2"/>
    <dgm:cxn modelId="{9B448FCD-9367-7D4F-A2F6-B1B2B595FC9B}" type="presOf" srcId="{33A3FB82-BA80-DD48-9607-B1F329161357}" destId="{22837E4A-EF3C-264B-8C3E-7FA8BA4EB3D6}" srcOrd="0" destOrd="0" presId="urn:microsoft.com/office/officeart/2005/8/layout/vList2"/>
    <dgm:cxn modelId="{11F178DA-32AE-DE4D-93C8-36426C769F73}" type="presOf" srcId="{17D197D9-3A6A-D541-B134-8BA959355606}" destId="{3292C491-38C8-3249-A373-EAB5A2790787}" srcOrd="0" destOrd="0" presId="urn:microsoft.com/office/officeart/2005/8/layout/vList2"/>
    <dgm:cxn modelId="{D04B40DC-F682-064C-BB8B-5E2BC3CD24C9}" type="presOf" srcId="{4C0DB22E-E11A-6740-98FE-F9BAEF15649A}" destId="{B5EA00EC-F0E8-B842-B19E-4AC0C1067BD7}" srcOrd="0" destOrd="3" presId="urn:microsoft.com/office/officeart/2005/8/layout/vList2"/>
    <dgm:cxn modelId="{6CAC56DF-C485-BF4D-A426-8CD59AC0674A}" srcId="{69A2759F-7272-934B-99E2-028BFBCC59A7}" destId="{68FB7787-CCF7-BF43-B7B6-ED528F18785F}" srcOrd="0" destOrd="0" parTransId="{A3EE4BFB-56A0-9343-8CC4-F0D8AAEA76A9}" sibTransId="{B026F651-E387-684E-BA92-C68233C818F8}"/>
    <dgm:cxn modelId="{89E8A8E8-6F77-3940-9680-CF80B9914650}" type="presOf" srcId="{71261018-CBC9-9645-A872-D81A5573AFFC}" destId="{B5EA00EC-F0E8-B842-B19E-4AC0C1067BD7}" srcOrd="0" destOrd="1" presId="urn:microsoft.com/office/officeart/2005/8/layout/vList2"/>
    <dgm:cxn modelId="{899572EE-C948-5B46-BC2E-C6700466FEA2}" srcId="{33A3FB82-BA80-DD48-9607-B1F329161357}" destId="{3AE3B920-078D-724D-93E1-DBB67B93F652}" srcOrd="2" destOrd="0" parTransId="{7C76558E-5149-034D-81E2-257755DF6B5B}" sibTransId="{8B3F186F-DB83-EF46-ADC6-9E6EC5FFBB51}"/>
    <dgm:cxn modelId="{A681A204-E379-A344-8E26-93DC476DD8C8}" type="presParOf" srcId="{2D4422C6-1FAF-CE4A-80BC-0B21A2F64565}" destId="{22837E4A-EF3C-264B-8C3E-7FA8BA4EB3D6}" srcOrd="0" destOrd="0" presId="urn:microsoft.com/office/officeart/2005/8/layout/vList2"/>
    <dgm:cxn modelId="{EA87C377-7F1F-2249-9410-B12CBF8984BF}" type="presParOf" srcId="{2D4422C6-1FAF-CE4A-80BC-0B21A2F64565}" destId="{3292C491-38C8-3249-A373-EAB5A2790787}" srcOrd="1" destOrd="0" presId="urn:microsoft.com/office/officeart/2005/8/layout/vList2"/>
    <dgm:cxn modelId="{D4323170-A00C-494B-AF80-8ABEE55B4E90}" type="presParOf" srcId="{2D4422C6-1FAF-CE4A-80BC-0B21A2F64565}" destId="{D5D720F5-6D25-CD44-9A29-0D4DBC76E4B5}" srcOrd="2" destOrd="0" presId="urn:microsoft.com/office/officeart/2005/8/layout/vList2"/>
    <dgm:cxn modelId="{BC772DA1-F56F-A148-AFF7-FD962EF3A4D6}" type="presParOf" srcId="{2D4422C6-1FAF-CE4A-80BC-0B21A2F64565}" destId="{B5EA00EC-F0E8-B842-B19E-4AC0C1067B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D6EF63-4208-3D40-850D-76D217BAE2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E6EFF-A4B5-974D-AE73-90301271E0B0}">
      <dgm:prSet/>
      <dgm:spPr/>
      <dgm:t>
        <a:bodyPr/>
        <a:lstStyle/>
        <a:p>
          <a:r>
            <a:rPr lang="en-US" noProof="0" dirty="0"/>
            <a:t>Survey by </a:t>
          </a:r>
          <a:r>
            <a:rPr lang="en-US" noProof="0" dirty="0" err="1"/>
            <a:t>Korhonen</a:t>
          </a:r>
          <a:r>
            <a:rPr lang="en-US" noProof="0" dirty="0"/>
            <a:t> (2019)</a:t>
          </a:r>
        </a:p>
      </dgm:t>
    </dgm:pt>
    <dgm:pt modelId="{F89145D3-402D-2342-AEEA-D1BD05635C3A}" type="parTrans" cxnId="{A49ED9F2-4BBB-D94E-9A7D-F313B3F0500B}">
      <dgm:prSet/>
      <dgm:spPr/>
      <dgm:t>
        <a:bodyPr/>
        <a:lstStyle/>
        <a:p>
          <a:endParaRPr lang="en-US" noProof="0" dirty="0"/>
        </a:p>
      </dgm:t>
    </dgm:pt>
    <dgm:pt modelId="{32F14B50-2548-1846-A0B8-B5DDFF5836C4}" type="sibTrans" cxnId="{A49ED9F2-4BBB-D94E-9A7D-F313B3F0500B}">
      <dgm:prSet/>
      <dgm:spPr/>
      <dgm:t>
        <a:bodyPr/>
        <a:lstStyle/>
        <a:p>
          <a:endParaRPr lang="en-US" noProof="0" dirty="0"/>
        </a:p>
      </dgm:t>
    </dgm:pt>
    <dgm:pt modelId="{883FB356-DF98-9D44-ADB9-BF66428FEA4E}">
      <dgm:prSet/>
      <dgm:spPr/>
      <dgm:t>
        <a:bodyPr/>
        <a:lstStyle/>
        <a:p>
          <a:pPr>
            <a:buNone/>
          </a:pPr>
          <a:r>
            <a:rPr lang="fr-FR" b="0" dirty="0"/>
            <a:t>			</a:t>
          </a:r>
          <a:endParaRPr lang="en-US" b="0" noProof="0" dirty="0"/>
        </a:p>
      </dgm:t>
    </dgm:pt>
    <dgm:pt modelId="{51425537-7288-E948-B952-7F319F64AAD0}" type="parTrans" cxnId="{9BAA2396-BC37-5D44-A057-E075CFC2DA42}">
      <dgm:prSet/>
      <dgm:spPr/>
      <dgm:t>
        <a:bodyPr/>
        <a:lstStyle/>
        <a:p>
          <a:endParaRPr lang="en-US" noProof="0" dirty="0"/>
        </a:p>
      </dgm:t>
    </dgm:pt>
    <dgm:pt modelId="{34E042C5-4D42-C94B-9921-9519CEEF52A3}" type="sibTrans" cxnId="{9BAA2396-BC37-5D44-A057-E075CFC2DA42}">
      <dgm:prSet/>
      <dgm:spPr/>
      <dgm:t>
        <a:bodyPr/>
        <a:lstStyle/>
        <a:p>
          <a:endParaRPr lang="en-US" noProof="0" dirty="0"/>
        </a:p>
      </dgm:t>
    </dgm:pt>
    <dgm:pt modelId="{4755EF37-BE39-B745-B501-8B4CF5AE676E}">
      <dgm:prSet/>
      <dgm:spPr/>
      <dgm:t>
        <a:bodyPr/>
        <a:lstStyle/>
        <a:p>
          <a:r>
            <a:rPr lang="en-US" noProof="0" dirty="0"/>
            <a:t>Impact on trade</a:t>
          </a:r>
        </a:p>
      </dgm:t>
    </dgm:pt>
    <dgm:pt modelId="{882A7A8D-208E-064F-99F9-877D72DF305B}" type="parTrans" cxnId="{33B52A06-34A2-2D4D-8AA4-25E55F5381B6}">
      <dgm:prSet/>
      <dgm:spPr/>
      <dgm:t>
        <a:bodyPr/>
        <a:lstStyle/>
        <a:p>
          <a:endParaRPr lang="en-US" noProof="0" dirty="0"/>
        </a:p>
      </dgm:t>
    </dgm:pt>
    <dgm:pt modelId="{12A80974-B804-D84D-9C17-D5968B285B7E}" type="sibTrans" cxnId="{33B52A06-34A2-2D4D-8AA4-25E55F5381B6}">
      <dgm:prSet/>
      <dgm:spPr/>
      <dgm:t>
        <a:bodyPr/>
        <a:lstStyle/>
        <a:p>
          <a:endParaRPr lang="en-US" noProof="0" dirty="0"/>
        </a:p>
      </dgm:t>
    </dgm:pt>
    <dgm:pt modelId="{D7D73DBB-EE78-324D-A4CE-7E18D52E6776}">
      <dgm:prSet/>
      <dgm:spPr/>
      <dgm:t>
        <a:bodyPr/>
        <a:lstStyle/>
        <a:p>
          <a:r>
            <a:rPr lang="en-US" noProof="0" dirty="0" err="1"/>
            <a:t>Ahn</a:t>
          </a:r>
          <a:r>
            <a:rPr lang="en-US" noProof="0" dirty="0"/>
            <a:t> and </a:t>
          </a:r>
          <a:r>
            <a:rPr lang="en-US" noProof="0" dirty="0" err="1"/>
            <a:t>Ludema</a:t>
          </a:r>
          <a:r>
            <a:rPr lang="en-US" noProof="0" dirty="0"/>
            <a:t> (2020) “The sword and the shield”: targeted firms suffer but state’s protection of strategic firms helps</a:t>
          </a:r>
        </a:p>
      </dgm:t>
    </dgm:pt>
    <dgm:pt modelId="{01C041FD-40D0-D24F-9446-0D451273CCFC}" type="parTrans" cxnId="{3F2D9395-99EA-3849-9409-B06A42936367}">
      <dgm:prSet/>
      <dgm:spPr/>
      <dgm:t>
        <a:bodyPr/>
        <a:lstStyle/>
        <a:p>
          <a:endParaRPr lang="en-US" noProof="0" dirty="0"/>
        </a:p>
      </dgm:t>
    </dgm:pt>
    <dgm:pt modelId="{3FD56824-6B05-D04B-A2F9-1FC4D512E2EE}" type="sibTrans" cxnId="{3F2D9395-99EA-3849-9409-B06A42936367}">
      <dgm:prSet/>
      <dgm:spPr/>
      <dgm:t>
        <a:bodyPr/>
        <a:lstStyle/>
        <a:p>
          <a:endParaRPr lang="en-US" noProof="0" dirty="0"/>
        </a:p>
      </dgm:t>
    </dgm:pt>
    <dgm:pt modelId="{DDFA26BB-AA3D-CF41-83E0-992DBECEBC3A}">
      <dgm:prSet/>
      <dgm:spPr/>
      <dgm:t>
        <a:bodyPr/>
        <a:lstStyle/>
        <a:p>
          <a:endParaRPr lang="en-US" noProof="0" dirty="0"/>
        </a:p>
      </dgm:t>
    </dgm:pt>
    <dgm:pt modelId="{1F789F36-7714-0245-B1BB-BE3BA0F56141}" type="sibTrans" cxnId="{60351780-893D-BF48-86CD-395C70714ED3}">
      <dgm:prSet/>
      <dgm:spPr/>
      <dgm:t>
        <a:bodyPr/>
        <a:lstStyle/>
        <a:p>
          <a:endParaRPr lang="en-US"/>
        </a:p>
      </dgm:t>
    </dgm:pt>
    <dgm:pt modelId="{913DC92F-AA71-6947-89CB-F4EDEB305BCD}" type="parTrans" cxnId="{60351780-893D-BF48-86CD-395C70714ED3}">
      <dgm:prSet/>
      <dgm:spPr/>
      <dgm:t>
        <a:bodyPr/>
        <a:lstStyle/>
        <a:p>
          <a:endParaRPr lang="en-US"/>
        </a:p>
      </dgm:t>
    </dgm:pt>
    <dgm:pt modelId="{4332D47D-83A1-1A49-928B-539F2237A62F}">
      <dgm:prSet/>
      <dgm:spPr/>
      <dgm:t>
        <a:bodyPr/>
        <a:lstStyle/>
        <a:p>
          <a:pPr>
            <a:buNone/>
          </a:pPr>
          <a:r>
            <a:rPr lang="fr-FR" b="0" dirty="0"/>
            <a:t>	</a:t>
          </a:r>
          <a:endParaRPr lang="en-US" b="0" noProof="0" dirty="0"/>
        </a:p>
      </dgm:t>
    </dgm:pt>
    <dgm:pt modelId="{8A9B5195-EA33-7F4A-A6B6-81D756F95D2C}" type="parTrans" cxnId="{19E4EE37-D896-B64D-A624-AF132DC36157}">
      <dgm:prSet/>
      <dgm:spPr/>
      <dgm:t>
        <a:bodyPr/>
        <a:lstStyle/>
        <a:p>
          <a:endParaRPr lang="en-US"/>
        </a:p>
      </dgm:t>
    </dgm:pt>
    <dgm:pt modelId="{147134C8-87C7-7546-BECA-470BF407373F}" type="sibTrans" cxnId="{19E4EE37-D896-B64D-A624-AF132DC36157}">
      <dgm:prSet/>
      <dgm:spPr/>
      <dgm:t>
        <a:bodyPr/>
        <a:lstStyle/>
        <a:p>
          <a:endParaRPr lang="en-US"/>
        </a:p>
      </dgm:t>
    </dgm:pt>
    <dgm:pt modelId="{E782D380-1F5F-F24F-94C9-416C322B0423}">
      <dgm:prSet/>
      <dgm:spPr/>
      <dgm:t>
        <a:bodyPr/>
        <a:lstStyle/>
        <a:p>
          <a:pPr>
            <a:buNone/>
          </a:pPr>
          <a:endParaRPr lang="en-US" b="0" noProof="0" dirty="0"/>
        </a:p>
      </dgm:t>
    </dgm:pt>
    <dgm:pt modelId="{F794E668-83E5-0340-A773-14931C7E04EC}" type="parTrans" cxnId="{92EC674F-79EF-3C46-9E35-670EB50CC64D}">
      <dgm:prSet/>
      <dgm:spPr/>
      <dgm:t>
        <a:bodyPr/>
        <a:lstStyle/>
        <a:p>
          <a:endParaRPr lang="en-US"/>
        </a:p>
      </dgm:t>
    </dgm:pt>
    <dgm:pt modelId="{3E182E3D-9764-D14B-BD5D-6ED729B67340}" type="sibTrans" cxnId="{92EC674F-79EF-3C46-9E35-670EB50CC64D}">
      <dgm:prSet/>
      <dgm:spPr/>
      <dgm:t>
        <a:bodyPr/>
        <a:lstStyle/>
        <a:p>
          <a:endParaRPr lang="en-US"/>
        </a:p>
      </dgm:t>
    </dgm:pt>
    <dgm:pt modelId="{E374ADA7-3BEA-6543-BCAB-F03EF79B2056}">
      <dgm:prSet/>
      <dgm:spPr/>
      <dgm:t>
        <a:bodyPr/>
        <a:lstStyle/>
        <a:p>
          <a:pPr>
            <a:buNone/>
          </a:pPr>
          <a:endParaRPr lang="en-US" b="0" noProof="0" dirty="0"/>
        </a:p>
      </dgm:t>
    </dgm:pt>
    <dgm:pt modelId="{460E3A16-B27C-0D49-A993-9FCFBADF7EEC}" type="parTrans" cxnId="{D04F40B4-58C0-B146-AAD7-C7C211202B74}">
      <dgm:prSet/>
      <dgm:spPr/>
      <dgm:t>
        <a:bodyPr/>
        <a:lstStyle/>
        <a:p>
          <a:endParaRPr lang="en-US"/>
        </a:p>
      </dgm:t>
    </dgm:pt>
    <dgm:pt modelId="{B28DE975-3FD2-EE49-B422-9E9FD9056D53}" type="sibTrans" cxnId="{D04F40B4-58C0-B146-AAD7-C7C211202B74}">
      <dgm:prSet/>
      <dgm:spPr/>
      <dgm:t>
        <a:bodyPr/>
        <a:lstStyle/>
        <a:p>
          <a:endParaRPr lang="en-US"/>
        </a:p>
      </dgm:t>
    </dgm:pt>
    <dgm:pt modelId="{7E5E6DAB-4428-DB4A-A558-871D0EFEDEB9}">
      <dgm:prSet/>
      <dgm:spPr/>
      <dgm:t>
        <a:bodyPr/>
        <a:lstStyle/>
        <a:p>
          <a:pPr>
            <a:buNone/>
          </a:pPr>
          <a:endParaRPr lang="en-US" b="0" noProof="0" dirty="0"/>
        </a:p>
      </dgm:t>
    </dgm:pt>
    <dgm:pt modelId="{276E1951-7332-8C43-B3D7-95376248FE01}" type="parTrans" cxnId="{67C78B3C-E462-DF45-AAEF-4158E1E28003}">
      <dgm:prSet/>
      <dgm:spPr/>
      <dgm:t>
        <a:bodyPr/>
        <a:lstStyle/>
        <a:p>
          <a:endParaRPr lang="en-US"/>
        </a:p>
      </dgm:t>
    </dgm:pt>
    <dgm:pt modelId="{17A03FBA-6156-0F4B-B81C-6D6886C7E1B1}" type="sibTrans" cxnId="{67C78B3C-E462-DF45-AAEF-4158E1E28003}">
      <dgm:prSet/>
      <dgm:spPr/>
      <dgm:t>
        <a:bodyPr/>
        <a:lstStyle/>
        <a:p>
          <a:endParaRPr lang="en-US"/>
        </a:p>
      </dgm:t>
    </dgm:pt>
    <dgm:pt modelId="{4C3D7C58-0A1C-6741-B521-E514FB8F6D46}">
      <dgm:prSet/>
      <dgm:spPr/>
      <dgm:t>
        <a:bodyPr/>
        <a:lstStyle/>
        <a:p>
          <a:pPr>
            <a:buNone/>
          </a:pPr>
          <a:endParaRPr lang="en-US" b="0" noProof="0" dirty="0"/>
        </a:p>
      </dgm:t>
    </dgm:pt>
    <dgm:pt modelId="{35AD7597-435D-2A4E-A3C5-778C236971B8}" type="parTrans" cxnId="{E21E7BDB-A407-2D42-A4AA-F542B8451ACD}">
      <dgm:prSet/>
      <dgm:spPr/>
      <dgm:t>
        <a:bodyPr/>
        <a:lstStyle/>
        <a:p>
          <a:endParaRPr lang="en-US"/>
        </a:p>
      </dgm:t>
    </dgm:pt>
    <dgm:pt modelId="{FC6BE727-10F6-374B-B33A-366DEEF94F35}" type="sibTrans" cxnId="{E21E7BDB-A407-2D42-A4AA-F542B8451ACD}">
      <dgm:prSet/>
      <dgm:spPr/>
      <dgm:t>
        <a:bodyPr/>
        <a:lstStyle/>
        <a:p>
          <a:endParaRPr lang="en-US"/>
        </a:p>
      </dgm:t>
    </dgm:pt>
    <dgm:pt modelId="{0F9EC23E-BB4E-F449-A1E3-465BE76941B0}">
      <dgm:prSet/>
      <dgm:spPr/>
      <dgm:t>
        <a:bodyPr/>
        <a:lstStyle/>
        <a:p>
          <a:r>
            <a:rPr lang="en-US" noProof="0" dirty="0"/>
            <a:t>Crozet and </a:t>
          </a:r>
          <a:r>
            <a:rPr lang="en-US" noProof="0" dirty="0" err="1"/>
            <a:t>Hinz</a:t>
          </a:r>
          <a:r>
            <a:rPr lang="en-US" noProof="0" dirty="0"/>
            <a:t> (2020): 7% reduction in exports for Russia, 0.3% reduction in exports for the West</a:t>
          </a:r>
        </a:p>
      </dgm:t>
    </dgm:pt>
    <dgm:pt modelId="{15FAEDB1-548A-3643-BB85-F067DBB95504}" type="parTrans" cxnId="{7B6137AF-FF45-B148-A93E-9AD846C31FD7}">
      <dgm:prSet/>
      <dgm:spPr/>
      <dgm:t>
        <a:bodyPr/>
        <a:lstStyle/>
        <a:p>
          <a:endParaRPr lang="en-US"/>
        </a:p>
      </dgm:t>
    </dgm:pt>
    <dgm:pt modelId="{7BB351F8-3D1E-0F48-832C-73A3D4F25F0F}" type="sibTrans" cxnId="{7B6137AF-FF45-B148-A93E-9AD846C31FD7}">
      <dgm:prSet/>
      <dgm:spPr/>
      <dgm:t>
        <a:bodyPr/>
        <a:lstStyle/>
        <a:p>
          <a:endParaRPr lang="en-US"/>
        </a:p>
      </dgm:t>
    </dgm:pt>
    <dgm:pt modelId="{9BB7C641-7970-4E45-9478-5E296FDF9EB2}">
      <dgm:prSet/>
      <dgm:spPr/>
      <dgm:t>
        <a:bodyPr/>
        <a:lstStyle/>
        <a:p>
          <a:r>
            <a:rPr lang="en-US" noProof="0" dirty="0"/>
            <a:t>Micro studies</a:t>
          </a:r>
        </a:p>
      </dgm:t>
    </dgm:pt>
    <dgm:pt modelId="{C3E475A8-A1C6-0F49-84EB-1689A703C180}" type="parTrans" cxnId="{CD4AC5E9-D9F2-D14D-9B8F-2F8EB29AF44B}">
      <dgm:prSet/>
      <dgm:spPr/>
      <dgm:t>
        <a:bodyPr/>
        <a:lstStyle/>
        <a:p>
          <a:endParaRPr lang="en-US"/>
        </a:p>
      </dgm:t>
    </dgm:pt>
    <dgm:pt modelId="{D8709068-BA4E-444F-A938-16F37538F29E}" type="sibTrans" cxnId="{CD4AC5E9-D9F2-D14D-9B8F-2F8EB29AF44B}">
      <dgm:prSet/>
      <dgm:spPr/>
      <dgm:t>
        <a:bodyPr/>
        <a:lstStyle/>
        <a:p>
          <a:endParaRPr lang="en-US"/>
        </a:p>
      </dgm:t>
    </dgm:pt>
    <dgm:pt modelId="{B68A03FE-BE58-3343-BEC7-D5C2E5E8D972}">
      <dgm:prSet/>
      <dgm:spPr/>
      <dgm:t>
        <a:bodyPr/>
        <a:lstStyle/>
        <a:p>
          <a:r>
            <a:rPr lang="en-US" noProof="0" dirty="0"/>
            <a:t>Countersanctions</a:t>
          </a:r>
        </a:p>
      </dgm:t>
    </dgm:pt>
    <dgm:pt modelId="{EB18280B-BDB9-C642-AFDB-0C1143E71DAD}" type="parTrans" cxnId="{42FE9C34-15FD-6047-A3AF-EE66F287EA35}">
      <dgm:prSet/>
      <dgm:spPr/>
      <dgm:t>
        <a:bodyPr/>
        <a:lstStyle/>
        <a:p>
          <a:endParaRPr lang="en-US"/>
        </a:p>
      </dgm:t>
    </dgm:pt>
    <dgm:pt modelId="{D3FDA8B3-42D9-C642-939B-E4C994EB23CA}" type="sibTrans" cxnId="{42FE9C34-15FD-6047-A3AF-EE66F287EA35}">
      <dgm:prSet/>
      <dgm:spPr/>
      <dgm:t>
        <a:bodyPr/>
        <a:lstStyle/>
        <a:p>
          <a:endParaRPr lang="en-US"/>
        </a:p>
      </dgm:t>
    </dgm:pt>
    <dgm:pt modelId="{17FEC0FC-B31E-A04F-9695-7A5F2D8B2252}">
      <dgm:prSet/>
      <dgm:spPr/>
      <dgm:t>
        <a:bodyPr/>
        <a:lstStyle/>
        <a:p>
          <a:r>
            <a:rPr lang="en-US" noProof="0" dirty="0" err="1"/>
            <a:t>Volchkova</a:t>
          </a:r>
          <a:r>
            <a:rPr lang="en-US" noProof="0" dirty="0"/>
            <a:t> and Kuznetsova </a:t>
          </a:r>
          <a:r>
            <a:rPr lang="ru-RU" noProof="0" dirty="0"/>
            <a:t>(2019)</a:t>
          </a:r>
          <a:r>
            <a:rPr lang="en-US" noProof="0" dirty="0"/>
            <a:t>: 0.5% GDP annual loss of consumer surplus, 0.05%GDP deadweight loss</a:t>
          </a:r>
        </a:p>
      </dgm:t>
    </dgm:pt>
    <dgm:pt modelId="{6DFDA39A-ADB2-1048-9C94-2978FA558B26}" type="parTrans" cxnId="{1211E925-FF66-BC44-9535-FC0A79EFB52E}">
      <dgm:prSet/>
      <dgm:spPr/>
      <dgm:t>
        <a:bodyPr/>
        <a:lstStyle/>
        <a:p>
          <a:endParaRPr lang="en-US"/>
        </a:p>
      </dgm:t>
    </dgm:pt>
    <dgm:pt modelId="{BF0C61D1-E155-E14D-8AF9-9ED58071D6B3}" type="sibTrans" cxnId="{1211E925-FF66-BC44-9535-FC0A79EFB52E}">
      <dgm:prSet/>
      <dgm:spPr/>
      <dgm:t>
        <a:bodyPr/>
        <a:lstStyle/>
        <a:p>
          <a:endParaRPr lang="en-US"/>
        </a:p>
      </dgm:t>
    </dgm:pt>
    <dgm:pt modelId="{F1676776-AA81-2D48-98FD-2136B97019CA}" type="pres">
      <dgm:prSet presAssocID="{4AD6EF63-4208-3D40-850D-76D217BAE260}" presName="linear" presStyleCnt="0">
        <dgm:presLayoutVars>
          <dgm:animLvl val="lvl"/>
          <dgm:resizeHandles val="exact"/>
        </dgm:presLayoutVars>
      </dgm:prSet>
      <dgm:spPr/>
    </dgm:pt>
    <dgm:pt modelId="{DD29CBDD-A3D9-424D-A55F-0B210EEB220C}" type="pres">
      <dgm:prSet presAssocID="{4BEE6EFF-A4B5-974D-AE73-90301271E0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E61FA55-60B2-F047-8502-6D80C493860D}" type="pres">
      <dgm:prSet presAssocID="{4BEE6EFF-A4B5-974D-AE73-90301271E0B0}" presName="childText" presStyleLbl="revTx" presStyleIdx="0" presStyleCnt="4">
        <dgm:presLayoutVars>
          <dgm:bulletEnabled val="1"/>
        </dgm:presLayoutVars>
      </dgm:prSet>
      <dgm:spPr/>
    </dgm:pt>
    <dgm:pt modelId="{4D2AA15A-791D-EA43-A1DA-9E7FC41C0074}" type="pres">
      <dgm:prSet presAssocID="{4755EF37-BE39-B745-B501-8B4CF5AE67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055513-033E-9A41-9F8B-F8D78D5AC967}" type="pres">
      <dgm:prSet presAssocID="{4755EF37-BE39-B745-B501-8B4CF5AE676E}" presName="childText" presStyleLbl="revTx" presStyleIdx="1" presStyleCnt="4">
        <dgm:presLayoutVars>
          <dgm:bulletEnabled val="1"/>
        </dgm:presLayoutVars>
      </dgm:prSet>
      <dgm:spPr/>
    </dgm:pt>
    <dgm:pt modelId="{64EC03AD-775D-3840-9926-E5CFB0F6FA96}" type="pres">
      <dgm:prSet presAssocID="{9BB7C641-7970-4E45-9478-5E296FDF9E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37B4777-7724-6249-8E27-E5D20978B57D}" type="pres">
      <dgm:prSet presAssocID="{9BB7C641-7970-4E45-9478-5E296FDF9EB2}" presName="childText" presStyleLbl="revTx" presStyleIdx="2" presStyleCnt="4">
        <dgm:presLayoutVars>
          <dgm:bulletEnabled val="1"/>
        </dgm:presLayoutVars>
      </dgm:prSet>
      <dgm:spPr/>
    </dgm:pt>
    <dgm:pt modelId="{716565E1-3B74-AB42-846C-183C642035F0}" type="pres">
      <dgm:prSet presAssocID="{B68A03FE-BE58-3343-BEC7-D5C2E5E8D97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CA30EE3-8239-1D46-9FDF-92822BE3963C}" type="pres">
      <dgm:prSet presAssocID="{B68A03FE-BE58-3343-BEC7-D5C2E5E8D972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3B52A06-34A2-2D4D-8AA4-25E55F5381B6}" srcId="{4AD6EF63-4208-3D40-850D-76D217BAE260}" destId="{4755EF37-BE39-B745-B501-8B4CF5AE676E}" srcOrd="1" destOrd="0" parTransId="{882A7A8D-208E-064F-99F9-877D72DF305B}" sibTransId="{12A80974-B804-D84D-9C17-D5968B285B7E}"/>
    <dgm:cxn modelId="{38CF0E12-D22D-FD48-ADCE-A72A8F9568C2}" type="presOf" srcId="{D7D73DBB-EE78-324D-A4CE-7E18D52E6776}" destId="{337B4777-7724-6249-8E27-E5D20978B57D}" srcOrd="0" destOrd="0" presId="urn:microsoft.com/office/officeart/2005/8/layout/vList2"/>
    <dgm:cxn modelId="{1211E925-FF66-BC44-9535-FC0A79EFB52E}" srcId="{B68A03FE-BE58-3343-BEC7-D5C2E5E8D972}" destId="{17FEC0FC-B31E-A04F-9695-7A5F2D8B2252}" srcOrd="0" destOrd="0" parTransId="{6DFDA39A-ADB2-1048-9C94-2978FA558B26}" sibTransId="{BF0C61D1-E155-E14D-8AF9-9ED58071D6B3}"/>
    <dgm:cxn modelId="{7999C02D-5371-C74C-A714-2B753421C76E}" type="presOf" srcId="{4C3D7C58-0A1C-6741-B521-E514FB8F6D46}" destId="{0E61FA55-60B2-F047-8502-6D80C493860D}" srcOrd="0" destOrd="4" presId="urn:microsoft.com/office/officeart/2005/8/layout/vList2"/>
    <dgm:cxn modelId="{42FE9C34-15FD-6047-A3AF-EE66F287EA35}" srcId="{4AD6EF63-4208-3D40-850D-76D217BAE260}" destId="{B68A03FE-BE58-3343-BEC7-D5C2E5E8D972}" srcOrd="3" destOrd="0" parTransId="{EB18280B-BDB9-C642-AFDB-0C1143E71DAD}" sibTransId="{D3FDA8B3-42D9-C642-939B-E4C994EB23CA}"/>
    <dgm:cxn modelId="{19E4EE37-D896-B64D-A624-AF132DC36157}" srcId="{4BEE6EFF-A4B5-974D-AE73-90301271E0B0}" destId="{4332D47D-83A1-1A49-928B-539F2237A62F}" srcOrd="5" destOrd="0" parTransId="{8A9B5195-EA33-7F4A-A6B6-81D756F95D2C}" sibTransId="{147134C8-87C7-7546-BECA-470BF407373F}"/>
    <dgm:cxn modelId="{67C78B3C-E462-DF45-AAEF-4158E1E28003}" srcId="{4BEE6EFF-A4B5-974D-AE73-90301271E0B0}" destId="{7E5E6DAB-4428-DB4A-A558-871D0EFEDEB9}" srcOrd="3" destOrd="0" parTransId="{276E1951-7332-8C43-B3D7-95376248FE01}" sibTransId="{17A03FBA-6156-0F4B-B81C-6D6886C7E1B1}"/>
    <dgm:cxn modelId="{856D593D-9997-0249-8173-C10A170BB825}" type="presOf" srcId="{4AD6EF63-4208-3D40-850D-76D217BAE260}" destId="{F1676776-AA81-2D48-98FD-2136B97019CA}" srcOrd="0" destOrd="0" presId="urn:microsoft.com/office/officeart/2005/8/layout/vList2"/>
    <dgm:cxn modelId="{2E873E4B-1F05-F548-914E-3AAEDF5F571B}" type="presOf" srcId="{E374ADA7-3BEA-6543-BCAB-F03EF79B2056}" destId="{0E61FA55-60B2-F047-8502-6D80C493860D}" srcOrd="0" destOrd="2" presId="urn:microsoft.com/office/officeart/2005/8/layout/vList2"/>
    <dgm:cxn modelId="{4CBF584D-162D-3A4F-B705-B6EAD26C4538}" type="presOf" srcId="{B68A03FE-BE58-3343-BEC7-D5C2E5E8D972}" destId="{716565E1-3B74-AB42-846C-183C642035F0}" srcOrd="0" destOrd="0" presId="urn:microsoft.com/office/officeart/2005/8/layout/vList2"/>
    <dgm:cxn modelId="{92EC674F-79EF-3C46-9E35-670EB50CC64D}" srcId="{4BEE6EFF-A4B5-974D-AE73-90301271E0B0}" destId="{E782D380-1F5F-F24F-94C9-416C322B0423}" srcOrd="1" destOrd="0" parTransId="{F794E668-83E5-0340-A773-14931C7E04EC}" sibTransId="{3E182E3D-9764-D14B-BD5D-6ED729B67340}"/>
    <dgm:cxn modelId="{43A0405E-C50F-304B-8F1A-15375888E8E4}" type="presOf" srcId="{4755EF37-BE39-B745-B501-8B4CF5AE676E}" destId="{4D2AA15A-791D-EA43-A1DA-9E7FC41C0074}" srcOrd="0" destOrd="0" presId="urn:microsoft.com/office/officeart/2005/8/layout/vList2"/>
    <dgm:cxn modelId="{0FFCBC60-9B5C-E846-B018-3B2B4FA25908}" type="presOf" srcId="{17FEC0FC-B31E-A04F-9695-7A5F2D8B2252}" destId="{9CA30EE3-8239-1D46-9FDF-92822BE3963C}" srcOrd="0" destOrd="0" presId="urn:microsoft.com/office/officeart/2005/8/layout/vList2"/>
    <dgm:cxn modelId="{CAAC9364-70F3-A643-AB93-C5814545B8AF}" type="presOf" srcId="{4332D47D-83A1-1A49-928B-539F2237A62F}" destId="{0E61FA55-60B2-F047-8502-6D80C493860D}" srcOrd="0" destOrd="5" presId="urn:microsoft.com/office/officeart/2005/8/layout/vList2"/>
    <dgm:cxn modelId="{60351780-893D-BF48-86CD-395C70714ED3}" srcId="{B68A03FE-BE58-3343-BEC7-D5C2E5E8D972}" destId="{DDFA26BB-AA3D-CF41-83E0-992DBECEBC3A}" srcOrd="1" destOrd="0" parTransId="{913DC92F-AA71-6947-89CB-F4EDEB305BCD}" sibTransId="{1F789F36-7714-0245-B1BB-BE3BA0F56141}"/>
    <dgm:cxn modelId="{22A45D89-163C-6B42-9CDB-AA1374D3A1F5}" type="presOf" srcId="{E782D380-1F5F-F24F-94C9-416C322B0423}" destId="{0E61FA55-60B2-F047-8502-6D80C493860D}" srcOrd="0" destOrd="1" presId="urn:microsoft.com/office/officeart/2005/8/layout/vList2"/>
    <dgm:cxn modelId="{1A0FFC8B-E9F8-0642-95D9-32D735E84020}" type="presOf" srcId="{0F9EC23E-BB4E-F449-A1E3-465BE76941B0}" destId="{2B055513-033E-9A41-9F8B-F8D78D5AC967}" srcOrd="0" destOrd="0" presId="urn:microsoft.com/office/officeart/2005/8/layout/vList2"/>
    <dgm:cxn modelId="{3F2D9395-99EA-3849-9409-B06A42936367}" srcId="{9BB7C641-7970-4E45-9478-5E296FDF9EB2}" destId="{D7D73DBB-EE78-324D-A4CE-7E18D52E6776}" srcOrd="0" destOrd="0" parTransId="{01C041FD-40D0-D24F-9446-0D451273CCFC}" sibTransId="{3FD56824-6B05-D04B-A2F9-1FC4D512E2EE}"/>
    <dgm:cxn modelId="{9BAA2396-BC37-5D44-A057-E075CFC2DA42}" srcId="{4BEE6EFF-A4B5-974D-AE73-90301271E0B0}" destId="{883FB356-DF98-9D44-ADB9-BF66428FEA4E}" srcOrd="0" destOrd="0" parTransId="{51425537-7288-E948-B952-7F319F64AAD0}" sibTransId="{34E042C5-4D42-C94B-9921-9519CEEF52A3}"/>
    <dgm:cxn modelId="{7B6137AF-FF45-B148-A93E-9AD846C31FD7}" srcId="{4755EF37-BE39-B745-B501-8B4CF5AE676E}" destId="{0F9EC23E-BB4E-F449-A1E3-465BE76941B0}" srcOrd="0" destOrd="0" parTransId="{15FAEDB1-548A-3643-BB85-F067DBB95504}" sibTransId="{7BB351F8-3D1E-0F48-832C-73A3D4F25F0F}"/>
    <dgm:cxn modelId="{D04F40B4-58C0-B146-AAD7-C7C211202B74}" srcId="{4BEE6EFF-A4B5-974D-AE73-90301271E0B0}" destId="{E374ADA7-3BEA-6543-BCAB-F03EF79B2056}" srcOrd="2" destOrd="0" parTransId="{460E3A16-B27C-0D49-A993-9FCFBADF7EEC}" sibTransId="{B28DE975-3FD2-EE49-B422-9E9FD9056D53}"/>
    <dgm:cxn modelId="{463A1FC1-073C-AA45-9ED7-63B0FE376747}" type="presOf" srcId="{7E5E6DAB-4428-DB4A-A558-871D0EFEDEB9}" destId="{0E61FA55-60B2-F047-8502-6D80C493860D}" srcOrd="0" destOrd="3" presId="urn:microsoft.com/office/officeart/2005/8/layout/vList2"/>
    <dgm:cxn modelId="{16A6A0D2-DE1E-B54E-A5B9-F5242E9DC8FD}" type="presOf" srcId="{883FB356-DF98-9D44-ADB9-BF66428FEA4E}" destId="{0E61FA55-60B2-F047-8502-6D80C493860D}" srcOrd="0" destOrd="0" presId="urn:microsoft.com/office/officeart/2005/8/layout/vList2"/>
    <dgm:cxn modelId="{827AE7D2-E288-D14D-93F6-720793A2AB11}" type="presOf" srcId="{9BB7C641-7970-4E45-9478-5E296FDF9EB2}" destId="{64EC03AD-775D-3840-9926-E5CFB0F6FA96}" srcOrd="0" destOrd="0" presId="urn:microsoft.com/office/officeart/2005/8/layout/vList2"/>
    <dgm:cxn modelId="{E21E7BDB-A407-2D42-A4AA-F542B8451ACD}" srcId="{4BEE6EFF-A4B5-974D-AE73-90301271E0B0}" destId="{4C3D7C58-0A1C-6741-B521-E514FB8F6D46}" srcOrd="4" destOrd="0" parTransId="{35AD7597-435D-2A4E-A3C5-778C236971B8}" sibTransId="{FC6BE727-10F6-374B-B33A-366DEEF94F35}"/>
    <dgm:cxn modelId="{74675DDE-220F-E547-8A2B-F9309C2BBBFA}" type="presOf" srcId="{4BEE6EFF-A4B5-974D-AE73-90301271E0B0}" destId="{DD29CBDD-A3D9-424D-A55F-0B210EEB220C}" srcOrd="0" destOrd="0" presId="urn:microsoft.com/office/officeart/2005/8/layout/vList2"/>
    <dgm:cxn modelId="{79FE5DE1-94E5-E248-8727-80CF07121BC1}" type="presOf" srcId="{DDFA26BB-AA3D-CF41-83E0-992DBECEBC3A}" destId="{9CA30EE3-8239-1D46-9FDF-92822BE3963C}" srcOrd="0" destOrd="1" presId="urn:microsoft.com/office/officeart/2005/8/layout/vList2"/>
    <dgm:cxn modelId="{CD4AC5E9-D9F2-D14D-9B8F-2F8EB29AF44B}" srcId="{4AD6EF63-4208-3D40-850D-76D217BAE260}" destId="{9BB7C641-7970-4E45-9478-5E296FDF9EB2}" srcOrd="2" destOrd="0" parTransId="{C3E475A8-A1C6-0F49-84EB-1689A703C180}" sibTransId="{D8709068-BA4E-444F-A938-16F37538F29E}"/>
    <dgm:cxn modelId="{A49ED9F2-4BBB-D94E-9A7D-F313B3F0500B}" srcId="{4AD6EF63-4208-3D40-850D-76D217BAE260}" destId="{4BEE6EFF-A4B5-974D-AE73-90301271E0B0}" srcOrd="0" destOrd="0" parTransId="{F89145D3-402D-2342-AEEA-D1BD05635C3A}" sibTransId="{32F14B50-2548-1846-A0B8-B5DDFF5836C4}"/>
    <dgm:cxn modelId="{FF29B371-A345-5147-94F0-9DC053CE91FA}" type="presParOf" srcId="{F1676776-AA81-2D48-98FD-2136B97019CA}" destId="{DD29CBDD-A3D9-424D-A55F-0B210EEB220C}" srcOrd="0" destOrd="0" presId="urn:microsoft.com/office/officeart/2005/8/layout/vList2"/>
    <dgm:cxn modelId="{B809765A-A63D-6147-948B-4E31AEE18276}" type="presParOf" srcId="{F1676776-AA81-2D48-98FD-2136B97019CA}" destId="{0E61FA55-60B2-F047-8502-6D80C493860D}" srcOrd="1" destOrd="0" presId="urn:microsoft.com/office/officeart/2005/8/layout/vList2"/>
    <dgm:cxn modelId="{A6F7F9ED-CC94-E145-B1E5-C64DC0291B46}" type="presParOf" srcId="{F1676776-AA81-2D48-98FD-2136B97019CA}" destId="{4D2AA15A-791D-EA43-A1DA-9E7FC41C0074}" srcOrd="2" destOrd="0" presId="urn:microsoft.com/office/officeart/2005/8/layout/vList2"/>
    <dgm:cxn modelId="{7DB0F41E-CDD0-7742-B8C4-246D82331309}" type="presParOf" srcId="{F1676776-AA81-2D48-98FD-2136B97019CA}" destId="{2B055513-033E-9A41-9F8B-F8D78D5AC967}" srcOrd="3" destOrd="0" presId="urn:microsoft.com/office/officeart/2005/8/layout/vList2"/>
    <dgm:cxn modelId="{67436787-7C50-DD40-9DCA-701F9C586188}" type="presParOf" srcId="{F1676776-AA81-2D48-98FD-2136B97019CA}" destId="{64EC03AD-775D-3840-9926-E5CFB0F6FA96}" srcOrd="4" destOrd="0" presId="urn:microsoft.com/office/officeart/2005/8/layout/vList2"/>
    <dgm:cxn modelId="{24B642B0-6AAB-DB44-98BA-6EEE38B22950}" type="presParOf" srcId="{F1676776-AA81-2D48-98FD-2136B97019CA}" destId="{337B4777-7724-6249-8E27-E5D20978B57D}" srcOrd="5" destOrd="0" presId="urn:microsoft.com/office/officeart/2005/8/layout/vList2"/>
    <dgm:cxn modelId="{6B8E8989-E39B-7949-ABD0-A41816729FD7}" type="presParOf" srcId="{F1676776-AA81-2D48-98FD-2136B97019CA}" destId="{716565E1-3B74-AB42-846C-183C642035F0}" srcOrd="6" destOrd="0" presId="urn:microsoft.com/office/officeart/2005/8/layout/vList2"/>
    <dgm:cxn modelId="{C2201625-66CB-3E46-8D8B-B3B091FB52A0}" type="presParOf" srcId="{F1676776-AA81-2D48-98FD-2136B97019CA}" destId="{9CA30EE3-8239-1D46-9FDF-92822BE3963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DCE10-BFB7-794F-9FAA-E921C427B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D197D9-3A6A-D541-B134-8BA959355606}">
      <dgm:prSet custT="1"/>
      <dgm:spPr/>
      <dgm:t>
        <a:bodyPr/>
        <a:lstStyle/>
        <a:p>
          <a:r>
            <a:rPr lang="en-US" sz="1600" noProof="0" dirty="0"/>
            <a:t>Despite substantial increase in oil prices …</a:t>
          </a:r>
        </a:p>
      </dgm:t>
    </dgm:pt>
    <dgm:pt modelId="{E157F615-F8DE-494A-AE61-93420FAD983D}" type="par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EA2D8B33-F10F-2E48-8743-0FEDDF8DC00F}" type="sib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33A3FB82-BA80-DD48-9607-B1F329161357}">
      <dgm:prSet custT="1"/>
      <dgm:spPr/>
      <dgm:t>
        <a:bodyPr/>
        <a:lstStyle/>
        <a:p>
          <a:r>
            <a:rPr lang="en-US" sz="2000" noProof="0" dirty="0"/>
            <a:t>Certain sanctions were priced in before the war</a:t>
          </a:r>
        </a:p>
      </dgm:t>
    </dgm:pt>
    <dgm:pt modelId="{D1945D84-2257-654D-B67D-FD5E1471B360}" type="sib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7A532A8E-F211-EC4C-9CDC-D989AC82FAF1}" type="par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69A2759F-7272-934B-99E2-028BFBCC59A7}">
      <dgm:prSet custT="1"/>
      <dgm:spPr/>
      <dgm:t>
        <a:bodyPr/>
        <a:lstStyle/>
        <a:p>
          <a:r>
            <a:rPr lang="en-US" sz="2000" noProof="0" dirty="0"/>
            <a:t>Actual sanctions went much farther </a:t>
          </a:r>
        </a:p>
      </dgm:t>
    </dgm:pt>
    <dgm:pt modelId="{3E7D516A-5D72-B049-8B8F-F3589186B69D}" type="sib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8D558074-4D9B-7941-AE0D-5DAAEC249199}" type="par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68FB7787-CCF7-BF43-B7B6-ED528F18785F}">
      <dgm:prSet custT="1"/>
      <dgm:spPr/>
      <dgm:t>
        <a:bodyPr/>
        <a:lstStyle/>
        <a:p>
          <a:r>
            <a:rPr lang="en-US" sz="1600" noProof="0" dirty="0"/>
            <a:t>Total blocking sanctions again almost major banks</a:t>
          </a:r>
        </a:p>
      </dgm:t>
    </dgm:pt>
    <dgm:pt modelId="{B026F651-E387-684E-BA92-C68233C818F8}" type="sib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A3EE4BFB-56A0-9343-8CC4-F0D8AAEA76A9}" type="par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4B1BEE9A-B1D9-BB44-8FD9-92D71AAE19BF}">
      <dgm:prSet custT="1"/>
      <dgm:spPr/>
      <dgm:t>
        <a:bodyPr/>
        <a:lstStyle/>
        <a:p>
          <a:r>
            <a:rPr lang="en-US" sz="1600" noProof="0" dirty="0"/>
            <a:t>Ruble-denominated stock price index lost about 20%</a:t>
          </a:r>
        </a:p>
      </dgm:t>
    </dgm:pt>
    <dgm:pt modelId="{D6E8FEA5-2FA2-3849-97F8-0A38C986E532}" type="parTrans" cxnId="{71AC33AB-B152-3942-B305-D7F197B7D71C}">
      <dgm:prSet/>
      <dgm:spPr/>
      <dgm:t>
        <a:bodyPr/>
        <a:lstStyle/>
        <a:p>
          <a:endParaRPr lang="en-US"/>
        </a:p>
      </dgm:t>
    </dgm:pt>
    <dgm:pt modelId="{1E7B693B-85C3-1542-B2BE-7FC5CBAA33F9}" type="sibTrans" cxnId="{71AC33AB-B152-3942-B305-D7F197B7D71C}">
      <dgm:prSet/>
      <dgm:spPr/>
      <dgm:t>
        <a:bodyPr/>
        <a:lstStyle/>
        <a:p>
          <a:endParaRPr lang="en-US"/>
        </a:p>
      </dgm:t>
    </dgm:pt>
    <dgm:pt modelId="{D733699C-EF2F-6F4A-9A99-17DA4B5B08C5}">
      <dgm:prSet custT="1"/>
      <dgm:spPr/>
      <dgm:t>
        <a:bodyPr/>
        <a:lstStyle/>
        <a:p>
          <a:r>
            <a:rPr lang="en-US" sz="1600" noProof="0" dirty="0"/>
            <a:t>The worst-case sanctions scenario expected: switching off SWIFT </a:t>
          </a:r>
        </a:p>
      </dgm:t>
    </dgm:pt>
    <dgm:pt modelId="{EC011996-AB78-3049-A331-E29908184CCD}" type="parTrans" cxnId="{B7369D4A-2B41-A549-A4D1-CD492AE8F2EB}">
      <dgm:prSet/>
      <dgm:spPr/>
      <dgm:t>
        <a:bodyPr/>
        <a:lstStyle/>
        <a:p>
          <a:endParaRPr lang="en-US"/>
        </a:p>
      </dgm:t>
    </dgm:pt>
    <dgm:pt modelId="{D06ED415-4B04-2F43-AE41-3DD6929E2A78}" type="sibTrans" cxnId="{B7369D4A-2B41-A549-A4D1-CD492AE8F2EB}">
      <dgm:prSet/>
      <dgm:spPr/>
      <dgm:t>
        <a:bodyPr/>
        <a:lstStyle/>
        <a:p>
          <a:endParaRPr lang="en-US"/>
        </a:p>
      </dgm:t>
    </dgm:pt>
    <dgm:pt modelId="{5F2EE798-B19B-3845-B09A-7C69400BAA02}">
      <dgm:prSet custT="1"/>
      <dgm:spPr/>
      <dgm:t>
        <a:bodyPr/>
        <a:lstStyle/>
        <a:p>
          <a:r>
            <a:rPr lang="en-US" sz="1600" noProof="0" dirty="0"/>
            <a:t>Unprecedented sanctions against Russian Central Bank</a:t>
          </a:r>
        </a:p>
      </dgm:t>
    </dgm:pt>
    <dgm:pt modelId="{129229A3-A57F-854E-93C9-4535C439F95B}" type="parTrans" cxnId="{0A9EE0BD-DEF9-6745-9A05-A2E1AE2977D3}">
      <dgm:prSet/>
      <dgm:spPr/>
      <dgm:t>
        <a:bodyPr/>
        <a:lstStyle/>
        <a:p>
          <a:endParaRPr lang="en-US"/>
        </a:p>
      </dgm:t>
    </dgm:pt>
    <dgm:pt modelId="{F56847A6-4FF1-EC49-B9A0-C773B5619AC1}" type="sibTrans" cxnId="{0A9EE0BD-DEF9-6745-9A05-A2E1AE2977D3}">
      <dgm:prSet/>
      <dgm:spPr/>
      <dgm:t>
        <a:bodyPr/>
        <a:lstStyle/>
        <a:p>
          <a:endParaRPr lang="en-US"/>
        </a:p>
      </dgm:t>
    </dgm:pt>
    <dgm:pt modelId="{A830A549-76DC-1D47-9ED1-64B4D044C5C5}">
      <dgm:prSet custT="1"/>
      <dgm:spPr/>
      <dgm:t>
        <a:bodyPr/>
        <a:lstStyle/>
        <a:p>
          <a:r>
            <a:rPr lang="en-US" sz="1600" noProof="0" dirty="0"/>
            <a:t>Including freezing its currency reserves</a:t>
          </a:r>
        </a:p>
      </dgm:t>
    </dgm:pt>
    <dgm:pt modelId="{A25855C0-4879-164B-B197-E4DA578DC7DD}" type="parTrans" cxnId="{67B32827-15FA-C44B-810E-47EDEF77EF69}">
      <dgm:prSet/>
      <dgm:spPr/>
      <dgm:t>
        <a:bodyPr/>
        <a:lstStyle/>
        <a:p>
          <a:endParaRPr lang="en-US"/>
        </a:p>
      </dgm:t>
    </dgm:pt>
    <dgm:pt modelId="{C68E7C27-C08C-1B40-BDBA-53C5D7396E35}" type="sibTrans" cxnId="{67B32827-15FA-C44B-810E-47EDEF77EF69}">
      <dgm:prSet/>
      <dgm:spPr/>
      <dgm:t>
        <a:bodyPr/>
        <a:lstStyle/>
        <a:p>
          <a:endParaRPr lang="en-US"/>
        </a:p>
      </dgm:t>
    </dgm:pt>
    <dgm:pt modelId="{822D5ED5-B453-3E4A-93CD-17AE0A376C3E}">
      <dgm:prSet custT="1"/>
      <dgm:spPr/>
      <dgm:t>
        <a:bodyPr/>
        <a:lstStyle/>
        <a:p>
          <a:r>
            <a:rPr lang="en-US" sz="1600" noProof="0" dirty="0"/>
            <a:t>Formally, do not cover gold (22%) and yuan (13%) – but de facto these cannot be used as well </a:t>
          </a:r>
        </a:p>
      </dgm:t>
    </dgm:pt>
    <dgm:pt modelId="{F1CFCBEC-03F4-C548-A1A7-99140CA331A3}" type="parTrans" cxnId="{9A5F19C6-574D-0148-A993-B76B4D241C17}">
      <dgm:prSet/>
      <dgm:spPr/>
      <dgm:t>
        <a:bodyPr/>
        <a:lstStyle/>
        <a:p>
          <a:endParaRPr lang="en-US"/>
        </a:p>
      </dgm:t>
    </dgm:pt>
    <dgm:pt modelId="{EF2BC03A-339E-4142-BB94-F236E739940F}" type="sibTrans" cxnId="{9A5F19C6-574D-0148-A993-B76B4D241C17}">
      <dgm:prSet/>
      <dgm:spPr/>
      <dgm:t>
        <a:bodyPr/>
        <a:lstStyle/>
        <a:p>
          <a:endParaRPr lang="en-US"/>
        </a:p>
      </dgm:t>
    </dgm:pt>
    <dgm:pt modelId="{EC4B03F8-CAB5-8A49-A355-276146C71056}">
      <dgm:prSet custT="1"/>
      <dgm:spPr/>
      <dgm:t>
        <a:bodyPr/>
        <a:lstStyle/>
        <a:p>
          <a:r>
            <a:rPr lang="en-US" sz="1600" noProof="0" dirty="0"/>
            <a:t>Ruble lost about 10% relative to “pre-tension” times</a:t>
          </a:r>
        </a:p>
      </dgm:t>
    </dgm:pt>
    <dgm:pt modelId="{33A67135-C597-0949-8740-162C2D9351B7}" type="parTrans" cxnId="{40E0E84C-244F-FD46-9A0C-2BBDD9546C73}">
      <dgm:prSet/>
      <dgm:spPr/>
      <dgm:t>
        <a:bodyPr/>
        <a:lstStyle/>
        <a:p>
          <a:endParaRPr lang="en-US"/>
        </a:p>
      </dgm:t>
    </dgm:pt>
    <dgm:pt modelId="{559F22A4-A63A-2648-B95A-1BAEF0FF6277}" type="sibTrans" cxnId="{40E0E84C-244F-FD46-9A0C-2BBDD9546C73}">
      <dgm:prSet/>
      <dgm:spPr/>
      <dgm:t>
        <a:bodyPr/>
        <a:lstStyle/>
        <a:p>
          <a:endParaRPr lang="en-US"/>
        </a:p>
      </dgm:t>
    </dgm:pt>
    <dgm:pt modelId="{3EA67B9D-06E6-1448-A737-04C1A52BE621}">
      <dgm:prSet custT="1"/>
      <dgm:spPr/>
      <dgm:t>
        <a:bodyPr/>
        <a:lstStyle/>
        <a:p>
          <a:r>
            <a:rPr lang="en-US" sz="1600" noProof="0" dirty="0"/>
            <a:t>Comprehensive export controls including chips, aircraft, software</a:t>
          </a:r>
        </a:p>
      </dgm:t>
    </dgm:pt>
    <dgm:pt modelId="{E0DB920C-21D2-C047-8ED0-809920CAC3B6}" type="parTrans" cxnId="{3EE33606-001F-6247-B423-8E080802ADDB}">
      <dgm:prSet/>
      <dgm:spPr/>
      <dgm:t>
        <a:bodyPr/>
        <a:lstStyle/>
        <a:p>
          <a:endParaRPr lang="en-US"/>
        </a:p>
      </dgm:t>
    </dgm:pt>
    <dgm:pt modelId="{8AA6FFD0-DE68-7C40-A1D8-132BB5639012}" type="sibTrans" cxnId="{3EE33606-001F-6247-B423-8E080802ADDB}">
      <dgm:prSet/>
      <dgm:spPr/>
      <dgm:t>
        <a:bodyPr/>
        <a:lstStyle/>
        <a:p>
          <a:endParaRPr lang="en-US"/>
        </a:p>
      </dgm:t>
    </dgm:pt>
    <dgm:pt modelId="{AE6E51B6-21A1-7047-B046-F76BDB88AECE}">
      <dgm:prSet custT="1"/>
      <dgm:spPr/>
      <dgm:t>
        <a:bodyPr/>
        <a:lstStyle/>
        <a:p>
          <a:r>
            <a:rPr lang="en-US" sz="1600" noProof="0" dirty="0"/>
            <a:t>Joint by voluntary boycott by 1200+ Western and some non-Western companies -&gt; major  fall in imports</a:t>
          </a:r>
        </a:p>
      </dgm:t>
    </dgm:pt>
    <dgm:pt modelId="{07E49D6D-FABB-F840-AD16-5EA3B880A80D}" type="parTrans" cxnId="{BD106FBE-39EC-F947-A82E-ADAF649C8D2B}">
      <dgm:prSet/>
      <dgm:spPr/>
      <dgm:t>
        <a:bodyPr/>
        <a:lstStyle/>
        <a:p>
          <a:endParaRPr lang="en-US"/>
        </a:p>
      </dgm:t>
    </dgm:pt>
    <dgm:pt modelId="{39FA2BB6-F621-7E4D-AAE2-9FB751039E38}" type="sibTrans" cxnId="{BD106FBE-39EC-F947-A82E-ADAF649C8D2B}">
      <dgm:prSet/>
      <dgm:spPr/>
      <dgm:t>
        <a:bodyPr/>
        <a:lstStyle/>
        <a:p>
          <a:endParaRPr lang="en-US"/>
        </a:p>
      </dgm:t>
    </dgm:pt>
    <dgm:pt modelId="{789803D3-34D1-EC4A-A59B-82E82612D44D}">
      <dgm:prSet custT="1"/>
      <dgm:spPr/>
      <dgm:t>
        <a:bodyPr/>
        <a:lstStyle/>
        <a:p>
          <a:r>
            <a:rPr lang="en-US" sz="1600" noProof="0" dirty="0"/>
            <a:t>Finally, oil sanctions started in Dec 2022</a:t>
          </a:r>
        </a:p>
      </dgm:t>
    </dgm:pt>
    <dgm:pt modelId="{0A009851-86CA-064B-A5F6-9B8696C3F90B}" type="parTrans" cxnId="{6AA1AD58-467F-1C4E-9E37-A2103F0EEAFB}">
      <dgm:prSet/>
      <dgm:spPr/>
    </dgm:pt>
    <dgm:pt modelId="{5541C130-C4DB-F34F-8971-E5B2953BC617}" type="sibTrans" cxnId="{6AA1AD58-467F-1C4E-9E37-A2103F0EEAFB}">
      <dgm:prSet/>
      <dgm:spPr/>
    </dgm:pt>
    <dgm:pt modelId="{2D4422C6-1FAF-CE4A-80BC-0B21A2F64565}" type="pres">
      <dgm:prSet presAssocID="{DAFDCE10-BFB7-794F-9FAA-E921C427B40B}" presName="linear" presStyleCnt="0">
        <dgm:presLayoutVars>
          <dgm:animLvl val="lvl"/>
          <dgm:resizeHandles val="exact"/>
        </dgm:presLayoutVars>
      </dgm:prSet>
      <dgm:spPr/>
    </dgm:pt>
    <dgm:pt modelId="{22837E4A-EF3C-264B-8C3E-7FA8BA4EB3D6}" type="pres">
      <dgm:prSet presAssocID="{33A3FB82-BA80-DD48-9607-B1F329161357}" presName="parentText" presStyleLbl="node1" presStyleIdx="0" presStyleCnt="2" custScaleY="55622">
        <dgm:presLayoutVars>
          <dgm:chMax val="0"/>
          <dgm:bulletEnabled val="1"/>
        </dgm:presLayoutVars>
      </dgm:prSet>
      <dgm:spPr/>
    </dgm:pt>
    <dgm:pt modelId="{3292C491-38C8-3249-A373-EAB5A2790787}" type="pres">
      <dgm:prSet presAssocID="{33A3FB82-BA80-DD48-9607-B1F329161357}" presName="childText" presStyleLbl="revTx" presStyleIdx="0" presStyleCnt="2">
        <dgm:presLayoutVars>
          <dgm:bulletEnabled val="1"/>
        </dgm:presLayoutVars>
      </dgm:prSet>
      <dgm:spPr/>
    </dgm:pt>
    <dgm:pt modelId="{D5D720F5-6D25-CD44-9A29-0D4DBC76E4B5}" type="pres">
      <dgm:prSet presAssocID="{69A2759F-7272-934B-99E2-028BFBCC59A7}" presName="parentText" presStyleLbl="node1" presStyleIdx="1" presStyleCnt="2" custScaleY="61652">
        <dgm:presLayoutVars>
          <dgm:chMax val="0"/>
          <dgm:bulletEnabled val="1"/>
        </dgm:presLayoutVars>
      </dgm:prSet>
      <dgm:spPr/>
    </dgm:pt>
    <dgm:pt modelId="{B5EA00EC-F0E8-B842-B19E-4AC0C1067BD7}" type="pres">
      <dgm:prSet presAssocID="{69A2759F-7272-934B-99E2-028BFBCC59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EE33606-001F-6247-B423-8E080802ADDB}" srcId="{69A2759F-7272-934B-99E2-028BFBCC59A7}" destId="{3EA67B9D-06E6-1448-A737-04C1A52BE621}" srcOrd="1" destOrd="0" parTransId="{E0DB920C-21D2-C047-8ED0-809920CAC3B6}" sibTransId="{8AA6FFD0-DE68-7C40-A1D8-132BB5639012}"/>
    <dgm:cxn modelId="{1BC43D07-95B4-2641-A535-1B41BB5BECC1}" type="presOf" srcId="{68FB7787-CCF7-BF43-B7B6-ED528F18785F}" destId="{B5EA00EC-F0E8-B842-B19E-4AC0C1067BD7}" srcOrd="0" destOrd="0" presId="urn:microsoft.com/office/officeart/2005/8/layout/vList2"/>
    <dgm:cxn modelId="{67B32827-15FA-C44B-810E-47EDEF77EF69}" srcId="{5F2EE798-B19B-3845-B09A-7C69400BAA02}" destId="{A830A549-76DC-1D47-9ED1-64B4D044C5C5}" srcOrd="0" destOrd="0" parTransId="{A25855C0-4879-164B-B197-E4DA578DC7DD}" sibTransId="{C68E7C27-C08C-1B40-BDBA-53C5D7396E35}"/>
    <dgm:cxn modelId="{0DB6B932-69BE-8347-97CA-B7327425A2D3}" type="presOf" srcId="{69A2759F-7272-934B-99E2-028BFBCC59A7}" destId="{D5D720F5-6D25-CD44-9A29-0D4DBC76E4B5}" srcOrd="0" destOrd="0" presId="urn:microsoft.com/office/officeart/2005/8/layout/vList2"/>
    <dgm:cxn modelId="{BEA9AC35-4603-F741-BF29-E41EE418C466}" srcId="{DAFDCE10-BFB7-794F-9FAA-E921C427B40B}" destId="{69A2759F-7272-934B-99E2-028BFBCC59A7}" srcOrd="1" destOrd="0" parTransId="{8D558074-4D9B-7941-AE0D-5DAAEC249199}" sibTransId="{3E7D516A-5D72-B049-8B8F-F3589186B69D}"/>
    <dgm:cxn modelId="{B7369D4A-2B41-A549-A4D1-CD492AE8F2EB}" srcId="{33A3FB82-BA80-DD48-9607-B1F329161357}" destId="{D733699C-EF2F-6F4A-9A99-17DA4B5B08C5}" srcOrd="1" destOrd="0" parTransId="{EC011996-AB78-3049-A331-E29908184CCD}" sibTransId="{D06ED415-4B04-2F43-AE41-3DD6929E2A78}"/>
    <dgm:cxn modelId="{40E0E84C-244F-FD46-9A0C-2BBDD9546C73}" srcId="{17D197D9-3A6A-D541-B134-8BA959355606}" destId="{EC4B03F8-CAB5-8A49-A355-276146C71056}" srcOrd="0" destOrd="0" parTransId="{33A67135-C597-0949-8740-162C2D9351B7}" sibTransId="{559F22A4-A63A-2648-B95A-1BAEF0FF6277}"/>
    <dgm:cxn modelId="{6AA1AD58-467F-1C4E-9E37-A2103F0EEAFB}" srcId="{69A2759F-7272-934B-99E2-028BFBCC59A7}" destId="{789803D3-34D1-EC4A-A59B-82E82612D44D}" srcOrd="3" destOrd="0" parTransId="{0A009851-86CA-064B-A5F6-9B8696C3F90B}" sibTransId="{5541C130-C4DB-F34F-8971-E5B2953BC617}"/>
    <dgm:cxn modelId="{D7778E59-8C9C-5A4A-A533-586644200681}" srcId="{33A3FB82-BA80-DD48-9607-B1F329161357}" destId="{17D197D9-3A6A-D541-B134-8BA959355606}" srcOrd="0" destOrd="0" parTransId="{E157F615-F8DE-494A-AE61-93420FAD983D}" sibTransId="{EA2D8B33-F10F-2E48-8743-0FEDDF8DC00F}"/>
    <dgm:cxn modelId="{A2656161-BCB0-CA40-96B5-B25EC8A59476}" type="presOf" srcId="{EC4B03F8-CAB5-8A49-A355-276146C71056}" destId="{3292C491-38C8-3249-A373-EAB5A2790787}" srcOrd="0" destOrd="1" presId="urn:microsoft.com/office/officeart/2005/8/layout/vList2"/>
    <dgm:cxn modelId="{49BFF072-BD88-E24A-BC41-AB3CD80D03E2}" type="presOf" srcId="{4B1BEE9A-B1D9-BB44-8FD9-92D71AAE19BF}" destId="{3292C491-38C8-3249-A373-EAB5A2790787}" srcOrd="0" destOrd="2" presId="urn:microsoft.com/office/officeart/2005/8/layout/vList2"/>
    <dgm:cxn modelId="{6C49CC82-3778-5B4B-A8F4-6359F07BF698}" srcId="{DAFDCE10-BFB7-794F-9FAA-E921C427B40B}" destId="{33A3FB82-BA80-DD48-9607-B1F329161357}" srcOrd="0" destOrd="0" parTransId="{7A532A8E-F211-EC4C-9CDC-D989AC82FAF1}" sibTransId="{D1945D84-2257-654D-B67D-FD5E1471B360}"/>
    <dgm:cxn modelId="{EEB94E96-F48D-C64F-8FC0-00CB13916033}" type="presOf" srcId="{DAFDCE10-BFB7-794F-9FAA-E921C427B40B}" destId="{2D4422C6-1FAF-CE4A-80BC-0B21A2F64565}" srcOrd="0" destOrd="0" presId="urn:microsoft.com/office/officeart/2005/8/layout/vList2"/>
    <dgm:cxn modelId="{F2DCF69C-069E-244F-9860-6B61D6FDF239}" type="presOf" srcId="{AE6E51B6-21A1-7047-B046-F76BDB88AECE}" destId="{B5EA00EC-F0E8-B842-B19E-4AC0C1067BD7}" srcOrd="0" destOrd="2" presId="urn:microsoft.com/office/officeart/2005/8/layout/vList2"/>
    <dgm:cxn modelId="{942003A7-074A-4247-86A6-31E6253842DE}" type="presOf" srcId="{822D5ED5-B453-3E4A-93CD-17AE0A376C3E}" destId="{B5EA00EC-F0E8-B842-B19E-4AC0C1067BD7}" srcOrd="0" destOrd="5" presId="urn:microsoft.com/office/officeart/2005/8/layout/vList2"/>
    <dgm:cxn modelId="{71AC33AB-B152-3942-B305-D7F197B7D71C}" srcId="{17D197D9-3A6A-D541-B134-8BA959355606}" destId="{4B1BEE9A-B1D9-BB44-8FD9-92D71AAE19BF}" srcOrd="1" destOrd="0" parTransId="{D6E8FEA5-2FA2-3849-97F8-0A38C986E532}" sibTransId="{1E7B693B-85C3-1542-B2BE-7FC5CBAA33F9}"/>
    <dgm:cxn modelId="{42AFE6AE-3572-E04B-A7E9-2A26F4F64580}" type="presOf" srcId="{D733699C-EF2F-6F4A-9A99-17DA4B5B08C5}" destId="{3292C491-38C8-3249-A373-EAB5A2790787}" srcOrd="0" destOrd="3" presId="urn:microsoft.com/office/officeart/2005/8/layout/vList2"/>
    <dgm:cxn modelId="{7D1FB6BA-826F-194A-AEAE-18BA92B84573}" type="presOf" srcId="{3EA67B9D-06E6-1448-A737-04C1A52BE621}" destId="{B5EA00EC-F0E8-B842-B19E-4AC0C1067BD7}" srcOrd="0" destOrd="1" presId="urn:microsoft.com/office/officeart/2005/8/layout/vList2"/>
    <dgm:cxn modelId="{0A9EE0BD-DEF9-6745-9A05-A2E1AE2977D3}" srcId="{69A2759F-7272-934B-99E2-028BFBCC59A7}" destId="{5F2EE798-B19B-3845-B09A-7C69400BAA02}" srcOrd="2" destOrd="0" parTransId="{129229A3-A57F-854E-93C9-4535C439F95B}" sibTransId="{F56847A6-4FF1-EC49-B9A0-C773B5619AC1}"/>
    <dgm:cxn modelId="{BD106FBE-39EC-F947-A82E-ADAF649C8D2B}" srcId="{3EA67B9D-06E6-1448-A737-04C1A52BE621}" destId="{AE6E51B6-21A1-7047-B046-F76BDB88AECE}" srcOrd="0" destOrd="0" parTransId="{07E49D6D-FABB-F840-AD16-5EA3B880A80D}" sibTransId="{39FA2BB6-F621-7E4D-AAE2-9FB751039E38}"/>
    <dgm:cxn modelId="{9A5F19C6-574D-0148-A993-B76B4D241C17}" srcId="{5F2EE798-B19B-3845-B09A-7C69400BAA02}" destId="{822D5ED5-B453-3E4A-93CD-17AE0A376C3E}" srcOrd="1" destOrd="0" parTransId="{F1CFCBEC-03F4-C548-A1A7-99140CA331A3}" sibTransId="{EF2BC03A-339E-4142-BB94-F236E739940F}"/>
    <dgm:cxn modelId="{66169DCB-5E37-CC45-AC1B-6D1EA3E9181F}" type="presOf" srcId="{A830A549-76DC-1D47-9ED1-64B4D044C5C5}" destId="{B5EA00EC-F0E8-B842-B19E-4AC0C1067BD7}" srcOrd="0" destOrd="4" presId="urn:microsoft.com/office/officeart/2005/8/layout/vList2"/>
    <dgm:cxn modelId="{9B448FCD-9367-7D4F-A2F6-B1B2B595FC9B}" type="presOf" srcId="{33A3FB82-BA80-DD48-9607-B1F329161357}" destId="{22837E4A-EF3C-264B-8C3E-7FA8BA4EB3D6}" srcOrd="0" destOrd="0" presId="urn:microsoft.com/office/officeart/2005/8/layout/vList2"/>
    <dgm:cxn modelId="{11F178DA-32AE-DE4D-93C8-36426C769F73}" type="presOf" srcId="{17D197D9-3A6A-D541-B134-8BA959355606}" destId="{3292C491-38C8-3249-A373-EAB5A2790787}" srcOrd="0" destOrd="0" presId="urn:microsoft.com/office/officeart/2005/8/layout/vList2"/>
    <dgm:cxn modelId="{885249DD-A50D-7C4A-B679-6F9527612EC7}" type="presOf" srcId="{5F2EE798-B19B-3845-B09A-7C69400BAA02}" destId="{B5EA00EC-F0E8-B842-B19E-4AC0C1067BD7}" srcOrd="0" destOrd="3" presId="urn:microsoft.com/office/officeart/2005/8/layout/vList2"/>
    <dgm:cxn modelId="{6CAC56DF-C485-BF4D-A426-8CD59AC0674A}" srcId="{69A2759F-7272-934B-99E2-028BFBCC59A7}" destId="{68FB7787-CCF7-BF43-B7B6-ED528F18785F}" srcOrd="0" destOrd="0" parTransId="{A3EE4BFB-56A0-9343-8CC4-F0D8AAEA76A9}" sibTransId="{B026F651-E387-684E-BA92-C68233C818F8}"/>
    <dgm:cxn modelId="{1E3FDEEC-1647-B34C-8C87-35312444E296}" type="presOf" srcId="{789803D3-34D1-EC4A-A59B-82E82612D44D}" destId="{B5EA00EC-F0E8-B842-B19E-4AC0C1067BD7}" srcOrd="0" destOrd="6" presId="urn:microsoft.com/office/officeart/2005/8/layout/vList2"/>
    <dgm:cxn modelId="{A681A204-E379-A344-8E26-93DC476DD8C8}" type="presParOf" srcId="{2D4422C6-1FAF-CE4A-80BC-0B21A2F64565}" destId="{22837E4A-EF3C-264B-8C3E-7FA8BA4EB3D6}" srcOrd="0" destOrd="0" presId="urn:microsoft.com/office/officeart/2005/8/layout/vList2"/>
    <dgm:cxn modelId="{EA87C377-7F1F-2249-9410-B12CBF8984BF}" type="presParOf" srcId="{2D4422C6-1FAF-CE4A-80BC-0B21A2F64565}" destId="{3292C491-38C8-3249-A373-EAB5A2790787}" srcOrd="1" destOrd="0" presId="urn:microsoft.com/office/officeart/2005/8/layout/vList2"/>
    <dgm:cxn modelId="{D4323170-A00C-494B-AF80-8ABEE55B4E90}" type="presParOf" srcId="{2D4422C6-1FAF-CE4A-80BC-0B21A2F64565}" destId="{D5D720F5-6D25-CD44-9A29-0D4DBC76E4B5}" srcOrd="2" destOrd="0" presId="urn:microsoft.com/office/officeart/2005/8/layout/vList2"/>
    <dgm:cxn modelId="{BC772DA1-F56F-A148-AFF7-FD962EF3A4D6}" type="presParOf" srcId="{2D4422C6-1FAF-CE4A-80BC-0B21A2F64565}" destId="{B5EA00EC-F0E8-B842-B19E-4AC0C1067B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031D4B-CFE4-1C4E-A41C-FADC38457413}" type="doc">
      <dgm:prSet loTypeId="urn:microsoft.com/office/officeart/2005/8/layout/v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41854-74AA-1246-9E62-C010B0983D19}">
      <dgm:prSet phldrT="[Text]"/>
      <dgm:spPr/>
      <dgm:t>
        <a:bodyPr/>
        <a:lstStyle/>
        <a:p>
          <a:r>
            <a:rPr lang="en-US" dirty="0"/>
            <a:t>High oil prices</a:t>
          </a:r>
        </a:p>
      </dgm:t>
    </dgm:pt>
    <dgm:pt modelId="{6467EB6A-1828-AE40-B8C4-8D506FF854F1}" type="parTrans" cxnId="{6B665732-58F6-B644-8CEF-B1E421A7E949}">
      <dgm:prSet/>
      <dgm:spPr/>
      <dgm:t>
        <a:bodyPr/>
        <a:lstStyle/>
        <a:p>
          <a:endParaRPr lang="en-US"/>
        </a:p>
      </dgm:t>
    </dgm:pt>
    <dgm:pt modelId="{C8A4CA1C-AD5B-4742-A2C6-FE36743C4539}" type="sibTrans" cxnId="{6B665732-58F6-B644-8CEF-B1E421A7E949}">
      <dgm:prSet/>
      <dgm:spPr/>
      <dgm:t>
        <a:bodyPr/>
        <a:lstStyle/>
        <a:p>
          <a:endParaRPr lang="en-US"/>
        </a:p>
      </dgm:t>
    </dgm:pt>
    <dgm:pt modelId="{7263D031-16E3-5A46-B819-B65F83D6926E}">
      <dgm:prSet phldrT="[Text]"/>
      <dgm:spPr/>
      <dgm:t>
        <a:bodyPr/>
        <a:lstStyle/>
        <a:p>
          <a:r>
            <a:rPr lang="en-US" dirty="0"/>
            <a:t>Given high oil prices, Russia should have grown even more than +3% in 2022</a:t>
          </a:r>
        </a:p>
      </dgm:t>
    </dgm:pt>
    <dgm:pt modelId="{35E86BC5-085F-654A-B00A-C31D76DA44ED}" type="parTrans" cxnId="{5E2AD232-3CEF-734A-A2BE-CD8DDA8858B2}">
      <dgm:prSet/>
      <dgm:spPr/>
      <dgm:t>
        <a:bodyPr/>
        <a:lstStyle/>
        <a:p>
          <a:endParaRPr lang="en-US"/>
        </a:p>
      </dgm:t>
    </dgm:pt>
    <dgm:pt modelId="{A181D3A2-BA22-9345-ABBF-DE03647483AA}" type="sibTrans" cxnId="{5E2AD232-3CEF-734A-A2BE-CD8DDA8858B2}">
      <dgm:prSet/>
      <dgm:spPr/>
      <dgm:t>
        <a:bodyPr/>
        <a:lstStyle/>
        <a:p>
          <a:endParaRPr lang="en-US"/>
        </a:p>
      </dgm:t>
    </dgm:pt>
    <dgm:pt modelId="{AF42BAFC-F80B-B748-9C64-37D8783724E8}">
      <dgm:prSet phldrT="[Text]"/>
      <dgm:spPr/>
      <dgm:t>
        <a:bodyPr/>
        <a:lstStyle/>
        <a:p>
          <a:r>
            <a:rPr lang="en-US" dirty="0"/>
            <a:t>During the war, GDP is not a good measure of economic activity</a:t>
          </a:r>
        </a:p>
      </dgm:t>
    </dgm:pt>
    <dgm:pt modelId="{C3E6607C-21CD-8244-9BEC-98CA75D4AD1C}" type="parTrans" cxnId="{10B87F31-1867-804A-A113-0A6EC19E6156}">
      <dgm:prSet/>
      <dgm:spPr/>
      <dgm:t>
        <a:bodyPr/>
        <a:lstStyle/>
        <a:p>
          <a:endParaRPr lang="en-US"/>
        </a:p>
      </dgm:t>
    </dgm:pt>
    <dgm:pt modelId="{6CC5B3B9-199F-DC49-A7E8-BC8F0A3C130E}" type="sibTrans" cxnId="{10B87F31-1867-804A-A113-0A6EC19E6156}">
      <dgm:prSet/>
      <dgm:spPr/>
      <dgm:t>
        <a:bodyPr/>
        <a:lstStyle/>
        <a:p>
          <a:endParaRPr lang="en-US"/>
        </a:p>
      </dgm:t>
    </dgm:pt>
    <dgm:pt modelId="{A6B7ED17-55FF-BB4A-B1CB-C8F99F869B87}">
      <dgm:prSet phldrT="[Text]"/>
      <dgm:spPr/>
      <dgm:t>
        <a:bodyPr/>
        <a:lstStyle/>
        <a:p>
          <a:r>
            <a:rPr lang="en-US" dirty="0"/>
            <a:t>Includes production of munitions</a:t>
          </a:r>
        </a:p>
      </dgm:t>
    </dgm:pt>
    <dgm:pt modelId="{B3B598B2-E0D7-B54C-9FCA-46A2685C426C}" type="parTrans" cxnId="{72CF39E3-FFAA-734D-A58B-6E038B245C41}">
      <dgm:prSet/>
      <dgm:spPr/>
      <dgm:t>
        <a:bodyPr/>
        <a:lstStyle/>
        <a:p>
          <a:endParaRPr lang="en-US"/>
        </a:p>
      </dgm:t>
    </dgm:pt>
    <dgm:pt modelId="{E51D794B-A1AA-2B4F-ADA6-F9860E79330E}" type="sibTrans" cxnId="{72CF39E3-FFAA-734D-A58B-6E038B245C41}">
      <dgm:prSet/>
      <dgm:spPr/>
      <dgm:t>
        <a:bodyPr/>
        <a:lstStyle/>
        <a:p>
          <a:endParaRPr lang="en-US"/>
        </a:p>
      </dgm:t>
    </dgm:pt>
    <dgm:pt modelId="{E3FA8AC7-325D-E743-A491-63CFAAFB75E3}">
      <dgm:prSet phldrT="[Text]"/>
      <dgm:spPr/>
      <dgm:t>
        <a:bodyPr/>
        <a:lstStyle/>
        <a:p>
          <a:r>
            <a:rPr lang="en-US" dirty="0"/>
            <a:t>EU oil sanctions only started in December</a:t>
          </a:r>
        </a:p>
      </dgm:t>
    </dgm:pt>
    <dgm:pt modelId="{3EFF2AC2-5F39-1F47-A860-B9FC0452895F}" type="parTrans" cxnId="{754B2B1C-FC84-AA49-BCF8-E2E1A82C24C4}">
      <dgm:prSet/>
      <dgm:spPr/>
      <dgm:t>
        <a:bodyPr/>
        <a:lstStyle/>
        <a:p>
          <a:endParaRPr lang="en-US"/>
        </a:p>
      </dgm:t>
    </dgm:pt>
    <dgm:pt modelId="{2F6235FE-F4A2-BA4F-8490-EDC213D60F9A}" type="sibTrans" cxnId="{754B2B1C-FC84-AA49-BCF8-E2E1A82C24C4}">
      <dgm:prSet/>
      <dgm:spPr/>
      <dgm:t>
        <a:bodyPr/>
        <a:lstStyle/>
        <a:p>
          <a:endParaRPr lang="en-US"/>
        </a:p>
      </dgm:t>
    </dgm:pt>
    <dgm:pt modelId="{A615CF1F-A44A-474B-9790-1BB1A1629CC5}">
      <dgm:prSet phldrT="[Text]"/>
      <dgm:spPr/>
      <dgm:t>
        <a:bodyPr/>
        <a:lstStyle/>
        <a:p>
          <a:r>
            <a:rPr lang="en-US" dirty="0"/>
            <a:t>Huge current account surplus</a:t>
          </a:r>
        </a:p>
      </dgm:t>
    </dgm:pt>
    <dgm:pt modelId="{C3E02EEF-E995-5B4F-8890-E9AA8E722920}" type="parTrans" cxnId="{904DA928-21FF-A449-84A3-5745675FF835}">
      <dgm:prSet/>
      <dgm:spPr/>
      <dgm:t>
        <a:bodyPr/>
        <a:lstStyle/>
        <a:p>
          <a:endParaRPr lang="en-US"/>
        </a:p>
      </dgm:t>
    </dgm:pt>
    <dgm:pt modelId="{057FA7B8-6818-154C-850A-A154A3526EF4}" type="sibTrans" cxnId="{904DA928-21FF-A449-84A3-5745675FF835}">
      <dgm:prSet/>
      <dgm:spPr/>
      <dgm:t>
        <a:bodyPr/>
        <a:lstStyle/>
        <a:p>
          <a:endParaRPr lang="en-US"/>
        </a:p>
      </dgm:t>
    </dgm:pt>
    <dgm:pt modelId="{6BA85E38-EAB8-4844-A44B-EA4FFEFC907A}">
      <dgm:prSet/>
      <dgm:spPr/>
      <dgm:t>
        <a:bodyPr/>
        <a:lstStyle/>
        <a:p>
          <a:r>
            <a:rPr lang="en-US" dirty="0"/>
            <a:t>Unrealistic expectations in the Spring</a:t>
          </a:r>
        </a:p>
      </dgm:t>
    </dgm:pt>
    <dgm:pt modelId="{0C07193F-3481-E24C-99D4-A8237DE8A34E}" type="parTrans" cxnId="{E11D7E04-5E57-9246-B025-8A1FEB74293B}">
      <dgm:prSet/>
      <dgm:spPr/>
      <dgm:t>
        <a:bodyPr/>
        <a:lstStyle/>
        <a:p>
          <a:endParaRPr lang="en-US"/>
        </a:p>
      </dgm:t>
    </dgm:pt>
    <dgm:pt modelId="{11C8D1DB-110F-5344-9018-60B8F48D97B5}" type="sibTrans" cxnId="{E11D7E04-5E57-9246-B025-8A1FEB74293B}">
      <dgm:prSet/>
      <dgm:spPr/>
      <dgm:t>
        <a:bodyPr/>
        <a:lstStyle/>
        <a:p>
          <a:endParaRPr lang="en-US"/>
        </a:p>
      </dgm:t>
    </dgm:pt>
    <dgm:pt modelId="{62916B5F-F971-2848-BB50-DDAA060EF1EC}">
      <dgm:prSet/>
      <dgm:spPr/>
      <dgm:t>
        <a:bodyPr/>
        <a:lstStyle/>
        <a:p>
          <a:r>
            <a:rPr lang="en-US" dirty="0"/>
            <a:t>Unprecedented sanctions</a:t>
          </a:r>
        </a:p>
      </dgm:t>
    </dgm:pt>
    <dgm:pt modelId="{C3850C49-1631-2840-9E1E-247DCC67423A}" type="parTrans" cxnId="{B585BCE2-AD62-AC46-BCBA-19C1F041BCA0}">
      <dgm:prSet/>
      <dgm:spPr/>
      <dgm:t>
        <a:bodyPr/>
        <a:lstStyle/>
        <a:p>
          <a:endParaRPr lang="en-US"/>
        </a:p>
      </dgm:t>
    </dgm:pt>
    <dgm:pt modelId="{1BEC7DB4-3487-9745-92B5-E066AE58B7B1}" type="sibTrans" cxnId="{B585BCE2-AD62-AC46-BCBA-19C1F041BCA0}">
      <dgm:prSet/>
      <dgm:spPr/>
      <dgm:t>
        <a:bodyPr/>
        <a:lstStyle/>
        <a:p>
          <a:endParaRPr lang="en-US"/>
        </a:p>
      </dgm:t>
    </dgm:pt>
    <dgm:pt modelId="{F42016E3-C8E7-4F49-93ED-3F37C6DC6E33}">
      <dgm:prSet/>
      <dgm:spPr/>
      <dgm:t>
        <a:bodyPr/>
        <a:lstStyle/>
        <a:p>
          <a:r>
            <a:rPr lang="en-US" dirty="0"/>
            <a:t>Financial panic – reigned in by competent regulations plus open political repression</a:t>
          </a:r>
        </a:p>
      </dgm:t>
    </dgm:pt>
    <dgm:pt modelId="{425B4BBA-397A-3849-8232-8814F6850330}" type="parTrans" cxnId="{70EE9795-BE02-2B4C-BA19-594B1A4A5840}">
      <dgm:prSet/>
      <dgm:spPr/>
      <dgm:t>
        <a:bodyPr/>
        <a:lstStyle/>
        <a:p>
          <a:endParaRPr lang="en-US"/>
        </a:p>
      </dgm:t>
    </dgm:pt>
    <dgm:pt modelId="{ED69064E-C591-E340-A783-BD14C395AAAA}" type="sibTrans" cxnId="{70EE9795-BE02-2B4C-BA19-594B1A4A5840}">
      <dgm:prSet/>
      <dgm:spPr/>
      <dgm:t>
        <a:bodyPr/>
        <a:lstStyle/>
        <a:p>
          <a:endParaRPr lang="en-US"/>
        </a:p>
      </dgm:t>
    </dgm:pt>
    <dgm:pt modelId="{C53DFD30-085A-5948-BD9E-80465D23852B}">
      <dgm:prSet phldrT="[Text]"/>
      <dgm:spPr/>
      <dgm:t>
        <a:bodyPr/>
        <a:lstStyle/>
        <a:p>
          <a:r>
            <a:rPr lang="en-US" dirty="0"/>
            <a:t>Other measures show much worse performance:</a:t>
          </a:r>
        </a:p>
      </dgm:t>
    </dgm:pt>
    <dgm:pt modelId="{546A0410-08E5-2F45-B735-A8EA6E000F28}" type="parTrans" cxnId="{1F32936B-1F8D-7A44-94E4-904830866DF4}">
      <dgm:prSet/>
      <dgm:spPr/>
      <dgm:t>
        <a:bodyPr/>
        <a:lstStyle/>
        <a:p>
          <a:endParaRPr lang="en-US"/>
        </a:p>
      </dgm:t>
    </dgm:pt>
    <dgm:pt modelId="{A102F322-E838-3F48-A337-3C95CD0B3CBA}" type="sibTrans" cxnId="{1F32936B-1F8D-7A44-94E4-904830866DF4}">
      <dgm:prSet/>
      <dgm:spPr/>
      <dgm:t>
        <a:bodyPr/>
        <a:lstStyle/>
        <a:p>
          <a:endParaRPr lang="en-US"/>
        </a:p>
      </dgm:t>
    </dgm:pt>
    <dgm:pt modelId="{94D350B3-D733-E141-805C-7D15CE67995B}">
      <dgm:prSet phldrT="[Text]"/>
      <dgm:spPr/>
      <dgm:t>
        <a:bodyPr/>
        <a:lstStyle/>
        <a:p>
          <a:r>
            <a:rPr lang="en-US" dirty="0"/>
            <a:t>E.g. retail turnover: -10% year on year</a:t>
          </a:r>
        </a:p>
      </dgm:t>
    </dgm:pt>
    <dgm:pt modelId="{E302E654-7BED-154C-859C-B94DC0B89186}" type="parTrans" cxnId="{3468D902-DA26-9040-821F-AA635D78072D}">
      <dgm:prSet/>
      <dgm:spPr/>
      <dgm:t>
        <a:bodyPr/>
        <a:lstStyle/>
        <a:p>
          <a:endParaRPr lang="en-US"/>
        </a:p>
      </dgm:t>
    </dgm:pt>
    <dgm:pt modelId="{D68D8B6F-9B06-2240-AFBB-A1A2347D1989}" type="sibTrans" cxnId="{3468D902-DA26-9040-821F-AA635D78072D}">
      <dgm:prSet/>
      <dgm:spPr/>
      <dgm:t>
        <a:bodyPr/>
        <a:lstStyle/>
        <a:p>
          <a:endParaRPr lang="en-US"/>
        </a:p>
      </dgm:t>
    </dgm:pt>
    <dgm:pt modelId="{432F1EDE-2192-D247-B9F9-958273344C7C}">
      <dgm:prSet phldrT="[Text]"/>
      <dgm:spPr/>
      <dgm:t>
        <a:bodyPr/>
        <a:lstStyle/>
        <a:p>
          <a:r>
            <a:rPr lang="en-US" dirty="0"/>
            <a:t>Non-oil taxes: -9% year on year</a:t>
          </a:r>
        </a:p>
      </dgm:t>
    </dgm:pt>
    <dgm:pt modelId="{270194B8-A3DF-EC4B-A91E-851A989FA4F6}" type="parTrans" cxnId="{7F84FF34-0BEB-3049-BAC3-F294F99630AD}">
      <dgm:prSet/>
      <dgm:spPr/>
      <dgm:t>
        <a:bodyPr/>
        <a:lstStyle/>
        <a:p>
          <a:endParaRPr lang="en-US"/>
        </a:p>
      </dgm:t>
    </dgm:pt>
    <dgm:pt modelId="{45629721-C5AE-E64D-B1E9-6917447D5BE7}" type="sibTrans" cxnId="{7F84FF34-0BEB-3049-BAC3-F294F99630AD}">
      <dgm:prSet/>
      <dgm:spPr/>
      <dgm:t>
        <a:bodyPr/>
        <a:lstStyle/>
        <a:p>
          <a:endParaRPr lang="en-US"/>
        </a:p>
      </dgm:t>
    </dgm:pt>
    <dgm:pt modelId="{44164400-EFED-8F48-AE1B-54357A2AA36F}" type="pres">
      <dgm:prSet presAssocID="{95031D4B-CFE4-1C4E-A41C-FADC38457413}" presName="linear" presStyleCnt="0">
        <dgm:presLayoutVars>
          <dgm:animLvl val="lvl"/>
          <dgm:resizeHandles val="exact"/>
        </dgm:presLayoutVars>
      </dgm:prSet>
      <dgm:spPr/>
    </dgm:pt>
    <dgm:pt modelId="{C1B2E945-375B-5F49-861C-5D0A514670C3}" type="pres">
      <dgm:prSet presAssocID="{6BA85E38-EAB8-4844-A44B-EA4FFEFC90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4713698-3E50-CC40-97B9-2F036069C2BD}" type="pres">
      <dgm:prSet presAssocID="{6BA85E38-EAB8-4844-A44B-EA4FFEFC907A}" presName="childText" presStyleLbl="revTx" presStyleIdx="0" presStyleCnt="3">
        <dgm:presLayoutVars>
          <dgm:bulletEnabled val="1"/>
        </dgm:presLayoutVars>
      </dgm:prSet>
      <dgm:spPr/>
    </dgm:pt>
    <dgm:pt modelId="{A6D29272-55DB-0249-A33B-0E47D65E2F12}" type="pres">
      <dgm:prSet presAssocID="{91841854-74AA-1246-9E62-C010B0983D1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8A3302-5058-E040-9E25-E0C241108E5A}" type="pres">
      <dgm:prSet presAssocID="{91841854-74AA-1246-9E62-C010B0983D19}" presName="childText" presStyleLbl="revTx" presStyleIdx="1" presStyleCnt="3">
        <dgm:presLayoutVars>
          <dgm:bulletEnabled val="1"/>
        </dgm:presLayoutVars>
      </dgm:prSet>
      <dgm:spPr/>
    </dgm:pt>
    <dgm:pt modelId="{8443A2A6-E634-B24F-A456-35FFE75E368E}" type="pres">
      <dgm:prSet presAssocID="{AF42BAFC-F80B-B748-9C64-37D878372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CE4406-5845-0D47-B4FC-51BBEE481F38}" type="pres">
      <dgm:prSet presAssocID="{AF42BAFC-F80B-B748-9C64-37D8783724E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468D902-DA26-9040-821F-AA635D78072D}" srcId="{C53DFD30-085A-5948-BD9E-80465D23852B}" destId="{94D350B3-D733-E141-805C-7D15CE67995B}" srcOrd="0" destOrd="0" parTransId="{E302E654-7BED-154C-859C-B94DC0B89186}" sibTransId="{D68D8B6F-9B06-2240-AFBB-A1A2347D1989}"/>
    <dgm:cxn modelId="{E11D7E04-5E57-9246-B025-8A1FEB74293B}" srcId="{95031D4B-CFE4-1C4E-A41C-FADC38457413}" destId="{6BA85E38-EAB8-4844-A44B-EA4FFEFC907A}" srcOrd="0" destOrd="0" parTransId="{0C07193F-3481-E24C-99D4-A8237DE8A34E}" sibTransId="{11C8D1DB-110F-5344-9018-60B8F48D97B5}"/>
    <dgm:cxn modelId="{65855606-05AB-8542-A9FA-1FBE29F844FD}" type="presOf" srcId="{62916B5F-F971-2848-BB50-DDAA060EF1EC}" destId="{54713698-3E50-CC40-97B9-2F036069C2BD}" srcOrd="0" destOrd="0" presId="urn:microsoft.com/office/officeart/2005/8/layout/vList2"/>
    <dgm:cxn modelId="{5803DD0F-A0B9-1941-87F4-209AE7173B0F}" type="presOf" srcId="{F42016E3-C8E7-4F49-93ED-3F37C6DC6E33}" destId="{54713698-3E50-CC40-97B9-2F036069C2BD}" srcOrd="0" destOrd="1" presId="urn:microsoft.com/office/officeart/2005/8/layout/vList2"/>
    <dgm:cxn modelId="{7BDCF219-17E2-2543-8D1F-FD9491E2BE9F}" type="presOf" srcId="{AF42BAFC-F80B-B748-9C64-37D8783724E8}" destId="{8443A2A6-E634-B24F-A456-35FFE75E368E}" srcOrd="0" destOrd="0" presId="urn:microsoft.com/office/officeart/2005/8/layout/vList2"/>
    <dgm:cxn modelId="{754B2B1C-FC84-AA49-BCF8-E2E1A82C24C4}" srcId="{91841854-74AA-1246-9E62-C010B0983D19}" destId="{E3FA8AC7-325D-E743-A491-63CFAAFB75E3}" srcOrd="1" destOrd="0" parTransId="{3EFF2AC2-5F39-1F47-A860-B9FC0452895F}" sibTransId="{2F6235FE-F4A2-BA4F-8490-EDC213D60F9A}"/>
    <dgm:cxn modelId="{AF08141D-5A33-3740-9BB7-12DFE82F42B7}" type="presOf" srcId="{95031D4B-CFE4-1C4E-A41C-FADC38457413}" destId="{44164400-EFED-8F48-AE1B-54357A2AA36F}" srcOrd="0" destOrd="0" presId="urn:microsoft.com/office/officeart/2005/8/layout/vList2"/>
    <dgm:cxn modelId="{904DA928-21FF-A449-84A3-5745675FF835}" srcId="{91841854-74AA-1246-9E62-C010B0983D19}" destId="{A615CF1F-A44A-474B-9790-1BB1A1629CC5}" srcOrd="2" destOrd="0" parTransId="{C3E02EEF-E995-5B4F-8890-E9AA8E722920}" sibTransId="{057FA7B8-6818-154C-850A-A154A3526EF4}"/>
    <dgm:cxn modelId="{10B87F31-1867-804A-A113-0A6EC19E6156}" srcId="{95031D4B-CFE4-1C4E-A41C-FADC38457413}" destId="{AF42BAFC-F80B-B748-9C64-37D8783724E8}" srcOrd="2" destOrd="0" parTransId="{C3E6607C-21CD-8244-9BEC-98CA75D4AD1C}" sibTransId="{6CC5B3B9-199F-DC49-A7E8-BC8F0A3C130E}"/>
    <dgm:cxn modelId="{6B665732-58F6-B644-8CEF-B1E421A7E949}" srcId="{95031D4B-CFE4-1C4E-A41C-FADC38457413}" destId="{91841854-74AA-1246-9E62-C010B0983D19}" srcOrd="1" destOrd="0" parTransId="{6467EB6A-1828-AE40-B8C4-8D506FF854F1}" sibTransId="{C8A4CA1C-AD5B-4742-A2C6-FE36743C4539}"/>
    <dgm:cxn modelId="{5E2AD232-3CEF-734A-A2BE-CD8DDA8858B2}" srcId="{91841854-74AA-1246-9E62-C010B0983D19}" destId="{7263D031-16E3-5A46-B819-B65F83D6926E}" srcOrd="0" destOrd="0" parTransId="{35E86BC5-085F-654A-B00A-C31D76DA44ED}" sibTransId="{A181D3A2-BA22-9345-ABBF-DE03647483AA}"/>
    <dgm:cxn modelId="{7F84FF34-0BEB-3049-BAC3-F294F99630AD}" srcId="{C53DFD30-085A-5948-BD9E-80465D23852B}" destId="{432F1EDE-2192-D247-B9F9-958273344C7C}" srcOrd="1" destOrd="0" parTransId="{270194B8-A3DF-EC4B-A91E-851A989FA4F6}" sibTransId="{45629721-C5AE-E64D-B1E9-6917447D5BE7}"/>
    <dgm:cxn modelId="{D8426F3E-5AFB-3D44-A90C-E45BEEFD821B}" type="presOf" srcId="{A6B7ED17-55FF-BB4A-B1CB-C8F99F869B87}" destId="{BECE4406-5845-0D47-B4FC-51BBEE481F38}" srcOrd="0" destOrd="0" presId="urn:microsoft.com/office/officeart/2005/8/layout/vList2"/>
    <dgm:cxn modelId="{CA0C7C4D-0F03-764B-AA5F-0C2FAA2434B7}" type="presOf" srcId="{6BA85E38-EAB8-4844-A44B-EA4FFEFC907A}" destId="{C1B2E945-375B-5F49-861C-5D0A514670C3}" srcOrd="0" destOrd="0" presId="urn:microsoft.com/office/officeart/2005/8/layout/vList2"/>
    <dgm:cxn modelId="{1D92F664-A09F-C749-B40D-029E8D83A086}" type="presOf" srcId="{E3FA8AC7-325D-E743-A491-63CFAAFB75E3}" destId="{7F8A3302-5058-E040-9E25-E0C241108E5A}" srcOrd="0" destOrd="1" presId="urn:microsoft.com/office/officeart/2005/8/layout/vList2"/>
    <dgm:cxn modelId="{1F32936B-1F8D-7A44-94E4-904830866DF4}" srcId="{AF42BAFC-F80B-B748-9C64-37D8783724E8}" destId="{C53DFD30-085A-5948-BD9E-80465D23852B}" srcOrd="1" destOrd="0" parTransId="{546A0410-08E5-2F45-B735-A8EA6E000F28}" sibTransId="{A102F322-E838-3F48-A337-3C95CD0B3CBA}"/>
    <dgm:cxn modelId="{70EE9795-BE02-2B4C-BA19-594B1A4A5840}" srcId="{6BA85E38-EAB8-4844-A44B-EA4FFEFC907A}" destId="{F42016E3-C8E7-4F49-93ED-3F37C6DC6E33}" srcOrd="1" destOrd="0" parTransId="{425B4BBA-397A-3849-8232-8814F6850330}" sibTransId="{ED69064E-C591-E340-A783-BD14C395AAAA}"/>
    <dgm:cxn modelId="{4012EB99-8440-A941-8F2D-3866CC52CE92}" type="presOf" srcId="{91841854-74AA-1246-9E62-C010B0983D19}" destId="{A6D29272-55DB-0249-A33B-0E47D65E2F12}" srcOrd="0" destOrd="0" presId="urn:microsoft.com/office/officeart/2005/8/layout/vList2"/>
    <dgm:cxn modelId="{870313CC-9173-4945-AB3E-503B25109133}" type="presOf" srcId="{C53DFD30-085A-5948-BD9E-80465D23852B}" destId="{BECE4406-5845-0D47-B4FC-51BBEE481F38}" srcOrd="0" destOrd="1" presId="urn:microsoft.com/office/officeart/2005/8/layout/vList2"/>
    <dgm:cxn modelId="{522859D6-CD2E-A242-9844-9F84B37C9DA8}" type="presOf" srcId="{7263D031-16E3-5A46-B819-B65F83D6926E}" destId="{7F8A3302-5058-E040-9E25-E0C241108E5A}" srcOrd="0" destOrd="0" presId="urn:microsoft.com/office/officeart/2005/8/layout/vList2"/>
    <dgm:cxn modelId="{B585BCE2-AD62-AC46-BCBA-19C1F041BCA0}" srcId="{6BA85E38-EAB8-4844-A44B-EA4FFEFC907A}" destId="{62916B5F-F971-2848-BB50-DDAA060EF1EC}" srcOrd="0" destOrd="0" parTransId="{C3850C49-1631-2840-9E1E-247DCC67423A}" sibTransId="{1BEC7DB4-3487-9745-92B5-E066AE58B7B1}"/>
    <dgm:cxn modelId="{72CF39E3-FFAA-734D-A58B-6E038B245C41}" srcId="{AF42BAFC-F80B-B748-9C64-37D8783724E8}" destId="{A6B7ED17-55FF-BB4A-B1CB-C8F99F869B87}" srcOrd="0" destOrd="0" parTransId="{B3B598B2-E0D7-B54C-9FCA-46A2685C426C}" sibTransId="{E51D794B-A1AA-2B4F-ADA6-F9860E79330E}"/>
    <dgm:cxn modelId="{4429F0E8-4882-5D4B-A82B-7C5D71B29D0E}" type="presOf" srcId="{A615CF1F-A44A-474B-9790-1BB1A1629CC5}" destId="{7F8A3302-5058-E040-9E25-E0C241108E5A}" srcOrd="0" destOrd="2" presId="urn:microsoft.com/office/officeart/2005/8/layout/vList2"/>
    <dgm:cxn modelId="{703C97EA-E9EC-0348-98B9-74318C6E039E}" type="presOf" srcId="{432F1EDE-2192-D247-B9F9-958273344C7C}" destId="{BECE4406-5845-0D47-B4FC-51BBEE481F38}" srcOrd="0" destOrd="3" presId="urn:microsoft.com/office/officeart/2005/8/layout/vList2"/>
    <dgm:cxn modelId="{A059FCEB-DD2F-E745-B55D-9A2868DDD066}" type="presOf" srcId="{94D350B3-D733-E141-805C-7D15CE67995B}" destId="{BECE4406-5845-0D47-B4FC-51BBEE481F38}" srcOrd="0" destOrd="2" presId="urn:microsoft.com/office/officeart/2005/8/layout/vList2"/>
    <dgm:cxn modelId="{8974B7A9-0D28-1141-A2D1-B1B7F940AF85}" type="presParOf" srcId="{44164400-EFED-8F48-AE1B-54357A2AA36F}" destId="{C1B2E945-375B-5F49-861C-5D0A514670C3}" srcOrd="0" destOrd="0" presId="urn:microsoft.com/office/officeart/2005/8/layout/vList2"/>
    <dgm:cxn modelId="{C176A04A-4D2B-0641-BC3C-BB5FCAEF1E8D}" type="presParOf" srcId="{44164400-EFED-8F48-AE1B-54357A2AA36F}" destId="{54713698-3E50-CC40-97B9-2F036069C2BD}" srcOrd="1" destOrd="0" presId="urn:microsoft.com/office/officeart/2005/8/layout/vList2"/>
    <dgm:cxn modelId="{EAD5DF4A-0711-CC48-BED9-09B626B8F374}" type="presParOf" srcId="{44164400-EFED-8F48-AE1B-54357A2AA36F}" destId="{A6D29272-55DB-0249-A33B-0E47D65E2F12}" srcOrd="2" destOrd="0" presId="urn:microsoft.com/office/officeart/2005/8/layout/vList2"/>
    <dgm:cxn modelId="{D9ED6E2E-FD14-DD42-A7C1-919091082FFE}" type="presParOf" srcId="{44164400-EFED-8F48-AE1B-54357A2AA36F}" destId="{7F8A3302-5058-E040-9E25-E0C241108E5A}" srcOrd="3" destOrd="0" presId="urn:microsoft.com/office/officeart/2005/8/layout/vList2"/>
    <dgm:cxn modelId="{8259F33B-EB84-D149-8738-F3B5D5AD6849}" type="presParOf" srcId="{44164400-EFED-8F48-AE1B-54357A2AA36F}" destId="{8443A2A6-E634-B24F-A456-35FFE75E368E}" srcOrd="4" destOrd="0" presId="urn:microsoft.com/office/officeart/2005/8/layout/vList2"/>
    <dgm:cxn modelId="{3BDC46F0-C33F-5D4F-AB0C-A8A3F4FA6503}" type="presParOf" srcId="{44164400-EFED-8F48-AE1B-54357A2AA36F}" destId="{BECE4406-5845-0D47-B4FC-51BBEE481F3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FDCE10-BFB7-794F-9FAA-E921C427B4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D197D9-3A6A-D541-B134-8BA959355606}">
      <dgm:prSet custT="1"/>
      <dgm:spPr/>
      <dgm:t>
        <a:bodyPr/>
        <a:lstStyle/>
        <a:p>
          <a:r>
            <a:rPr lang="en-US" sz="1600" noProof="0" dirty="0"/>
            <a:t>Oil sanctions will result in substantial (but not catastrophic?) budget deficit</a:t>
          </a:r>
          <a:br>
            <a:rPr lang="en-US" sz="1600" noProof="0" dirty="0"/>
          </a:br>
          <a:r>
            <a:rPr lang="en-US" sz="1600" noProof="0" dirty="0"/>
            <a:t>2.5%  annual GDP </a:t>
          </a:r>
          <a:r>
            <a:rPr lang="en-US" sz="1600" noProof="0"/>
            <a:t>in December alone</a:t>
          </a:r>
          <a:endParaRPr lang="en-US" sz="1600" noProof="0" dirty="0"/>
        </a:p>
      </dgm:t>
    </dgm:pt>
    <dgm:pt modelId="{E157F615-F8DE-494A-AE61-93420FAD983D}" type="par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EA2D8B33-F10F-2E48-8743-0FEDDF8DC00F}" type="sibTrans" cxnId="{D7778E59-8C9C-5A4A-A533-586644200681}">
      <dgm:prSet/>
      <dgm:spPr/>
      <dgm:t>
        <a:bodyPr/>
        <a:lstStyle/>
        <a:p>
          <a:endParaRPr lang="en-US" sz="1600" noProof="0" dirty="0"/>
        </a:p>
      </dgm:t>
    </dgm:pt>
    <dgm:pt modelId="{33A3FB82-BA80-DD48-9607-B1F329161357}">
      <dgm:prSet custT="1"/>
      <dgm:spPr/>
      <dgm:t>
        <a:bodyPr/>
        <a:lstStyle/>
        <a:p>
          <a:r>
            <a:rPr lang="en-US" sz="2000" noProof="0" dirty="0"/>
            <a:t>Economy</a:t>
          </a:r>
        </a:p>
      </dgm:t>
    </dgm:pt>
    <dgm:pt modelId="{D1945D84-2257-654D-B67D-FD5E1471B360}" type="sib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7A532A8E-F211-EC4C-9CDC-D989AC82FAF1}" type="parTrans" cxnId="{6C49CC82-3778-5B4B-A8F4-6359F07BF698}">
      <dgm:prSet/>
      <dgm:spPr/>
      <dgm:t>
        <a:bodyPr/>
        <a:lstStyle/>
        <a:p>
          <a:endParaRPr lang="en-US" sz="1600" noProof="0" dirty="0"/>
        </a:p>
      </dgm:t>
    </dgm:pt>
    <dgm:pt modelId="{69A2759F-7272-934B-99E2-028BFBCC59A7}">
      <dgm:prSet custT="1"/>
      <dgm:spPr/>
      <dgm:t>
        <a:bodyPr/>
        <a:lstStyle/>
        <a:p>
          <a:r>
            <a:rPr lang="en-US" sz="2000" noProof="0" dirty="0"/>
            <a:t>Politics </a:t>
          </a:r>
        </a:p>
      </dgm:t>
    </dgm:pt>
    <dgm:pt modelId="{3E7D516A-5D72-B049-8B8F-F3589186B69D}" type="sib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8D558074-4D9B-7941-AE0D-5DAAEC249199}" type="parTrans" cxnId="{BEA9AC35-4603-F741-BF29-E41EE418C466}">
      <dgm:prSet/>
      <dgm:spPr/>
      <dgm:t>
        <a:bodyPr/>
        <a:lstStyle/>
        <a:p>
          <a:endParaRPr lang="en-US" sz="1600" noProof="0" dirty="0"/>
        </a:p>
      </dgm:t>
    </dgm:pt>
    <dgm:pt modelId="{68FB7787-CCF7-BF43-B7B6-ED528F18785F}">
      <dgm:prSet custT="1"/>
      <dgm:spPr/>
      <dgm:t>
        <a:bodyPr/>
        <a:lstStyle/>
        <a:p>
          <a:r>
            <a:rPr lang="en-US" sz="1600" noProof="0" dirty="0"/>
            <a:t>Sanctions do constrain Putin’s military spending and access to technology</a:t>
          </a:r>
        </a:p>
      </dgm:t>
    </dgm:pt>
    <dgm:pt modelId="{B026F651-E387-684E-BA92-C68233C818F8}" type="sib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A3EE4BFB-56A0-9343-8CC4-F0D8AAEA76A9}" type="parTrans" cxnId="{6CAC56DF-C485-BF4D-A426-8CD59AC0674A}">
      <dgm:prSet/>
      <dgm:spPr/>
      <dgm:t>
        <a:bodyPr/>
        <a:lstStyle/>
        <a:p>
          <a:endParaRPr lang="en-US" sz="1600" noProof="0" dirty="0"/>
        </a:p>
      </dgm:t>
    </dgm:pt>
    <dgm:pt modelId="{614B88DA-525B-A047-BB52-0DA2DB53145C}">
      <dgm:prSet custT="1"/>
      <dgm:spPr/>
      <dgm:t>
        <a:bodyPr/>
        <a:lstStyle/>
        <a:p>
          <a:r>
            <a:rPr lang="en-US" sz="1600" noProof="0" dirty="0"/>
            <a:t>Recession will continue in 2023</a:t>
          </a:r>
        </a:p>
      </dgm:t>
    </dgm:pt>
    <dgm:pt modelId="{AB0280BF-5E3F-864E-A8CE-B37659A39B00}" type="parTrans" cxnId="{FE16CF68-B434-B444-9085-31DD606503F2}">
      <dgm:prSet/>
      <dgm:spPr/>
      <dgm:t>
        <a:bodyPr/>
        <a:lstStyle/>
        <a:p>
          <a:endParaRPr lang="en-US"/>
        </a:p>
      </dgm:t>
    </dgm:pt>
    <dgm:pt modelId="{B5FFEE06-4801-9B4E-932F-DD3C25E88DF1}" type="sibTrans" cxnId="{FE16CF68-B434-B444-9085-31DD606503F2}">
      <dgm:prSet/>
      <dgm:spPr/>
      <dgm:t>
        <a:bodyPr/>
        <a:lstStyle/>
        <a:p>
          <a:endParaRPr lang="en-US"/>
        </a:p>
      </dgm:t>
    </dgm:pt>
    <dgm:pt modelId="{AD7A6414-4347-034C-9331-86569CEDD98A}">
      <dgm:prSet custT="1"/>
      <dgm:spPr/>
      <dgm:t>
        <a:bodyPr/>
        <a:lstStyle/>
        <a:p>
          <a:r>
            <a:rPr lang="en-US" sz="1600" noProof="0" dirty="0"/>
            <a:t>Instead, he will complete the shift from spin dictatorship to fear dictatorship</a:t>
          </a:r>
        </a:p>
      </dgm:t>
    </dgm:pt>
    <dgm:pt modelId="{E1F74D1B-3F6B-A24E-9569-CE5F765EE769}" type="parTrans" cxnId="{F4AA50C6-2CA3-D046-AEA1-C20398234668}">
      <dgm:prSet/>
      <dgm:spPr/>
      <dgm:t>
        <a:bodyPr/>
        <a:lstStyle/>
        <a:p>
          <a:endParaRPr lang="en-US"/>
        </a:p>
      </dgm:t>
    </dgm:pt>
    <dgm:pt modelId="{EA732313-9981-2D48-B405-C9EA874E022B}" type="sibTrans" cxnId="{F4AA50C6-2CA3-D046-AEA1-C20398234668}">
      <dgm:prSet/>
      <dgm:spPr/>
      <dgm:t>
        <a:bodyPr/>
        <a:lstStyle/>
        <a:p>
          <a:endParaRPr lang="en-US"/>
        </a:p>
      </dgm:t>
    </dgm:pt>
    <dgm:pt modelId="{1165F7C1-51D3-4842-BBC1-83DB9E8F2127}">
      <dgm:prSet custT="1"/>
      <dgm:spPr/>
      <dgm:t>
        <a:bodyPr/>
        <a:lstStyle/>
        <a:p>
          <a:r>
            <a:rPr lang="en-US" sz="1600" noProof="0" dirty="0"/>
            <a:t>Tightening censorship and repression</a:t>
          </a:r>
        </a:p>
      </dgm:t>
    </dgm:pt>
    <dgm:pt modelId="{95AE3F20-EC96-974A-B839-1DF402A0FF8F}" type="parTrans" cxnId="{B746115B-F516-8646-93DB-DFB18BB51525}">
      <dgm:prSet/>
      <dgm:spPr/>
      <dgm:t>
        <a:bodyPr/>
        <a:lstStyle/>
        <a:p>
          <a:endParaRPr lang="en-US"/>
        </a:p>
      </dgm:t>
    </dgm:pt>
    <dgm:pt modelId="{18EB8029-C432-5549-98C8-196A707D476A}" type="sibTrans" cxnId="{B746115B-F516-8646-93DB-DFB18BB51525}">
      <dgm:prSet/>
      <dgm:spPr/>
      <dgm:t>
        <a:bodyPr/>
        <a:lstStyle/>
        <a:p>
          <a:endParaRPr lang="en-US"/>
        </a:p>
      </dgm:t>
    </dgm:pt>
    <dgm:pt modelId="{4803BC6B-1074-6044-BEAB-805C0D75BD39}">
      <dgm:prSet custT="1"/>
      <dgm:spPr/>
      <dgm:t>
        <a:bodyPr/>
        <a:lstStyle/>
        <a:p>
          <a:r>
            <a:rPr lang="en-US" sz="1600" noProof="0" dirty="0"/>
            <a:t>And cleansing Russia of “national traitors”</a:t>
          </a:r>
        </a:p>
      </dgm:t>
    </dgm:pt>
    <dgm:pt modelId="{01A24C08-6905-E748-A294-C65011DCC49C}" type="parTrans" cxnId="{5BBB0A92-5625-4446-97B4-5BDCA2DC4C21}">
      <dgm:prSet/>
      <dgm:spPr/>
      <dgm:t>
        <a:bodyPr/>
        <a:lstStyle/>
        <a:p>
          <a:endParaRPr lang="en-US"/>
        </a:p>
      </dgm:t>
    </dgm:pt>
    <dgm:pt modelId="{CBF0ED94-53AE-2C49-96FD-6D0D8C987D41}" type="sibTrans" cxnId="{5BBB0A92-5625-4446-97B4-5BDCA2DC4C21}">
      <dgm:prSet/>
      <dgm:spPr/>
      <dgm:t>
        <a:bodyPr/>
        <a:lstStyle/>
        <a:p>
          <a:endParaRPr lang="en-US"/>
        </a:p>
      </dgm:t>
    </dgm:pt>
    <dgm:pt modelId="{5331F612-BB46-464B-84AC-F99626454382}">
      <dgm:prSet custT="1"/>
      <dgm:spPr/>
      <dgm:t>
        <a:bodyPr/>
        <a:lstStyle/>
        <a:p>
          <a:r>
            <a:rPr lang="en-US" sz="1600" noProof="0" dirty="0"/>
            <a:t>Major long-term negative impact on growth</a:t>
          </a:r>
        </a:p>
      </dgm:t>
    </dgm:pt>
    <dgm:pt modelId="{680B28DB-C848-624F-A302-46A4C765D181}" type="parTrans" cxnId="{4DEA6C79-97FC-8B42-8DA6-E1B3AA56AECD}">
      <dgm:prSet/>
      <dgm:spPr/>
      <dgm:t>
        <a:bodyPr/>
        <a:lstStyle/>
        <a:p>
          <a:endParaRPr lang="en-US"/>
        </a:p>
      </dgm:t>
    </dgm:pt>
    <dgm:pt modelId="{5828E73E-8994-7C4D-91BD-A7F03C960DD6}" type="sibTrans" cxnId="{4DEA6C79-97FC-8B42-8DA6-E1B3AA56AECD}">
      <dgm:prSet/>
      <dgm:spPr/>
      <dgm:t>
        <a:bodyPr/>
        <a:lstStyle/>
        <a:p>
          <a:endParaRPr lang="en-US"/>
        </a:p>
      </dgm:t>
    </dgm:pt>
    <dgm:pt modelId="{5DEB6744-3B9F-4548-B749-62A9AF9B1D73}">
      <dgm:prSet custT="1"/>
      <dgm:spPr/>
      <dgm:t>
        <a:bodyPr/>
        <a:lstStyle/>
        <a:p>
          <a:r>
            <a:rPr lang="en-US" sz="1600" noProof="0" dirty="0"/>
            <a:t>Capital flight and brain drain will continue</a:t>
          </a:r>
        </a:p>
      </dgm:t>
    </dgm:pt>
    <dgm:pt modelId="{C49D2B48-6AEF-1D4D-A6C1-BCE34D91E0F2}" type="parTrans" cxnId="{3CC58A15-5A1A-4B4F-84E5-B41256B56B2B}">
      <dgm:prSet/>
      <dgm:spPr/>
      <dgm:t>
        <a:bodyPr/>
        <a:lstStyle/>
        <a:p>
          <a:endParaRPr lang="en-US"/>
        </a:p>
      </dgm:t>
    </dgm:pt>
    <dgm:pt modelId="{56CC9FA2-21AF-944A-AB2F-9DF33BF468CC}" type="sibTrans" cxnId="{3CC58A15-5A1A-4B4F-84E5-B41256B56B2B}">
      <dgm:prSet/>
      <dgm:spPr/>
      <dgm:t>
        <a:bodyPr/>
        <a:lstStyle/>
        <a:p>
          <a:endParaRPr lang="en-US"/>
        </a:p>
      </dgm:t>
    </dgm:pt>
    <dgm:pt modelId="{81B4D691-81F5-4B46-BAAA-D4F03E7E3F1B}">
      <dgm:prSet custT="1"/>
      <dgm:spPr/>
      <dgm:t>
        <a:bodyPr/>
        <a:lstStyle/>
        <a:p>
          <a:r>
            <a:rPr lang="en-US" sz="1600" noProof="0" dirty="0"/>
            <a:t>Losing the war will eventually create political problems for Putin</a:t>
          </a:r>
        </a:p>
      </dgm:t>
    </dgm:pt>
    <dgm:pt modelId="{C1641AD4-4EC2-864B-9ED1-163263C31CC3}" type="parTrans" cxnId="{7867939A-4504-8440-B04D-EA53904D7807}">
      <dgm:prSet/>
      <dgm:spPr/>
      <dgm:t>
        <a:bodyPr/>
        <a:lstStyle/>
        <a:p>
          <a:endParaRPr lang="en-US"/>
        </a:p>
      </dgm:t>
    </dgm:pt>
    <dgm:pt modelId="{632E323B-5A3A-264B-9D41-64DB71BCB89A}" type="sibTrans" cxnId="{7867939A-4504-8440-B04D-EA53904D7807}">
      <dgm:prSet/>
      <dgm:spPr/>
      <dgm:t>
        <a:bodyPr/>
        <a:lstStyle/>
        <a:p>
          <a:endParaRPr lang="en-US"/>
        </a:p>
      </dgm:t>
    </dgm:pt>
    <dgm:pt modelId="{35B173FB-ACB3-484B-80AA-BC5E9A0093E4}">
      <dgm:prSet custT="1"/>
      <dgm:spPr/>
      <dgm:t>
        <a:bodyPr/>
        <a:lstStyle/>
        <a:p>
          <a:r>
            <a:rPr lang="en-US" sz="1600" noProof="0" dirty="0"/>
            <a:t>Economic shock may not be enough to stop Putin right away</a:t>
          </a:r>
        </a:p>
      </dgm:t>
    </dgm:pt>
    <dgm:pt modelId="{1BE58748-7410-1345-AFB1-994F466950C2}" type="parTrans" cxnId="{4418BFD8-F9A9-DB4D-93FE-62C7DA4DDF72}">
      <dgm:prSet/>
      <dgm:spPr/>
      <dgm:t>
        <a:bodyPr/>
        <a:lstStyle/>
        <a:p>
          <a:endParaRPr lang="en-US"/>
        </a:p>
      </dgm:t>
    </dgm:pt>
    <dgm:pt modelId="{41D61B39-B1E5-8847-80D6-5E0408D21169}" type="sibTrans" cxnId="{4418BFD8-F9A9-DB4D-93FE-62C7DA4DDF72}">
      <dgm:prSet/>
      <dgm:spPr/>
      <dgm:t>
        <a:bodyPr/>
        <a:lstStyle/>
        <a:p>
          <a:endParaRPr lang="en-US"/>
        </a:p>
      </dgm:t>
    </dgm:pt>
    <dgm:pt modelId="{2D4422C6-1FAF-CE4A-80BC-0B21A2F64565}" type="pres">
      <dgm:prSet presAssocID="{DAFDCE10-BFB7-794F-9FAA-E921C427B40B}" presName="linear" presStyleCnt="0">
        <dgm:presLayoutVars>
          <dgm:animLvl val="lvl"/>
          <dgm:resizeHandles val="exact"/>
        </dgm:presLayoutVars>
      </dgm:prSet>
      <dgm:spPr/>
    </dgm:pt>
    <dgm:pt modelId="{22837E4A-EF3C-264B-8C3E-7FA8BA4EB3D6}" type="pres">
      <dgm:prSet presAssocID="{33A3FB82-BA80-DD48-9607-B1F329161357}" presName="parentText" presStyleLbl="node1" presStyleIdx="0" presStyleCnt="2" custScaleY="55622">
        <dgm:presLayoutVars>
          <dgm:chMax val="0"/>
          <dgm:bulletEnabled val="1"/>
        </dgm:presLayoutVars>
      </dgm:prSet>
      <dgm:spPr/>
    </dgm:pt>
    <dgm:pt modelId="{3292C491-38C8-3249-A373-EAB5A2790787}" type="pres">
      <dgm:prSet presAssocID="{33A3FB82-BA80-DD48-9607-B1F329161357}" presName="childText" presStyleLbl="revTx" presStyleIdx="0" presStyleCnt="2">
        <dgm:presLayoutVars>
          <dgm:bulletEnabled val="1"/>
        </dgm:presLayoutVars>
      </dgm:prSet>
      <dgm:spPr/>
    </dgm:pt>
    <dgm:pt modelId="{D5D720F5-6D25-CD44-9A29-0D4DBC76E4B5}" type="pres">
      <dgm:prSet presAssocID="{69A2759F-7272-934B-99E2-028BFBCC59A7}" presName="parentText" presStyleLbl="node1" presStyleIdx="1" presStyleCnt="2" custScaleY="61652">
        <dgm:presLayoutVars>
          <dgm:chMax val="0"/>
          <dgm:bulletEnabled val="1"/>
        </dgm:presLayoutVars>
      </dgm:prSet>
      <dgm:spPr/>
    </dgm:pt>
    <dgm:pt modelId="{B5EA00EC-F0E8-B842-B19E-4AC0C1067BD7}" type="pres">
      <dgm:prSet presAssocID="{69A2759F-7272-934B-99E2-028BFBCC59A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BC43D07-95B4-2641-A535-1B41BB5BECC1}" type="presOf" srcId="{68FB7787-CCF7-BF43-B7B6-ED528F18785F}" destId="{B5EA00EC-F0E8-B842-B19E-4AC0C1067BD7}" srcOrd="0" destOrd="0" presId="urn:microsoft.com/office/officeart/2005/8/layout/vList2"/>
    <dgm:cxn modelId="{3CC58A15-5A1A-4B4F-84E5-B41256B56B2B}" srcId="{33A3FB82-BA80-DD48-9607-B1F329161357}" destId="{5DEB6744-3B9F-4548-B749-62A9AF9B1D73}" srcOrd="2" destOrd="0" parTransId="{C49D2B48-6AEF-1D4D-A6C1-BCE34D91E0F2}" sibTransId="{56CC9FA2-21AF-944A-AB2F-9DF33BF468CC}"/>
    <dgm:cxn modelId="{0DB6B932-69BE-8347-97CA-B7327425A2D3}" type="presOf" srcId="{69A2759F-7272-934B-99E2-028BFBCC59A7}" destId="{D5D720F5-6D25-CD44-9A29-0D4DBC76E4B5}" srcOrd="0" destOrd="0" presId="urn:microsoft.com/office/officeart/2005/8/layout/vList2"/>
    <dgm:cxn modelId="{BEA9AC35-4603-F741-BF29-E41EE418C466}" srcId="{DAFDCE10-BFB7-794F-9FAA-E921C427B40B}" destId="{69A2759F-7272-934B-99E2-028BFBCC59A7}" srcOrd="1" destOrd="0" parTransId="{8D558074-4D9B-7941-AE0D-5DAAEC249199}" sibTransId="{3E7D516A-5D72-B049-8B8F-F3589186B69D}"/>
    <dgm:cxn modelId="{3D972838-75F1-C34E-8679-CB4CFF0A3485}" type="presOf" srcId="{81B4D691-81F5-4B46-BAAA-D4F03E7E3F1B}" destId="{B5EA00EC-F0E8-B842-B19E-4AC0C1067BD7}" srcOrd="0" destOrd="5" presId="urn:microsoft.com/office/officeart/2005/8/layout/vList2"/>
    <dgm:cxn modelId="{D7778E59-8C9C-5A4A-A533-586644200681}" srcId="{33A3FB82-BA80-DD48-9607-B1F329161357}" destId="{17D197D9-3A6A-D541-B134-8BA959355606}" srcOrd="0" destOrd="0" parTransId="{E157F615-F8DE-494A-AE61-93420FAD983D}" sibTransId="{EA2D8B33-F10F-2E48-8743-0FEDDF8DC00F}"/>
    <dgm:cxn modelId="{B746115B-F516-8646-93DB-DFB18BB51525}" srcId="{35B173FB-ACB3-484B-80AA-BC5E9A0093E4}" destId="{1165F7C1-51D3-4842-BBC1-83DB9E8F2127}" srcOrd="1" destOrd="0" parTransId="{95AE3F20-EC96-974A-B839-1DF402A0FF8F}" sibTransId="{18EB8029-C432-5549-98C8-196A707D476A}"/>
    <dgm:cxn modelId="{FE16CF68-B434-B444-9085-31DD606503F2}" srcId="{33A3FB82-BA80-DD48-9607-B1F329161357}" destId="{614B88DA-525B-A047-BB52-0DA2DB53145C}" srcOrd="1" destOrd="0" parTransId="{AB0280BF-5E3F-864E-A8CE-B37659A39B00}" sibTransId="{B5FFEE06-4801-9B4E-932F-DD3C25E88DF1}"/>
    <dgm:cxn modelId="{A56F376A-94EB-5448-9CC4-AE11270F71AB}" type="presOf" srcId="{4803BC6B-1074-6044-BEAB-805C0D75BD39}" destId="{B5EA00EC-F0E8-B842-B19E-4AC0C1067BD7}" srcOrd="0" destOrd="4" presId="urn:microsoft.com/office/officeart/2005/8/layout/vList2"/>
    <dgm:cxn modelId="{4DEA6C79-97FC-8B42-8DA6-E1B3AA56AECD}" srcId="{33A3FB82-BA80-DD48-9607-B1F329161357}" destId="{5331F612-BB46-464B-84AC-F99626454382}" srcOrd="3" destOrd="0" parTransId="{680B28DB-C848-624F-A302-46A4C765D181}" sibTransId="{5828E73E-8994-7C4D-91BD-A7F03C960DD6}"/>
    <dgm:cxn modelId="{6C49CC82-3778-5B4B-A8F4-6359F07BF698}" srcId="{DAFDCE10-BFB7-794F-9FAA-E921C427B40B}" destId="{33A3FB82-BA80-DD48-9607-B1F329161357}" srcOrd="0" destOrd="0" parTransId="{7A532A8E-F211-EC4C-9CDC-D989AC82FAF1}" sibTransId="{D1945D84-2257-654D-B67D-FD5E1471B360}"/>
    <dgm:cxn modelId="{5BBB0A92-5625-4446-97B4-5BDCA2DC4C21}" srcId="{35B173FB-ACB3-484B-80AA-BC5E9A0093E4}" destId="{4803BC6B-1074-6044-BEAB-805C0D75BD39}" srcOrd="2" destOrd="0" parTransId="{01A24C08-6905-E748-A294-C65011DCC49C}" sibTransId="{CBF0ED94-53AE-2C49-96FD-6D0D8C987D41}"/>
    <dgm:cxn modelId="{EEB94E96-F48D-C64F-8FC0-00CB13916033}" type="presOf" srcId="{DAFDCE10-BFB7-794F-9FAA-E921C427B40B}" destId="{2D4422C6-1FAF-CE4A-80BC-0B21A2F64565}" srcOrd="0" destOrd="0" presId="urn:microsoft.com/office/officeart/2005/8/layout/vList2"/>
    <dgm:cxn modelId="{7867939A-4504-8440-B04D-EA53904D7807}" srcId="{69A2759F-7272-934B-99E2-028BFBCC59A7}" destId="{81B4D691-81F5-4B46-BAAA-D4F03E7E3F1B}" srcOrd="2" destOrd="0" parTransId="{C1641AD4-4EC2-864B-9ED1-163263C31CC3}" sibTransId="{632E323B-5A3A-264B-9D41-64DB71BCB89A}"/>
    <dgm:cxn modelId="{4B4D8CA5-8AB3-E84F-AEFC-583DDBAE8E1B}" type="presOf" srcId="{614B88DA-525B-A047-BB52-0DA2DB53145C}" destId="{3292C491-38C8-3249-A373-EAB5A2790787}" srcOrd="0" destOrd="1" presId="urn:microsoft.com/office/officeart/2005/8/layout/vList2"/>
    <dgm:cxn modelId="{690023BD-CB69-7E4F-962A-401DFC926A2D}" type="presOf" srcId="{5DEB6744-3B9F-4548-B749-62A9AF9B1D73}" destId="{3292C491-38C8-3249-A373-EAB5A2790787}" srcOrd="0" destOrd="2" presId="urn:microsoft.com/office/officeart/2005/8/layout/vList2"/>
    <dgm:cxn modelId="{F4AA50C6-2CA3-D046-AEA1-C20398234668}" srcId="{35B173FB-ACB3-484B-80AA-BC5E9A0093E4}" destId="{AD7A6414-4347-034C-9331-86569CEDD98A}" srcOrd="0" destOrd="0" parTransId="{E1F74D1B-3F6B-A24E-9569-CE5F765EE769}" sibTransId="{EA732313-9981-2D48-B405-C9EA874E022B}"/>
    <dgm:cxn modelId="{9B448FCD-9367-7D4F-A2F6-B1B2B595FC9B}" type="presOf" srcId="{33A3FB82-BA80-DD48-9607-B1F329161357}" destId="{22837E4A-EF3C-264B-8C3E-7FA8BA4EB3D6}" srcOrd="0" destOrd="0" presId="urn:microsoft.com/office/officeart/2005/8/layout/vList2"/>
    <dgm:cxn modelId="{54B999CE-0852-8A4D-B766-B56AD87D5494}" type="presOf" srcId="{5331F612-BB46-464B-84AC-F99626454382}" destId="{3292C491-38C8-3249-A373-EAB5A2790787}" srcOrd="0" destOrd="3" presId="urn:microsoft.com/office/officeart/2005/8/layout/vList2"/>
    <dgm:cxn modelId="{E7E3EFD2-1E5D-C348-B7A3-450C9E33A0CE}" type="presOf" srcId="{1165F7C1-51D3-4842-BBC1-83DB9E8F2127}" destId="{B5EA00EC-F0E8-B842-B19E-4AC0C1067BD7}" srcOrd="0" destOrd="3" presId="urn:microsoft.com/office/officeart/2005/8/layout/vList2"/>
    <dgm:cxn modelId="{4418BFD8-F9A9-DB4D-93FE-62C7DA4DDF72}" srcId="{69A2759F-7272-934B-99E2-028BFBCC59A7}" destId="{35B173FB-ACB3-484B-80AA-BC5E9A0093E4}" srcOrd="1" destOrd="0" parTransId="{1BE58748-7410-1345-AFB1-994F466950C2}" sibTransId="{41D61B39-B1E5-8847-80D6-5E0408D21169}"/>
    <dgm:cxn modelId="{11F178DA-32AE-DE4D-93C8-36426C769F73}" type="presOf" srcId="{17D197D9-3A6A-D541-B134-8BA959355606}" destId="{3292C491-38C8-3249-A373-EAB5A2790787}" srcOrd="0" destOrd="0" presId="urn:microsoft.com/office/officeart/2005/8/layout/vList2"/>
    <dgm:cxn modelId="{6CAC56DF-C485-BF4D-A426-8CD59AC0674A}" srcId="{69A2759F-7272-934B-99E2-028BFBCC59A7}" destId="{68FB7787-CCF7-BF43-B7B6-ED528F18785F}" srcOrd="0" destOrd="0" parTransId="{A3EE4BFB-56A0-9343-8CC4-F0D8AAEA76A9}" sibTransId="{B026F651-E387-684E-BA92-C68233C818F8}"/>
    <dgm:cxn modelId="{84D1EFEE-E721-0C4A-8155-D417B59733A4}" type="presOf" srcId="{AD7A6414-4347-034C-9331-86569CEDD98A}" destId="{B5EA00EC-F0E8-B842-B19E-4AC0C1067BD7}" srcOrd="0" destOrd="2" presId="urn:microsoft.com/office/officeart/2005/8/layout/vList2"/>
    <dgm:cxn modelId="{3A4B3CFE-ADD1-054A-B1AF-EC50B26ABB07}" type="presOf" srcId="{35B173FB-ACB3-484B-80AA-BC5E9A0093E4}" destId="{B5EA00EC-F0E8-B842-B19E-4AC0C1067BD7}" srcOrd="0" destOrd="1" presId="urn:microsoft.com/office/officeart/2005/8/layout/vList2"/>
    <dgm:cxn modelId="{A681A204-E379-A344-8E26-93DC476DD8C8}" type="presParOf" srcId="{2D4422C6-1FAF-CE4A-80BC-0B21A2F64565}" destId="{22837E4A-EF3C-264B-8C3E-7FA8BA4EB3D6}" srcOrd="0" destOrd="0" presId="urn:microsoft.com/office/officeart/2005/8/layout/vList2"/>
    <dgm:cxn modelId="{EA87C377-7F1F-2249-9410-B12CBF8984BF}" type="presParOf" srcId="{2D4422C6-1FAF-CE4A-80BC-0B21A2F64565}" destId="{3292C491-38C8-3249-A373-EAB5A2790787}" srcOrd="1" destOrd="0" presId="urn:microsoft.com/office/officeart/2005/8/layout/vList2"/>
    <dgm:cxn modelId="{D4323170-A00C-494B-AF80-8ABEE55B4E90}" type="presParOf" srcId="{2D4422C6-1FAF-CE4A-80BC-0B21A2F64565}" destId="{D5D720F5-6D25-CD44-9A29-0D4DBC76E4B5}" srcOrd="2" destOrd="0" presId="urn:microsoft.com/office/officeart/2005/8/layout/vList2"/>
    <dgm:cxn modelId="{BC772DA1-F56F-A148-AFF7-FD962EF3A4D6}" type="presParOf" srcId="{2D4422C6-1FAF-CE4A-80BC-0B21A2F64565}" destId="{B5EA00EC-F0E8-B842-B19E-4AC0C1067B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37E4A-EF3C-264B-8C3E-7FA8BA4EB3D6}">
      <dsp:nvSpPr>
        <dsp:cNvPr id="0" name=""/>
        <dsp:cNvSpPr/>
      </dsp:nvSpPr>
      <dsp:spPr>
        <a:xfrm>
          <a:off x="0" y="6625"/>
          <a:ext cx="10515600" cy="6351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Slow economic growth</a:t>
          </a:r>
        </a:p>
      </dsp:txBody>
      <dsp:txXfrm>
        <a:off x="31006" y="37631"/>
        <a:ext cx="10453588" cy="573146"/>
      </dsp:txXfrm>
    </dsp:sp>
    <dsp:sp modelId="{3292C491-38C8-3249-A373-EAB5A2790787}">
      <dsp:nvSpPr>
        <dsp:cNvPr id="0" name=""/>
        <dsp:cNvSpPr/>
      </dsp:nvSpPr>
      <dsp:spPr>
        <a:xfrm>
          <a:off x="0" y="641783"/>
          <a:ext cx="10515600" cy="1357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Stagnation: average GDP growth rate in 2013-19: 0.9 % per year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Projected to continue stagnating after </a:t>
          </a:r>
          <a:r>
            <a:rPr lang="en-US" sz="1600" kern="1200" noProof="0" dirty="0" err="1"/>
            <a:t>Covid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Falling household incomes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Capital outflow: about 4% GDP per year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Investment/GDP stagnating at 20-22% </a:t>
          </a:r>
        </a:p>
      </dsp:txBody>
      <dsp:txXfrm>
        <a:off x="0" y="641783"/>
        <a:ext cx="10515600" cy="1357402"/>
      </dsp:txXfrm>
    </dsp:sp>
    <dsp:sp modelId="{D5D720F5-6D25-CD44-9A29-0D4DBC76E4B5}">
      <dsp:nvSpPr>
        <dsp:cNvPr id="0" name=""/>
        <dsp:cNvSpPr/>
      </dsp:nvSpPr>
      <dsp:spPr>
        <a:xfrm>
          <a:off x="0" y="1999186"/>
          <a:ext cx="10515600" cy="704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Robust macro</a:t>
          </a:r>
        </a:p>
      </dsp:txBody>
      <dsp:txXfrm>
        <a:off x="34367" y="2033553"/>
        <a:ext cx="10446866" cy="635282"/>
      </dsp:txXfrm>
    </dsp:sp>
    <dsp:sp modelId="{B5EA00EC-F0E8-B842-B19E-4AC0C1067BD7}">
      <dsp:nvSpPr>
        <dsp:cNvPr id="0" name=""/>
        <dsp:cNvSpPr/>
      </dsp:nvSpPr>
      <dsp:spPr>
        <a:xfrm>
          <a:off x="0" y="2703202"/>
          <a:ext cx="10515600" cy="1641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Balanced budget (based on $44/barrel),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Low debt: 20%GDP sovereign debt (including 5%GDP external), 30%GDP total external debt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Large currency reserves (40% GDP)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Large sovereign wealth fund: 12% GDP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Inflation targeting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Recapitalized banking system</a:t>
          </a:r>
        </a:p>
      </dsp:txBody>
      <dsp:txXfrm>
        <a:off x="0" y="2703202"/>
        <a:ext cx="10515600" cy="1641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9CBDD-A3D9-424D-A55F-0B210EEB220C}">
      <dsp:nvSpPr>
        <dsp:cNvPr id="0" name=""/>
        <dsp:cNvSpPr/>
      </dsp:nvSpPr>
      <dsp:spPr>
        <a:xfrm>
          <a:off x="0" y="45368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Survey by </a:t>
          </a:r>
          <a:r>
            <a:rPr lang="en-US" sz="1800" kern="1200" noProof="0" dirty="0" err="1"/>
            <a:t>Korhonen</a:t>
          </a:r>
          <a:r>
            <a:rPr lang="en-US" sz="1800" kern="1200" noProof="0" dirty="0"/>
            <a:t> (2019)</a:t>
          </a:r>
        </a:p>
      </dsp:txBody>
      <dsp:txXfrm>
        <a:off x="21075" y="66443"/>
        <a:ext cx="10473450" cy="389580"/>
      </dsp:txXfrm>
    </dsp:sp>
    <dsp:sp modelId="{0E61FA55-60B2-F047-8502-6D80C493860D}">
      <dsp:nvSpPr>
        <dsp:cNvPr id="0" name=""/>
        <dsp:cNvSpPr/>
      </dsp:nvSpPr>
      <dsp:spPr>
        <a:xfrm>
          <a:off x="0" y="477099"/>
          <a:ext cx="1051560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400" b="0" kern="1200" dirty="0"/>
            <a:t>			</a:t>
          </a:r>
          <a:endParaRPr lang="en-US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400" b="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fr-FR" sz="1400" b="0" kern="1200" dirty="0"/>
            <a:t>	</a:t>
          </a:r>
          <a:endParaRPr lang="en-US" sz="1400" b="0" kern="1200" noProof="0" dirty="0"/>
        </a:p>
      </dsp:txBody>
      <dsp:txXfrm>
        <a:off x="0" y="477099"/>
        <a:ext cx="10515600" cy="1453140"/>
      </dsp:txXfrm>
    </dsp:sp>
    <dsp:sp modelId="{4D2AA15A-791D-EA43-A1DA-9E7FC41C0074}">
      <dsp:nvSpPr>
        <dsp:cNvPr id="0" name=""/>
        <dsp:cNvSpPr/>
      </dsp:nvSpPr>
      <dsp:spPr>
        <a:xfrm>
          <a:off x="0" y="1930239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Impact on trade</a:t>
          </a:r>
        </a:p>
      </dsp:txBody>
      <dsp:txXfrm>
        <a:off x="21075" y="1951314"/>
        <a:ext cx="10473450" cy="389580"/>
      </dsp:txXfrm>
    </dsp:sp>
    <dsp:sp modelId="{2B055513-033E-9A41-9F8B-F8D78D5AC967}">
      <dsp:nvSpPr>
        <dsp:cNvPr id="0" name=""/>
        <dsp:cNvSpPr/>
      </dsp:nvSpPr>
      <dsp:spPr>
        <a:xfrm>
          <a:off x="0" y="2361969"/>
          <a:ext cx="10515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/>
            <a:t>Crozet and </a:t>
          </a:r>
          <a:r>
            <a:rPr lang="en-US" sz="1400" kern="1200" noProof="0" dirty="0" err="1"/>
            <a:t>Hinz</a:t>
          </a:r>
          <a:r>
            <a:rPr lang="en-US" sz="1400" kern="1200" noProof="0" dirty="0"/>
            <a:t> (2020): 7% reduction in exports for Russia, 0.3% reduction in exports for the West</a:t>
          </a:r>
        </a:p>
      </dsp:txBody>
      <dsp:txXfrm>
        <a:off x="0" y="2361969"/>
        <a:ext cx="10515600" cy="298080"/>
      </dsp:txXfrm>
    </dsp:sp>
    <dsp:sp modelId="{64EC03AD-775D-3840-9926-E5CFB0F6FA96}">
      <dsp:nvSpPr>
        <dsp:cNvPr id="0" name=""/>
        <dsp:cNvSpPr/>
      </dsp:nvSpPr>
      <dsp:spPr>
        <a:xfrm>
          <a:off x="0" y="2660049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Micro studies</a:t>
          </a:r>
        </a:p>
      </dsp:txBody>
      <dsp:txXfrm>
        <a:off x="21075" y="2681124"/>
        <a:ext cx="10473450" cy="389580"/>
      </dsp:txXfrm>
    </dsp:sp>
    <dsp:sp modelId="{337B4777-7724-6249-8E27-E5D20978B57D}">
      <dsp:nvSpPr>
        <dsp:cNvPr id="0" name=""/>
        <dsp:cNvSpPr/>
      </dsp:nvSpPr>
      <dsp:spPr>
        <a:xfrm>
          <a:off x="0" y="3091779"/>
          <a:ext cx="10515600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 err="1"/>
            <a:t>Ahn</a:t>
          </a:r>
          <a:r>
            <a:rPr lang="en-US" sz="1400" kern="1200" noProof="0" dirty="0"/>
            <a:t> and </a:t>
          </a:r>
          <a:r>
            <a:rPr lang="en-US" sz="1400" kern="1200" noProof="0" dirty="0" err="1"/>
            <a:t>Ludema</a:t>
          </a:r>
          <a:r>
            <a:rPr lang="en-US" sz="1400" kern="1200" noProof="0" dirty="0"/>
            <a:t> (2020) “The sword and the shield”: targeted firms suffer but state’s protection of strategic firms helps</a:t>
          </a:r>
        </a:p>
      </dsp:txBody>
      <dsp:txXfrm>
        <a:off x="0" y="3091779"/>
        <a:ext cx="10515600" cy="298080"/>
      </dsp:txXfrm>
    </dsp:sp>
    <dsp:sp modelId="{716565E1-3B74-AB42-846C-183C642035F0}">
      <dsp:nvSpPr>
        <dsp:cNvPr id="0" name=""/>
        <dsp:cNvSpPr/>
      </dsp:nvSpPr>
      <dsp:spPr>
        <a:xfrm>
          <a:off x="0" y="3389859"/>
          <a:ext cx="10515600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Countersanctions</a:t>
          </a:r>
        </a:p>
      </dsp:txBody>
      <dsp:txXfrm>
        <a:off x="21075" y="3410934"/>
        <a:ext cx="10473450" cy="389580"/>
      </dsp:txXfrm>
    </dsp:sp>
    <dsp:sp modelId="{9CA30EE3-8239-1D46-9FDF-92822BE3963C}">
      <dsp:nvSpPr>
        <dsp:cNvPr id="0" name=""/>
        <dsp:cNvSpPr/>
      </dsp:nvSpPr>
      <dsp:spPr>
        <a:xfrm>
          <a:off x="0" y="3821589"/>
          <a:ext cx="10515600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noProof="0" dirty="0" err="1"/>
            <a:t>Volchkova</a:t>
          </a:r>
          <a:r>
            <a:rPr lang="en-US" sz="1400" kern="1200" noProof="0" dirty="0"/>
            <a:t> and Kuznetsova </a:t>
          </a:r>
          <a:r>
            <a:rPr lang="ru-RU" sz="1400" kern="1200" noProof="0" dirty="0"/>
            <a:t>(2019)</a:t>
          </a:r>
          <a:r>
            <a:rPr lang="en-US" sz="1400" kern="1200" noProof="0" dirty="0"/>
            <a:t>: 0.5% GDP annual loss of consumer surplus, 0.05%GDP deadweight loss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400" kern="1200" noProof="0" dirty="0"/>
        </a:p>
      </dsp:txBody>
      <dsp:txXfrm>
        <a:off x="0" y="3821589"/>
        <a:ext cx="10515600" cy="484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37E4A-EF3C-264B-8C3E-7FA8BA4EB3D6}">
      <dsp:nvSpPr>
        <dsp:cNvPr id="0" name=""/>
        <dsp:cNvSpPr/>
      </dsp:nvSpPr>
      <dsp:spPr>
        <a:xfrm>
          <a:off x="0" y="11133"/>
          <a:ext cx="10515600" cy="624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Certain sanctions were priced in before the war</a:t>
          </a:r>
        </a:p>
      </dsp:txBody>
      <dsp:txXfrm>
        <a:off x="30498" y="41631"/>
        <a:ext cx="10454604" cy="563750"/>
      </dsp:txXfrm>
    </dsp:sp>
    <dsp:sp modelId="{3292C491-38C8-3249-A373-EAB5A2790787}">
      <dsp:nvSpPr>
        <dsp:cNvPr id="0" name=""/>
        <dsp:cNvSpPr/>
      </dsp:nvSpPr>
      <dsp:spPr>
        <a:xfrm>
          <a:off x="0" y="635879"/>
          <a:ext cx="10515600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Despite substantial increase in oil prices …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Ruble lost about 10% relative to “pre-tension” times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Ruble-denominated stock price index lost about 20%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The worst-case sanctions scenario expected: switching off SWIFT </a:t>
          </a:r>
        </a:p>
      </dsp:txBody>
      <dsp:txXfrm>
        <a:off x="0" y="635879"/>
        <a:ext cx="10515600" cy="1086750"/>
      </dsp:txXfrm>
    </dsp:sp>
    <dsp:sp modelId="{D5D720F5-6D25-CD44-9A29-0D4DBC76E4B5}">
      <dsp:nvSpPr>
        <dsp:cNvPr id="0" name=""/>
        <dsp:cNvSpPr/>
      </dsp:nvSpPr>
      <dsp:spPr>
        <a:xfrm>
          <a:off x="0" y="1722629"/>
          <a:ext cx="10515600" cy="6924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Actual sanctions went much farther </a:t>
          </a:r>
        </a:p>
      </dsp:txBody>
      <dsp:txXfrm>
        <a:off x="33804" y="1756433"/>
        <a:ext cx="10447992" cy="624867"/>
      </dsp:txXfrm>
    </dsp:sp>
    <dsp:sp modelId="{B5EA00EC-F0E8-B842-B19E-4AC0C1067BD7}">
      <dsp:nvSpPr>
        <dsp:cNvPr id="0" name=""/>
        <dsp:cNvSpPr/>
      </dsp:nvSpPr>
      <dsp:spPr>
        <a:xfrm>
          <a:off x="0" y="2415104"/>
          <a:ext cx="10515600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Total blocking sanctions again almost major banks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Comprehensive export controls including chips, aircraft, software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Joint by voluntary boycott by 1200+ Western and some non-Western companies -&gt; major  fall in imports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Unprecedented sanctions against Russian Central Bank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Including freezing its currency reserves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Formally, do not cover gold (22%) and yuan (13%) – but de facto these cannot be used as well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Finally, oil sanctions started in Dec 2022</a:t>
          </a:r>
        </a:p>
      </dsp:txBody>
      <dsp:txXfrm>
        <a:off x="0" y="2415104"/>
        <a:ext cx="10515600" cy="1925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2E945-375B-5F49-861C-5D0A514670C3}">
      <dsp:nvSpPr>
        <dsp:cNvPr id="0" name=""/>
        <dsp:cNvSpPr/>
      </dsp:nvSpPr>
      <dsp:spPr>
        <a:xfrm>
          <a:off x="0" y="90949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Unrealistic expectations in the Spring</a:t>
          </a:r>
        </a:p>
      </dsp:txBody>
      <dsp:txXfrm>
        <a:off x="26930" y="117879"/>
        <a:ext cx="10461740" cy="497795"/>
      </dsp:txXfrm>
    </dsp:sp>
    <dsp:sp modelId="{54713698-3E50-CC40-97B9-2F036069C2BD}">
      <dsp:nvSpPr>
        <dsp:cNvPr id="0" name=""/>
        <dsp:cNvSpPr/>
      </dsp:nvSpPr>
      <dsp:spPr>
        <a:xfrm>
          <a:off x="0" y="642604"/>
          <a:ext cx="10515600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Unprecedented sanctions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Financial panic – reigned in by competent regulations plus open political repression</a:t>
          </a:r>
        </a:p>
      </dsp:txBody>
      <dsp:txXfrm>
        <a:off x="0" y="642604"/>
        <a:ext cx="10515600" cy="618930"/>
      </dsp:txXfrm>
    </dsp:sp>
    <dsp:sp modelId="{A6D29272-55DB-0249-A33B-0E47D65E2F12}">
      <dsp:nvSpPr>
        <dsp:cNvPr id="0" name=""/>
        <dsp:cNvSpPr/>
      </dsp:nvSpPr>
      <dsp:spPr>
        <a:xfrm>
          <a:off x="0" y="1261534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 oil prices</a:t>
          </a:r>
        </a:p>
      </dsp:txBody>
      <dsp:txXfrm>
        <a:off x="26930" y="1288464"/>
        <a:ext cx="10461740" cy="497795"/>
      </dsp:txXfrm>
    </dsp:sp>
    <dsp:sp modelId="{7F8A3302-5058-E040-9E25-E0C241108E5A}">
      <dsp:nvSpPr>
        <dsp:cNvPr id="0" name=""/>
        <dsp:cNvSpPr/>
      </dsp:nvSpPr>
      <dsp:spPr>
        <a:xfrm>
          <a:off x="0" y="1813189"/>
          <a:ext cx="10515600" cy="928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Given high oil prices, Russia should have grown even more than +3% in 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EU oil sanctions only started in December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Huge current account surplus</a:t>
          </a:r>
        </a:p>
      </dsp:txBody>
      <dsp:txXfrm>
        <a:off x="0" y="1813189"/>
        <a:ext cx="10515600" cy="928395"/>
      </dsp:txXfrm>
    </dsp:sp>
    <dsp:sp modelId="{8443A2A6-E634-B24F-A456-35FFE75E368E}">
      <dsp:nvSpPr>
        <dsp:cNvPr id="0" name=""/>
        <dsp:cNvSpPr/>
      </dsp:nvSpPr>
      <dsp:spPr>
        <a:xfrm>
          <a:off x="0" y="2741584"/>
          <a:ext cx="10515600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During the war, GDP is not a good measure of economic activity</a:t>
          </a:r>
        </a:p>
      </dsp:txBody>
      <dsp:txXfrm>
        <a:off x="26930" y="2768514"/>
        <a:ext cx="10461740" cy="497795"/>
      </dsp:txXfrm>
    </dsp:sp>
    <dsp:sp modelId="{BECE4406-5845-0D47-B4FC-51BBEE481F38}">
      <dsp:nvSpPr>
        <dsp:cNvPr id="0" name=""/>
        <dsp:cNvSpPr/>
      </dsp:nvSpPr>
      <dsp:spPr>
        <a:xfrm>
          <a:off x="0" y="3293239"/>
          <a:ext cx="10515600" cy="1237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Includes production of munitions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Other measures show much worse performance: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E.g. retail turnover: -10% year on year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Non-oil taxes: -9% year on year</a:t>
          </a:r>
        </a:p>
      </dsp:txBody>
      <dsp:txXfrm>
        <a:off x="0" y="3293239"/>
        <a:ext cx="10515600" cy="1237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37E4A-EF3C-264B-8C3E-7FA8BA4EB3D6}">
      <dsp:nvSpPr>
        <dsp:cNvPr id="0" name=""/>
        <dsp:cNvSpPr/>
      </dsp:nvSpPr>
      <dsp:spPr>
        <a:xfrm>
          <a:off x="0" y="713"/>
          <a:ext cx="10515600" cy="6559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Economy</a:t>
          </a:r>
        </a:p>
      </dsp:txBody>
      <dsp:txXfrm>
        <a:off x="32022" y="32735"/>
        <a:ext cx="10451556" cy="591939"/>
      </dsp:txXfrm>
    </dsp:sp>
    <dsp:sp modelId="{3292C491-38C8-3249-A373-EAB5A2790787}">
      <dsp:nvSpPr>
        <dsp:cNvPr id="0" name=""/>
        <dsp:cNvSpPr/>
      </dsp:nvSpPr>
      <dsp:spPr>
        <a:xfrm>
          <a:off x="0" y="656697"/>
          <a:ext cx="10515600" cy="1336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Oil sanctions will result in substantial (but not catastrophic?) budget deficit</a:t>
          </a:r>
          <a:br>
            <a:rPr lang="en-US" sz="1600" kern="1200" noProof="0" dirty="0"/>
          </a:br>
          <a:r>
            <a:rPr lang="en-US" sz="1600" kern="1200" noProof="0" dirty="0"/>
            <a:t>2.5%  annual GDP </a:t>
          </a:r>
          <a:r>
            <a:rPr lang="en-US" sz="1600" kern="1200" noProof="0"/>
            <a:t>in December alone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Recession will continue in 2023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Capital flight and brain drain will continue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Major long-term negative impact on growth</a:t>
          </a:r>
        </a:p>
      </dsp:txBody>
      <dsp:txXfrm>
        <a:off x="0" y="656697"/>
        <a:ext cx="10515600" cy="1336702"/>
      </dsp:txXfrm>
    </dsp:sp>
    <dsp:sp modelId="{D5D720F5-6D25-CD44-9A29-0D4DBC76E4B5}">
      <dsp:nvSpPr>
        <dsp:cNvPr id="0" name=""/>
        <dsp:cNvSpPr/>
      </dsp:nvSpPr>
      <dsp:spPr>
        <a:xfrm>
          <a:off x="0" y="1993400"/>
          <a:ext cx="10515600" cy="727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Politics </a:t>
          </a:r>
        </a:p>
      </dsp:txBody>
      <dsp:txXfrm>
        <a:off x="35494" y="2028894"/>
        <a:ext cx="10444612" cy="656111"/>
      </dsp:txXfrm>
    </dsp:sp>
    <dsp:sp modelId="{B5EA00EC-F0E8-B842-B19E-4AC0C1067BD7}">
      <dsp:nvSpPr>
        <dsp:cNvPr id="0" name=""/>
        <dsp:cNvSpPr/>
      </dsp:nvSpPr>
      <dsp:spPr>
        <a:xfrm>
          <a:off x="0" y="2720499"/>
          <a:ext cx="10515600" cy="163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Sanctions do constrain Putin’s military spending and access to technology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Economic shock may not be enough to stop Putin right away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Instead, he will complete the shift from spin dictatorship to fear dictatorship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Tightening censorship and repression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And cleansing Russia of “national traitors”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Losing the war will eventually create political problems for Putin</a:t>
          </a:r>
        </a:p>
      </dsp:txBody>
      <dsp:txXfrm>
        <a:off x="0" y="2720499"/>
        <a:ext cx="10515600" cy="1630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BCE4-7C80-5444-B53F-8231FED0CA9F}" type="datetimeFigureOut">
              <a:rPr lang="en-US" smtClean="0"/>
              <a:t>1/10/23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0039C-DA57-D146-A1B0-DB639302B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039C-DA57-D146-A1B0-DB639302B0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4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18F47-7BA1-4959-A688-6A53D972CB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039C-DA57-D146-A1B0-DB639302B0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0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039C-DA57-D146-A1B0-DB639302B01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5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0039C-DA57-D146-A1B0-DB639302B0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8EAC-467D-4240-A20C-B1B80E498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90890-1826-0E42-9AFE-1FD192B64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AE2AC-E078-C646-ABCE-0CD4251A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08B75-E01F-D944-A95F-126342CF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A0D79-C6FD-5E4B-A415-0F0CAABC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51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2BF8-F5FE-2947-98AF-BA8D69F71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88A7A8-03DC-6F47-8BE6-A803FE46D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6171-108E-364E-BC50-E1D3E599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BA0D-054B-684D-ACE3-A04D10D1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0CD6-8882-3E40-B3A4-AF13F799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20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11346-A704-B64A-BFE5-65DB0984B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29424-A10D-8141-B9CF-50AD3DE3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E18594-53B6-144A-900A-FE48C61F8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D7964-BA5F-4246-ADD8-E6386618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4D24C-990C-BD47-9C64-B6D30A4D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7378-3DE1-644A-8C7A-5B74EE06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08215-3318-034E-A3FF-B76E6D220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3C81-9AF7-8843-A09B-B06D34AF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F2D71-7391-AB44-9FF4-4A64219B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7994D-AC4A-5A4C-BAFC-EFD04598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67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1BFA-15E6-2540-87A1-A4D23E1C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E90E1-1616-F147-B820-F5749CE99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2B306-4F0D-8448-8C38-D80D895C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B613-0663-CD46-8DFB-0FF57FB0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7F989-03DF-4A4D-9668-5A2E0D71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8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0647-D5AD-534B-AABC-CED7C398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C158C-DD43-A84B-8159-9FB14EAC7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FD897-D2F2-9D41-AEB7-03EFA65F6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875E9-DB02-8D4E-888C-7EC4A17B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181B7-99E0-BD41-95FF-D0D31D77B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27915-17FA-DB40-A332-0944B134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83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1C3F0-AC02-8848-8959-95FB15CE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AF6A3-FA4E-ED4F-9BEF-01145ABD3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EBC8F-E354-E249-A6EF-9B5537FB7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C3327-9D8E-854E-87E4-F7502FE1B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ECD7C-9D0E-D443-B86B-94551EC96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836C8-8129-3344-B536-962ADC91A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F944D-DD78-884E-9051-1690F31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54A5F-BCE0-2B44-8BEF-D2D705D4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EA9B-6584-CA4D-ABD7-1C484819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42A348-A52D-8843-BD36-30356ECCC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180373-66BF-A342-B217-D6A5C476B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49B98D-8BC7-C84A-A3DF-66079900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43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D37A6-134C-2F4F-A520-7D17610AB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348CB1-9C73-5741-B5C9-D46AA6E6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EC3ED-002F-2A4E-8597-AE7C5F6A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68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7779-3181-7F4D-BE62-EA30085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F9D98-430F-FB42-8BF9-0F9DA0ED2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F1A92-14CF-1A41-ACE2-76A99237D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EA9AE-DB27-FC46-B754-6D29A1EC0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1B9E0-4B5A-7D40-9044-A4C8B8D54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ED97F-AA0D-9A41-A50C-55FC3B6C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95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2D4B-2B42-F648-8C4C-FAC01A04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1EDB2-3A1C-274C-9302-A5F97445A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2FDC0-A524-6B45-B0DE-6112846A1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75018-4092-DA40-84F7-B94F9C7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D518-38EE-0049-91C9-648674A1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8B53D-9A19-A64E-98FB-DC147552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59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6D7046-18E8-054E-9249-8FE2187B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47FFD-9C87-134C-9092-B3359A1E7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B035C-C6AD-2D4F-BB3E-E27329596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C4C4-08D7-344F-9F11-BC9DD59E1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A32AC-8C68-6748-8016-87301565D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BF77-0B52-6F46-ABF2-C8186460815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16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AA7A-8BEE-2847-A76D-4511C29FB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Autofit/>
          </a:bodyPr>
          <a:lstStyle/>
          <a:p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Political Economy of Putin’s War in Ukraine</a:t>
            </a:r>
            <a:br>
              <a:rPr lang="en-US" sz="3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fr-FR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FC0F2-38E2-324B-8FDE-C7B160C5E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747837"/>
          </a:xfrm>
        </p:spPr>
        <p:txBody>
          <a:bodyPr>
            <a:normAutofit/>
          </a:bodyPr>
          <a:lstStyle/>
          <a:p>
            <a:r>
              <a:rPr lang="en-US" sz="2800" dirty="0"/>
              <a:t>Sergei Guriev</a:t>
            </a:r>
          </a:p>
          <a:p>
            <a:endParaRPr lang="en-US" sz="2000" dirty="0"/>
          </a:p>
          <a:p>
            <a:r>
              <a:rPr lang="en-US" sz="2000" dirty="0"/>
              <a:t>January 10, 2023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63094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2F31-0ACD-484B-B98C-C6EBEBE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Pre-war sanctions: very minor impact</a:t>
            </a:r>
            <a:endParaRPr lang="fr-FR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F865FD-146E-B54F-A41D-23B33C9072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101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0CF7-E512-C042-8DBA-13F872F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0CAB-C3F4-B748-9BD1-39EDDF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730D-AB72-9E41-A379-58695A4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905729-DA45-CB4A-92F9-F34EA3DB4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60889"/>
              </p:ext>
            </p:extLst>
          </p:nvPr>
        </p:nvGraphicFramePr>
        <p:xfrm>
          <a:off x="1006506" y="2317728"/>
          <a:ext cx="7735842" cy="1416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196">
                  <a:extLst>
                    <a:ext uri="{9D8B030D-6E8A-4147-A177-3AD203B41FA5}">
                      <a16:colId xmlns:a16="http://schemas.microsoft.com/office/drawing/2014/main" val="2492818329"/>
                    </a:ext>
                  </a:extLst>
                </a:gridCol>
                <a:gridCol w="2024032">
                  <a:extLst>
                    <a:ext uri="{9D8B030D-6E8A-4147-A177-3AD203B41FA5}">
                      <a16:colId xmlns:a16="http://schemas.microsoft.com/office/drawing/2014/main" val="3186329466"/>
                    </a:ext>
                  </a:extLst>
                </a:gridCol>
                <a:gridCol w="2578614">
                  <a:extLst>
                    <a:ext uri="{9D8B030D-6E8A-4147-A177-3AD203B41FA5}">
                      <a16:colId xmlns:a16="http://schemas.microsoft.com/office/drawing/2014/main" val="3077711072"/>
                    </a:ext>
                  </a:extLst>
                </a:gridCol>
              </a:tblGrid>
              <a:tr h="28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Paper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Effect on GDP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289872"/>
                  </a:ext>
                </a:extLst>
              </a:tr>
              <a:tr h="28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IMF (2019)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59821"/>
                  </a:ext>
                </a:extLst>
              </a:tr>
              <a:tr h="28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Pestova</a:t>
                      </a:r>
                      <a:r>
                        <a:rPr lang="fr-FR" sz="1200" b="0" dirty="0"/>
                        <a:t> and </a:t>
                      </a:r>
                      <a:r>
                        <a:rPr lang="fr-FR" sz="1200" b="0" dirty="0" err="1"/>
                        <a:t>Mamonov</a:t>
                      </a:r>
                      <a:r>
                        <a:rPr lang="fr-FR" sz="1200" b="0" dirty="0"/>
                        <a:t> (2019	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08516"/>
                  </a:ext>
                </a:extLst>
              </a:tr>
              <a:tr h="28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Kholodilin</a:t>
                      </a:r>
                      <a:r>
                        <a:rPr lang="fr-FR" sz="1200" b="0" dirty="0"/>
                        <a:t> and </a:t>
                      </a:r>
                      <a:r>
                        <a:rPr lang="fr-FR" sz="1200" b="0" dirty="0" err="1"/>
                        <a:t>Netšunajev</a:t>
                      </a:r>
                      <a:r>
                        <a:rPr lang="fr-FR" sz="1200" b="0" dirty="0"/>
                        <a:t> (2019)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2014-16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779637"/>
                  </a:ext>
                </a:extLst>
              </a:tr>
              <a:tr h="2833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/>
                        <a:t>Barsegyan</a:t>
                      </a:r>
                      <a:r>
                        <a:rPr lang="fr-FR" sz="1200" b="0" dirty="0"/>
                        <a:t> (2019)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2014-17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1.5% in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26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84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2F31-0ACD-484B-B98C-C6EBEBE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Sanctions 2022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704D9E-F86C-FD47-AAB5-D21B04173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713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0CF7-E512-C042-8DBA-13F872F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0CAB-C3F4-B748-9BD1-39EDDF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730D-AB72-9E41-A379-58695A4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58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2362-9B1A-CA4E-B919-49A22D69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 forecasts for 2022, Spring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C28-0F06-954F-9715-CFDDF861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Pre-war forecast: 		+3%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Consensus forecast:		-8%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Central Bank of Russia: 	-8%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EBRD: 			-10%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Goldman Sachs:		-10%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JPMorgan: 			-11%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Institute for Int’l Finance:	-15%</a:t>
            </a:r>
          </a:p>
          <a:p>
            <a:pPr lvl="0">
              <a:lnSpc>
                <a:spcPct val="100000"/>
              </a:lnSpc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would be the worst recession since early 1990s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A3B68-DBDA-154A-BF3C-9C647D7E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735C-0094-1A4D-A01E-7BEE95FC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5CF10-7386-1F4A-92C6-89D7F817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80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2362-9B1A-CA4E-B919-49A22D69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much less grim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68C28-0F06-954F-9715-CFDDF861F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400" dirty="0"/>
              <a:t>Official prediction: 			- 3%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IMF (WEO Oct 2022):		- 3.4% (and further -2.3% in 2023)</a:t>
            </a:r>
          </a:p>
          <a:p>
            <a:pPr lvl="0">
              <a:lnSpc>
                <a:spcPct val="100000"/>
              </a:lnSpc>
            </a:pPr>
            <a:r>
              <a:rPr lang="en-US" sz="2400" dirty="0"/>
              <a:t>Consensus Economics (Dec): 	- 3.5%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BOFIT: 				- 3% (and further – 3-4% in 2023) 			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Plus, a stronger ruble and a lower inflation</a:t>
            </a:r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A3B68-DBDA-154A-BF3C-9C647D7E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735C-0094-1A4D-A01E-7BEE95FC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5CF10-7386-1F4A-92C6-89D7F817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58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F5BE-056B-7B4D-AC74-715025AA9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Ruble is strong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but still weaker than would be predicted by high </a:t>
            </a:r>
            <a:r>
              <a:rPr lang="en-US" sz="3400" dirty="0"/>
              <a:t>oil prices</a:t>
            </a: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48368-36FB-C543-A68C-67290571C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10/1/23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4582F-48FD-1247-96C1-1F415F057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1A74E-AD34-5745-9767-0297F20C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5DCBF77-0B52-6F46-ABF2-C81864608158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47167B-38F3-C143-9E37-98979F2AB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47312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8764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2362-9B1A-CA4E-B919-49A22D69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A3B68-DBDA-154A-BF3C-9C647D7E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A3735C-0094-1A4D-A01E-7BEE95FC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5CF10-7386-1F4A-92C6-89D7F817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4B301A3-D0CE-F7EC-2CD0-BB603DEA0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028483"/>
              </p:ext>
            </p:extLst>
          </p:nvPr>
        </p:nvGraphicFramePr>
        <p:xfrm>
          <a:off x="995423" y="1516284"/>
          <a:ext cx="10515600" cy="4622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8962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3E92-B20A-9471-680C-6AE53862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surplus and current account surplus, 1Q-3Q, $</a:t>
            </a:r>
            <a:r>
              <a:rPr lang="en-US" dirty="0" err="1"/>
              <a:t>bln</a:t>
            </a:r>
            <a:endParaRPr lang="en-US" dirty="0"/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A8E1885C-BC44-45F4-0279-4CE56471A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900" y="1825625"/>
            <a:ext cx="9878200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9C5B1-55BE-2864-4C2C-D454A48B5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D3ECD-F3A6-AC08-8993-A4FBA14E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C0C90-3317-BF2D-E367-A06B2AD0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41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2F31-0ACD-484B-B98C-C6EBEBE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704D9E-F86C-FD47-AAB5-D21B04173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5334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0CF7-E512-C042-8DBA-13F872F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0CAB-C3F4-B748-9BD1-39EDDF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730D-AB72-9E41-A379-58695A4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01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A3F5-79E7-6B90-1790-4C4FFCA71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IMF: current GDP forecast vs pre-war forecast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5A3C4-6FF8-EB9D-9D0B-67A241CE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0572-B085-CA10-3C82-399C952AA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9E7-7500-EA25-233D-245441260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18</a:t>
            </a:fld>
            <a:endParaRPr lang="fr-FR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9092D68-91D7-AC43-8032-060AB6092C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511558"/>
              </p:ext>
            </p:extLst>
          </p:nvPr>
        </p:nvGraphicFramePr>
        <p:xfrm>
          <a:off x="930797" y="1536259"/>
          <a:ext cx="1051559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108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8F98-E96E-B857-038F-C34A39B8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Broader geo-economic and geo-political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16DD-D50D-909A-1EE4-67AFAEEE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economy?</a:t>
            </a:r>
          </a:p>
          <a:p>
            <a:r>
              <a:rPr lang="en-US" dirty="0"/>
              <a:t>Energy market?</a:t>
            </a:r>
          </a:p>
          <a:p>
            <a:r>
              <a:rPr lang="en-US" dirty="0"/>
              <a:t>Grain market?</a:t>
            </a:r>
          </a:p>
          <a:p>
            <a:r>
              <a:rPr lang="en-US" dirty="0"/>
              <a:t>Inflation?</a:t>
            </a:r>
          </a:p>
          <a:p>
            <a:r>
              <a:rPr lang="en-US" dirty="0"/>
              <a:t>European Union?</a:t>
            </a:r>
          </a:p>
          <a:p>
            <a:r>
              <a:rPr lang="en-US" dirty="0"/>
              <a:t>Relationship with the Global South?</a:t>
            </a:r>
          </a:p>
          <a:p>
            <a:r>
              <a:rPr lang="en-US" dirty="0"/>
              <a:t>Relationship with China?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5BBE-483C-FE5E-5DB5-E9E0B9FB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ACBF6-DE67-0C00-542D-DB0C94DF2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8210F-654D-1BF7-1691-CB6F1A6A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61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5237D053-3F80-1055-08F2-D90F18E9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5" y="1536256"/>
            <a:ext cx="10080333" cy="40454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25" y="5970493"/>
            <a:ext cx="10515600" cy="393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Source: </a:t>
            </a:r>
            <a:r>
              <a:rPr lang="en-US" sz="1600" dirty="0" err="1"/>
              <a:t>Levada</a:t>
            </a:r>
            <a:r>
              <a:rPr lang="en-US" sz="1600" dirty="0"/>
              <a:t> 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2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2FEC4-99AF-D345-8DE7-CEBC3747B38B}"/>
              </a:ext>
            </a:extLst>
          </p:cNvPr>
          <p:cNvSpPr txBox="1"/>
          <p:nvPr/>
        </p:nvSpPr>
        <p:spPr>
          <a:xfrm>
            <a:off x="6924525" y="191155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Crimea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CB330-9FF0-AE45-8F45-D0688814513F}"/>
              </a:ext>
            </a:extLst>
          </p:cNvPr>
          <p:cNvSpPr txBox="1"/>
          <p:nvPr/>
        </p:nvSpPr>
        <p:spPr>
          <a:xfrm>
            <a:off x="8780959" y="1911557"/>
            <a:ext cx="135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Raising retirement 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A0CAC-3D03-EB4D-943C-CD46E22E3352}"/>
              </a:ext>
            </a:extLst>
          </p:cNvPr>
          <p:cNvSpPr txBox="1"/>
          <p:nvPr/>
        </p:nvSpPr>
        <p:spPr>
          <a:xfrm>
            <a:off x="9458503" y="3178867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Covid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8F8FF-4435-F947-8C9E-5604A7DE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Putin’s approval rating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6C458B-ABE9-6942-9B71-BB764514109D}"/>
              </a:ext>
            </a:extLst>
          </p:cNvPr>
          <p:cNvSpPr txBox="1">
            <a:spLocks/>
          </p:cNvSpPr>
          <p:nvPr/>
        </p:nvSpPr>
        <p:spPr>
          <a:xfrm>
            <a:off x="1705886" y="1887826"/>
            <a:ext cx="984306" cy="2652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Approve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F48AB1-2563-014F-9D99-7438BAE90D35}"/>
              </a:ext>
            </a:extLst>
          </p:cNvPr>
          <p:cNvSpPr txBox="1">
            <a:spLocks/>
          </p:cNvSpPr>
          <p:nvPr/>
        </p:nvSpPr>
        <p:spPr>
          <a:xfrm>
            <a:off x="3274281" y="1853503"/>
            <a:ext cx="1272345" cy="299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00" dirty="0"/>
              <a:t>Disapprove</a:t>
            </a:r>
          </a:p>
        </p:txBody>
      </p:sp>
    </p:spTree>
    <p:extLst>
      <p:ext uri="{BB962C8B-B14F-4D97-AF65-F5344CB8AC3E}">
        <p14:creationId xmlns:p14="http://schemas.microsoft.com/office/powerpoint/2010/main" val="356155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4800" y="987307"/>
            <a:ext cx="476250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lvl="1"/>
            <a:endParaRPr lang="en-US" sz="2600" dirty="0"/>
          </a:p>
          <a:p>
            <a:pPr marL="227013" lvl="1"/>
            <a:r>
              <a:rPr lang="en-US" sz="2600" b="1" dirty="0"/>
              <a:t>Central idea: </a:t>
            </a:r>
          </a:p>
          <a:p>
            <a:pPr marL="227013" lvl="1"/>
            <a:endParaRPr lang="en-US" b="1" dirty="0"/>
          </a:p>
          <a:p>
            <a:pPr marL="227013" lvl="1"/>
            <a:r>
              <a:rPr lang="en-US" sz="2600" dirty="0"/>
              <a:t>Instead of scaring people into obedience, most modern autocrats manipulate information to project image of competent leadership.</a:t>
            </a:r>
          </a:p>
        </p:txBody>
      </p:sp>
      <p:pic>
        <p:nvPicPr>
          <p:cNvPr id="7" name="Picture 2" descr="https://pup-assets.imgix.net/onix/images/9780691211411.jpg?auto=form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89" y="987307"/>
            <a:ext cx="3345424" cy="50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1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2F31-0ACD-484B-B98C-C6EBEBEA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Pre-war economic outlook: micro vs. macro</a:t>
            </a:r>
            <a:endParaRPr lang="fr-FR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704D9E-F86C-FD47-AAB5-D21B04173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6736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0CF7-E512-C042-8DBA-13F872F46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0CAB-C3F4-B748-9BD1-39EDDF73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730D-AB72-9E41-A379-58695A49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70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1AC1-0106-3F42-B3D0-DEED59AB1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 income trap: Russia is not South Korea</a:t>
            </a:r>
            <a:endParaRPr lang="fr-FR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F6E234-5260-A642-8713-44A3986B8BF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90688"/>
          <a:ext cx="10515600" cy="389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FB7C-D1A6-B24D-B1A4-7F46F4570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8BD4D-6B55-2444-820C-341B04A1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F97C-C411-8548-9932-12CA4538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5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CEE64-BC6B-134C-AC0A-E03305E9A356}"/>
              </a:ext>
            </a:extLst>
          </p:cNvPr>
          <p:cNvSpPr txBox="1"/>
          <p:nvPr/>
        </p:nvSpPr>
        <p:spPr>
          <a:xfrm>
            <a:off x="838200" y="5889171"/>
            <a:ext cx="508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IMF. Solid: Russia. Dashed: Korea (-11 years).</a:t>
            </a:r>
          </a:p>
        </p:txBody>
      </p:sp>
    </p:spTree>
    <p:extLst>
      <p:ext uri="{BB962C8B-B14F-4D97-AF65-F5344CB8AC3E}">
        <p14:creationId xmlns:p14="http://schemas.microsoft.com/office/powerpoint/2010/main" val="1866466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28C860B-024A-ED46-A736-EB54C4C1B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74020"/>
              </p:ext>
            </p:extLst>
          </p:nvPr>
        </p:nvGraphicFramePr>
        <p:xfrm>
          <a:off x="1306890" y="292874"/>
          <a:ext cx="9300427" cy="606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584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042879" y="202857"/>
          <a:ext cx="9311660" cy="607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10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only major economy with </a:t>
            </a:r>
            <a:br>
              <a:rPr lang="en-US" dirty="0"/>
            </a:br>
            <a:r>
              <a:rPr lang="en-US" dirty="0"/>
              <a:t>a balanced budget in 2022-24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609" y="1825625"/>
            <a:ext cx="5928781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8</a:t>
            </a:fld>
            <a:endParaRPr lang="fr-FR"/>
          </a:p>
        </p:txBody>
      </p:sp>
      <p:sp>
        <p:nvSpPr>
          <p:cNvPr id="8" name="Rounded Rectangle 7"/>
          <p:cNvSpPr/>
          <p:nvPr/>
        </p:nvSpPr>
        <p:spPr>
          <a:xfrm>
            <a:off x="7141028" y="4491135"/>
            <a:ext cx="1919361" cy="1181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1DFC15-573D-D443-B4E3-0E89B49FA674}"/>
              </a:ext>
            </a:extLst>
          </p:cNvPr>
          <p:cNvSpPr txBox="1">
            <a:spLocks/>
          </p:cNvSpPr>
          <p:nvPr/>
        </p:nvSpPr>
        <p:spPr>
          <a:xfrm>
            <a:off x="831925" y="5970493"/>
            <a:ext cx="10515600" cy="393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Source: IMF Oct 2021</a:t>
            </a:r>
          </a:p>
        </p:txBody>
      </p:sp>
    </p:spTree>
    <p:extLst>
      <p:ext uri="{BB962C8B-B14F-4D97-AF65-F5344CB8AC3E}">
        <p14:creationId xmlns:p14="http://schemas.microsoft.com/office/powerpoint/2010/main" val="229836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5237D053-3F80-1055-08F2-D90F18E9B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25" y="1536256"/>
            <a:ext cx="10080333" cy="40454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25" y="5970493"/>
            <a:ext cx="10515600" cy="393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Source: </a:t>
            </a:r>
            <a:r>
              <a:rPr lang="en-US" sz="1600" dirty="0" err="1"/>
              <a:t>Levada</a:t>
            </a:r>
            <a:r>
              <a:rPr lang="en-US" sz="1600" dirty="0"/>
              <a:t> Center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10/1/23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Sergei Guriev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CBF77-0B52-6F46-ABF2-C81864608158}" type="slidenum">
              <a:rPr lang="fr-FR" smtClean="0"/>
              <a:t>9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2FEC4-99AF-D345-8DE7-CEBC3747B38B}"/>
              </a:ext>
            </a:extLst>
          </p:cNvPr>
          <p:cNvSpPr txBox="1"/>
          <p:nvPr/>
        </p:nvSpPr>
        <p:spPr>
          <a:xfrm>
            <a:off x="6924525" y="191155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Crimea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6CB330-9FF0-AE45-8F45-D0688814513F}"/>
              </a:ext>
            </a:extLst>
          </p:cNvPr>
          <p:cNvSpPr txBox="1"/>
          <p:nvPr/>
        </p:nvSpPr>
        <p:spPr>
          <a:xfrm>
            <a:off x="8780959" y="1911557"/>
            <a:ext cx="135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Raising retirement 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A0CAC-3D03-EB4D-943C-CD46E22E3352}"/>
              </a:ext>
            </a:extLst>
          </p:cNvPr>
          <p:cNvSpPr txBox="1"/>
          <p:nvPr/>
        </p:nvSpPr>
        <p:spPr>
          <a:xfrm>
            <a:off x="9458503" y="3178867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Covid</a:t>
            </a:r>
            <a:endParaRPr lang="en-US" sz="1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E8F8FF-4435-F947-8C9E-5604A7DE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Putin’s approval rating</a:t>
            </a:r>
            <a:endParaRPr lang="fr-FR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E6C458B-ABE9-6942-9B71-BB764514109D}"/>
              </a:ext>
            </a:extLst>
          </p:cNvPr>
          <p:cNvSpPr txBox="1">
            <a:spLocks/>
          </p:cNvSpPr>
          <p:nvPr/>
        </p:nvSpPr>
        <p:spPr>
          <a:xfrm>
            <a:off x="1705886" y="1887826"/>
            <a:ext cx="984306" cy="2652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Approve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6F48AB1-2563-014F-9D99-7438BAE90D35}"/>
              </a:ext>
            </a:extLst>
          </p:cNvPr>
          <p:cNvSpPr txBox="1">
            <a:spLocks/>
          </p:cNvSpPr>
          <p:nvPr/>
        </p:nvSpPr>
        <p:spPr>
          <a:xfrm>
            <a:off x="3274281" y="1853503"/>
            <a:ext cx="1272345" cy="299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500" dirty="0"/>
              <a:t>Disapprove</a:t>
            </a:r>
          </a:p>
        </p:txBody>
      </p:sp>
    </p:spTree>
    <p:extLst>
      <p:ext uri="{BB962C8B-B14F-4D97-AF65-F5344CB8AC3E}">
        <p14:creationId xmlns:p14="http://schemas.microsoft.com/office/powerpoint/2010/main" val="154572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979</Words>
  <Application>Microsoft Macintosh PowerPoint</Application>
  <PresentationFormat>Widescreen</PresentationFormat>
  <Paragraphs>199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Office Theme</vt:lpstr>
      <vt:lpstr>Political Economy of Putin’s War in Ukraine </vt:lpstr>
      <vt:lpstr>Putin’s approval rating</vt:lpstr>
      <vt:lpstr>PowerPoint Presentation</vt:lpstr>
      <vt:lpstr>Pre-war economic outlook: micro vs. macro</vt:lpstr>
      <vt:lpstr>Middle income trap: Russia is not South Korea</vt:lpstr>
      <vt:lpstr>PowerPoint Presentation</vt:lpstr>
      <vt:lpstr>PowerPoint Presentation</vt:lpstr>
      <vt:lpstr>The only major economy with  a balanced budget in 2022-24</vt:lpstr>
      <vt:lpstr>Putin’s approval rating</vt:lpstr>
      <vt:lpstr>Pre-war sanctions: very minor impact</vt:lpstr>
      <vt:lpstr>Sanctions 2022</vt:lpstr>
      <vt:lpstr>GDP forecasts for 2022, Spring 2022</vt:lpstr>
      <vt:lpstr>Reality much less grim</vt:lpstr>
      <vt:lpstr>Ruble is strong  … but still weaker than would be predicted by high oil prices</vt:lpstr>
      <vt:lpstr>Why?</vt:lpstr>
      <vt:lpstr>Trade surplus and current account surplus, 1Q-3Q, $bln</vt:lpstr>
      <vt:lpstr>What next?</vt:lpstr>
      <vt:lpstr>IMF: current GDP forecast vs pre-war forecast</vt:lpstr>
      <vt:lpstr>Broader geo-economic and geo-political context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economy of Russia’s  response to COVID-19 pandemic </dc:title>
  <dc:subject/>
  <dc:creator/>
  <cp:keywords/>
  <dc:description/>
  <cp:lastModifiedBy>Sergei Guriev</cp:lastModifiedBy>
  <cp:revision>124</cp:revision>
  <cp:lastPrinted>2022-05-03T07:25:45Z</cp:lastPrinted>
  <dcterms:created xsi:type="dcterms:W3CDTF">2020-10-28T14:20:41Z</dcterms:created>
  <dcterms:modified xsi:type="dcterms:W3CDTF">2023-01-10T13:18:10Z</dcterms:modified>
  <cp:category/>
</cp:coreProperties>
</file>