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99" r:id="rId1"/>
  </p:sldMasterIdLst>
  <p:notesMasterIdLst>
    <p:notesMasterId r:id="rId18"/>
  </p:notesMasterIdLst>
  <p:handoutMasterIdLst>
    <p:handoutMasterId r:id="rId19"/>
  </p:handoutMasterIdLst>
  <p:sldIdLst>
    <p:sldId id="298" r:id="rId2"/>
    <p:sldId id="336" r:id="rId3"/>
    <p:sldId id="343" r:id="rId4"/>
    <p:sldId id="342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4" r:id="rId14"/>
    <p:sldId id="355" r:id="rId15"/>
    <p:sldId id="356" r:id="rId16"/>
    <p:sldId id="297" r:id="rId17"/>
  </p:sldIdLst>
  <p:sldSz cx="9144000" cy="5143500" type="screen16x9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80808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9">
          <p15:clr>
            <a:srgbClr val="A4A3A4"/>
          </p15:clr>
        </p15:guide>
        <p15:guide id="2">
          <p15:clr>
            <a:srgbClr val="A4A3A4"/>
          </p15:clr>
        </p15:guide>
        <p15:guide id="3" orient="horz" pos="31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2" userDrawn="1">
          <p15:clr>
            <a:srgbClr val="A4A3A4"/>
          </p15:clr>
        </p15:guide>
        <p15:guide id="2" pos="2049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0" userDrawn="1">
          <p15:clr>
            <a:srgbClr val="A4A3A4"/>
          </p15:clr>
        </p15:guide>
        <p15:guide id="5" orient="horz" pos="3223">
          <p15:clr>
            <a:srgbClr val="A4A3A4"/>
          </p15:clr>
        </p15:guide>
        <p15:guide id="6" pos="223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Grieveson" initials="RG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3F5"/>
    <a:srgbClr val="FFCCCC"/>
    <a:srgbClr val="FDE3F5"/>
    <a:srgbClr val="FF3300"/>
    <a:srgbClr val="808000"/>
    <a:srgbClr val="FFFFFF"/>
    <a:srgbClr val="000000"/>
    <a:srgbClr val="FF66CC"/>
    <a:srgbClr val="80808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241" autoAdjust="0"/>
    <p:restoredTop sz="95807" autoAdjust="0"/>
  </p:normalViewPr>
  <p:slideViewPr>
    <p:cSldViewPr snapToGrid="0">
      <p:cViewPr varScale="1">
        <p:scale>
          <a:sx n="89" d="100"/>
          <a:sy n="89" d="100"/>
        </p:scale>
        <p:origin x="184" y="1136"/>
      </p:cViewPr>
      <p:guideLst>
        <p:guide orient="horz" pos="4179"/>
        <p:guide/>
        <p:guide orient="horz" pos="31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2808" y="-90"/>
      </p:cViewPr>
      <p:guideLst>
        <p:guide orient="horz" pos="3032"/>
        <p:guide pos="2049"/>
        <p:guide orient="horz" pos="3126"/>
        <p:guide pos="2140"/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879585" y="9741955"/>
            <a:ext cx="3221378" cy="489389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lIns="100293" tIns="50147" rIns="100293" bIns="50147" anchor="b"/>
          <a:lstStyle/>
          <a:p>
            <a:pPr algn="r" defTabSz="1001652">
              <a:defRPr/>
            </a:pPr>
            <a:fld id="{0ED5A7FD-7854-448B-BFEC-3B4D0EAF2072}" type="slidenum">
              <a:rPr kumimoji="0" lang="de-DE" sz="1300">
                <a:solidFill>
                  <a:schemeClr val="tx1"/>
                </a:solidFill>
              </a:rPr>
              <a:pPr algn="r" defTabSz="1001652">
                <a:defRPr/>
              </a:pPr>
              <a:t>‹#›</a:t>
            </a:fld>
            <a:endParaRPr kumimoji="0" lang="de-DE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28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3077137" cy="5106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53" tIns="47727" rIns="95453" bIns="47727" numCol="1" anchor="t" anchorCtr="0" compatLnSpc="1">
            <a:prstTxWarp prst="textNoShape">
              <a:avLst/>
            </a:prstTxWarp>
          </a:bodyPr>
          <a:lstStyle>
            <a:lvl1pPr defTabSz="953955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4"/>
            <a:ext cx="3077137" cy="5106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53" tIns="47727" rIns="95453" bIns="47727" numCol="1" anchor="t" anchorCtr="0" compatLnSpc="1">
            <a:prstTxWarp prst="textNoShape">
              <a:avLst/>
            </a:prstTxWarp>
          </a:bodyPr>
          <a:lstStyle>
            <a:lvl1pPr algn="r" defTabSz="953955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86C7344C-2D25-4AE9-BE7A-0C35419E600C}" type="datetime1">
              <a:rPr lang="de-DE"/>
              <a:pPr>
                <a:defRPr/>
              </a:pPr>
              <a:t>02.06.22</a:t>
            </a:fld>
            <a:endParaRPr 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6725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031" y="4861159"/>
            <a:ext cx="5209248" cy="46058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53" tIns="47727" rIns="95453" bIns="477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Textformatierung des Masters zu bearbeiten.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946"/>
            <a:ext cx="3077137" cy="5106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53" tIns="47727" rIns="95453" bIns="47727" numCol="1" anchor="b" anchorCtr="0" compatLnSpc="1">
            <a:prstTxWarp prst="textNoShape">
              <a:avLst/>
            </a:prstTxWarp>
          </a:bodyPr>
          <a:lstStyle>
            <a:lvl1pPr defTabSz="953955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3946"/>
            <a:ext cx="3077137" cy="5106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53" tIns="47727" rIns="95453" bIns="47727" numCol="1" anchor="b" anchorCtr="0" compatLnSpc="1">
            <a:prstTxWarp prst="textNoShape">
              <a:avLst/>
            </a:prstTxWarp>
          </a:bodyPr>
          <a:lstStyle>
            <a:lvl1pPr algn="r" defTabSz="953955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BC2CBFF-27E8-4EE5-A639-457F79FE202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8376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15249" y="1463279"/>
            <a:ext cx="8047038" cy="3173015"/>
          </a:xfrm>
        </p:spPr>
        <p:txBody>
          <a:bodyPr/>
          <a:lstStyle>
            <a:lvl1pPr>
              <a:buClr>
                <a:schemeClr val="accent2"/>
              </a:buClr>
              <a:defRPr/>
            </a:lvl1pPr>
          </a:lstStyle>
          <a:p>
            <a:pPr lvl="0"/>
            <a:r>
              <a:rPr lang="de-AT" dirty="0"/>
              <a:t>Klicken Sie, um die Formate des Vorlagentextes zu bearbeiten</a:t>
            </a:r>
          </a:p>
          <a:p>
            <a:pPr lvl="1"/>
            <a:r>
              <a:rPr lang="de-AT" dirty="0"/>
              <a:t>Zweite Ebene</a:t>
            </a:r>
            <a:endParaRPr lang="de-DE" dirty="0"/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Inhaltsplatzhalter 2"/>
          <p:cNvSpPr>
            <a:spLocks noGrp="1"/>
          </p:cNvSpPr>
          <p:nvPr>
            <p:ph idx="10" hasCustomPrompt="1"/>
          </p:nvPr>
        </p:nvSpPr>
        <p:spPr>
          <a:xfrm>
            <a:off x="537676" y="4695064"/>
            <a:ext cx="6518732" cy="280559"/>
          </a:xfrm>
        </p:spPr>
        <p:txBody>
          <a:bodyPr anchor="b" anchorCtr="0"/>
          <a:lstStyle>
            <a:lvl1pPr marL="0" indent="0">
              <a:buNone/>
              <a:tabLst/>
              <a:defRPr sz="12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 dirty="0"/>
              <a:t>Quelle oder Bemerkungstext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16446" y="733188"/>
            <a:ext cx="804233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15249" y="1463279"/>
            <a:ext cx="8047038" cy="3173015"/>
          </a:xfrm>
        </p:spPr>
        <p:txBody>
          <a:bodyPr/>
          <a:lstStyle>
            <a:lvl1pPr marL="457200" indent="-457200">
              <a:buClr>
                <a:schemeClr val="accent2"/>
              </a:buClr>
              <a:buFont typeface="+mj-lt"/>
              <a:buAutoNum type="arabicPeriod"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de-AT" dirty="0"/>
              <a:t>Klicken Sie, um die Formate des Vorlagentextes zu bearbeiten</a:t>
            </a:r>
          </a:p>
          <a:p>
            <a:pPr lvl="0"/>
            <a:endParaRPr lang="de-AT" dirty="0"/>
          </a:p>
          <a:p>
            <a:pPr lvl="1"/>
            <a:endParaRPr lang="de-AT" dirty="0"/>
          </a:p>
        </p:txBody>
      </p:sp>
      <p:sp>
        <p:nvSpPr>
          <p:cNvPr id="4" name="Inhaltsplatzhalter 2"/>
          <p:cNvSpPr>
            <a:spLocks noGrp="1"/>
          </p:cNvSpPr>
          <p:nvPr>
            <p:ph idx="10" hasCustomPrompt="1"/>
          </p:nvPr>
        </p:nvSpPr>
        <p:spPr>
          <a:xfrm>
            <a:off x="537676" y="4695064"/>
            <a:ext cx="6518732" cy="280559"/>
          </a:xfrm>
        </p:spPr>
        <p:txBody>
          <a:bodyPr anchor="b" anchorCtr="0"/>
          <a:lstStyle>
            <a:lvl1pPr marL="0" indent="0">
              <a:buNone/>
              <a:tabLst/>
              <a:defRPr sz="12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 dirty="0"/>
              <a:t>Quelle oder Bemerkungstext 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16446" y="733188"/>
            <a:ext cx="804233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80295253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4955" y="4679963"/>
            <a:ext cx="6538706" cy="337309"/>
          </a:xfrm>
        </p:spPr>
        <p:txBody>
          <a:bodyPr anchor="b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de-AT" dirty="0" err="1"/>
              <a:t>Fusszeile</a:t>
            </a:r>
            <a:r>
              <a:rPr lang="de-AT" dirty="0"/>
              <a:t> 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506107" y="1930695"/>
            <a:ext cx="8100000" cy="2782772"/>
          </a:xfrm>
        </p:spPr>
        <p:txBody>
          <a:bodyPr/>
          <a:lstStyle>
            <a:lvl1pPr marL="0" indent="0">
              <a:buNone/>
              <a:tabLst/>
              <a:defRPr sz="1800"/>
            </a:lvl1pPr>
          </a:lstStyle>
          <a:p>
            <a:pPr lvl="0"/>
            <a:r>
              <a:rPr lang="de-DE" noProof="0" dirty="0"/>
              <a:t>Diagramm durch Klicken auf Symbol hinzufügen</a:t>
            </a:r>
            <a:endParaRPr lang="en-US" noProof="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06108" y="1574560"/>
            <a:ext cx="8100000" cy="356140"/>
          </a:xfrm>
        </p:spPr>
        <p:txBody>
          <a:bodyPr/>
          <a:lstStyle>
            <a:lvl1pPr marL="0" indent="0">
              <a:buFontTx/>
              <a:buNone/>
              <a:tabLst>
                <a:tab pos="1046163" algn="l"/>
              </a:tabLst>
              <a:defRPr sz="1800"/>
            </a:lvl1pPr>
          </a:lstStyle>
          <a:p>
            <a:pPr lvl="0"/>
            <a:r>
              <a:rPr lang="de-DE" dirty="0"/>
              <a:t>Hier ev. zusätzlich Diagrammüberschrift einfügen</a:t>
            </a:r>
          </a:p>
        </p:txBody>
      </p:sp>
      <p:sp>
        <p:nvSpPr>
          <p:cNvPr id="15" name="Titel 14"/>
          <p:cNvSpPr>
            <a:spLocks noGrp="1"/>
          </p:cNvSpPr>
          <p:nvPr>
            <p:ph type="title" hasCustomPrompt="1"/>
          </p:nvPr>
        </p:nvSpPr>
        <p:spPr>
          <a:xfrm>
            <a:off x="512064" y="687469"/>
            <a:ext cx="8100000" cy="88491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Kernaussage </a:t>
            </a:r>
            <a:br>
              <a:rPr lang="de-DE" dirty="0"/>
            </a:br>
            <a:r>
              <a:rPr lang="de-DE" dirty="0"/>
              <a:t>der Folie auch 2-zeilig möglich</a:t>
            </a: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4955" y="4672013"/>
            <a:ext cx="6538706" cy="303610"/>
          </a:xfrm>
        </p:spPr>
        <p:txBody>
          <a:bodyPr anchor="b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de-AT" dirty="0" err="1"/>
              <a:t>Fusszeile</a:t>
            </a:r>
            <a:r>
              <a:rPr lang="de-AT" dirty="0"/>
              <a:t> </a:t>
            </a:r>
          </a:p>
        </p:txBody>
      </p:sp>
      <p:sp>
        <p:nvSpPr>
          <p:cNvPr id="5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14700" y="1658380"/>
            <a:ext cx="8100000" cy="356140"/>
          </a:xfrm>
        </p:spPr>
        <p:txBody>
          <a:bodyPr/>
          <a:lstStyle>
            <a:lvl1pPr marL="0" indent="0">
              <a:buFontTx/>
              <a:buNone/>
              <a:tabLst>
                <a:tab pos="1046163" algn="l"/>
              </a:tabLst>
              <a:defRPr sz="1800"/>
            </a:lvl1pPr>
          </a:lstStyle>
          <a:p>
            <a:pPr lvl="0"/>
            <a:r>
              <a:rPr lang="de-DE" dirty="0"/>
              <a:t>Hier ev. zusätzlich Diagrammüberschrift einfügen</a:t>
            </a:r>
          </a:p>
        </p:txBody>
      </p:sp>
      <p:sp>
        <p:nvSpPr>
          <p:cNvPr id="7" name="Titel 14"/>
          <p:cNvSpPr>
            <a:spLocks noGrp="1"/>
          </p:cNvSpPr>
          <p:nvPr>
            <p:ph type="title" hasCustomPrompt="1"/>
          </p:nvPr>
        </p:nvSpPr>
        <p:spPr>
          <a:xfrm>
            <a:off x="512064" y="725569"/>
            <a:ext cx="8100000" cy="88491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Kernaussage </a:t>
            </a:r>
            <a:br>
              <a:rPr lang="de-DE" dirty="0"/>
            </a:br>
            <a:r>
              <a:rPr lang="de-DE" dirty="0"/>
              <a:t>der Folie auch 2-zeilig möglich</a:t>
            </a: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4000" contrast="35000"/>
          </a:blip>
          <a:srcRect r="2520"/>
          <a:stretch>
            <a:fillRect/>
          </a:stretch>
        </p:blipFill>
        <p:spPr bwMode="auto">
          <a:xfrm>
            <a:off x="809184" y="1669228"/>
            <a:ext cx="8334816" cy="347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571311" y="3756938"/>
            <a:ext cx="8100000" cy="610040"/>
          </a:xfrm>
        </p:spPr>
        <p:txBody>
          <a:bodyPr lIns="92075" tIns="46038" rIns="92075" bIns="46038">
            <a:spAutoFit/>
          </a:bodyPr>
          <a:lstStyle>
            <a:lvl1pPr marL="0" indent="0">
              <a:buFont typeface="Wingdings" pitchFamily="2" charset="2"/>
              <a:buNone/>
              <a:tabLst/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Name des Referenten</a:t>
            </a:r>
          </a:p>
        </p:txBody>
      </p:sp>
      <p:sp>
        <p:nvSpPr>
          <p:cNvPr id="10" name="Rectangle 21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578737" y="2674300"/>
            <a:ext cx="8100000" cy="1126462"/>
          </a:xfrm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de-AT" dirty="0"/>
              <a:t>Titel des Vortrags</a:t>
            </a:r>
            <a:br>
              <a:rPr lang="de-AT" dirty="0"/>
            </a:br>
            <a:endParaRPr lang="de-AT" dirty="0"/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72579" y="1479560"/>
            <a:ext cx="8100000" cy="535531"/>
          </a:xfrm>
        </p:spPr>
        <p:txBody>
          <a:bodyPr>
            <a:spAutoFit/>
          </a:bodyPr>
          <a:lstStyle>
            <a:lvl1pPr marL="0" indent="0"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Veranstaltungstitel</a:t>
            </a:r>
          </a:p>
        </p:txBody>
      </p:sp>
      <p:sp>
        <p:nvSpPr>
          <p:cNvPr id="12" name="Textplatzhalt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560832" y="1982718"/>
            <a:ext cx="8100000" cy="535531"/>
          </a:xfrm>
        </p:spPr>
        <p:txBody>
          <a:bodyPr>
            <a:spAutoFit/>
          </a:bodyPr>
          <a:lstStyle>
            <a:lvl1pPr marL="0" indent="0">
              <a:buFontTx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Datum</a:t>
            </a:r>
          </a:p>
        </p:txBody>
      </p:sp>
      <p:sp>
        <p:nvSpPr>
          <p:cNvPr id="20" name="Text Box 13">
            <a:extLst>
              <a:ext uri="{FF2B5EF4-FFF2-40B4-BE49-F238E27FC236}">
                <a16:creationId xmlns:a16="http://schemas.microsoft.com/office/drawing/2014/main" id="{F88D1CA3-B79F-4455-89B8-950B46FF80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21054" y="326629"/>
            <a:ext cx="1651000" cy="646331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de-DE" sz="1200" dirty="0">
                <a:solidFill>
                  <a:schemeClr val="tx1"/>
                </a:solidFill>
              </a:rPr>
              <a:t>Wiener Institut für Internationale Wirtschaftsvergleiche</a:t>
            </a:r>
            <a:endParaRPr kumimoji="0" lang="de-AT" sz="1200" dirty="0">
              <a:solidFill>
                <a:schemeClr val="tx1"/>
              </a:solidFill>
            </a:endParaRP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18AFFC20-638A-4EB7-9356-702083D0DD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08791" y="346660"/>
            <a:ext cx="1989137" cy="646331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de-AT" sz="1200" dirty="0">
                <a:solidFill>
                  <a:schemeClr val="tx1"/>
                </a:solidFill>
              </a:rPr>
              <a:t>The Vienna Institute </a:t>
            </a:r>
            <a:r>
              <a:rPr kumimoji="0" lang="de-AT" sz="1200" dirty="0" err="1">
                <a:solidFill>
                  <a:schemeClr val="tx1"/>
                </a:solidFill>
              </a:rPr>
              <a:t>for</a:t>
            </a:r>
            <a:r>
              <a:rPr kumimoji="0" lang="de-AT" sz="1200" dirty="0">
                <a:solidFill>
                  <a:schemeClr val="tx1"/>
                </a:solidFill>
              </a:rPr>
              <a:t> International </a:t>
            </a:r>
            <a:r>
              <a:rPr kumimoji="0" lang="de-AT" sz="1200" dirty="0" err="1">
                <a:solidFill>
                  <a:schemeClr val="tx1"/>
                </a:solidFill>
              </a:rPr>
              <a:t>Economic</a:t>
            </a:r>
            <a:r>
              <a:rPr kumimoji="0" lang="de-AT" sz="1200" dirty="0">
                <a:solidFill>
                  <a:schemeClr val="tx1"/>
                </a:solidFill>
              </a:rPr>
              <a:t> </a:t>
            </a:r>
            <a:r>
              <a:rPr kumimoji="0" lang="de-DE" sz="1200" dirty="0">
                <a:solidFill>
                  <a:schemeClr val="tx1"/>
                </a:solidFill>
              </a:rPr>
              <a:t>Studies</a:t>
            </a:r>
            <a:endParaRPr kumimoji="0" lang="de-AT" sz="1200" dirty="0">
              <a:solidFill>
                <a:schemeClr val="tx1"/>
              </a:solidFill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E5759AAC-CDB6-4E2E-B4D5-7A31BB2098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83" y="170176"/>
            <a:ext cx="1064326" cy="966354"/>
          </a:xfrm>
          <a:prstGeom prst="rect">
            <a:avLst/>
          </a:prstGeom>
        </p:spPr>
      </p:pic>
      <p:sp>
        <p:nvSpPr>
          <p:cNvPr id="24" name="Text Box 29">
            <a:extLst>
              <a:ext uri="{FF2B5EF4-FFF2-40B4-BE49-F238E27FC236}">
                <a16:creationId xmlns:a16="http://schemas.microsoft.com/office/drawing/2014/main" id="{CD1D6077-F9EF-4D3C-86BF-A35745AFBC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91192" y="498230"/>
            <a:ext cx="2613025" cy="338554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0" lang="de-DE" sz="1600" dirty="0">
                <a:solidFill>
                  <a:schemeClr val="tx1"/>
                </a:solidFill>
              </a:rPr>
              <a:t>	www.wiiw.ac.at</a:t>
            </a:r>
            <a:endParaRPr kumimoji="0" lang="de-A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4955" y="4672013"/>
            <a:ext cx="6538706" cy="303610"/>
          </a:xfrm>
        </p:spPr>
        <p:txBody>
          <a:bodyPr anchor="b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de-AT" dirty="0" err="1"/>
              <a:t>Fusszeile</a:t>
            </a:r>
            <a:r>
              <a:rPr lang="de-AT" dirty="0"/>
              <a:t> </a:t>
            </a:r>
          </a:p>
        </p:txBody>
      </p:sp>
      <p:sp>
        <p:nvSpPr>
          <p:cNvPr id="9" name="Textplatzhalt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25334" y="1732804"/>
            <a:ext cx="8100000" cy="356140"/>
          </a:xfrm>
        </p:spPr>
        <p:txBody>
          <a:bodyPr/>
          <a:lstStyle>
            <a:lvl1pPr marL="0" indent="0">
              <a:buFontTx/>
              <a:buNone/>
              <a:tabLst>
                <a:tab pos="1046163" algn="l"/>
              </a:tabLst>
              <a:defRPr sz="1800"/>
            </a:lvl1pPr>
          </a:lstStyle>
          <a:p>
            <a:pPr lvl="0"/>
            <a:r>
              <a:rPr lang="de-DE" dirty="0"/>
              <a:t>Hier ev. zusätzlich Diagrammüberschrift einfügen</a:t>
            </a:r>
          </a:p>
        </p:txBody>
      </p:sp>
      <p:sp>
        <p:nvSpPr>
          <p:cNvPr id="10" name="Titel 14"/>
          <p:cNvSpPr>
            <a:spLocks noGrp="1"/>
          </p:cNvSpPr>
          <p:nvPr>
            <p:ph type="title" hasCustomPrompt="1"/>
          </p:nvPr>
        </p:nvSpPr>
        <p:spPr>
          <a:xfrm>
            <a:off x="512064" y="725568"/>
            <a:ext cx="8100000" cy="97872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Kernaussage </a:t>
            </a:r>
            <a:br>
              <a:rPr lang="de-DE" dirty="0"/>
            </a:br>
            <a:r>
              <a:rPr lang="de-DE" dirty="0"/>
              <a:t>der Folie auch 2-zeilig möglich</a:t>
            </a:r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4000" contrast="35000"/>
          </a:blip>
          <a:srcRect r="2520"/>
          <a:stretch>
            <a:fillRect/>
          </a:stretch>
        </p:blipFill>
        <p:spPr bwMode="auto">
          <a:xfrm>
            <a:off x="3370520" y="1881963"/>
            <a:ext cx="5773479" cy="326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16446" y="603648"/>
            <a:ext cx="80423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 err="1"/>
              <a:t>Keraussage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der Folie  - auch 2-zeilig möglich 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2587626" y="857250"/>
            <a:ext cx="2060575" cy="3474244"/>
            <a:chOff x="1630" y="720"/>
            <a:chExt cx="1298" cy="2918"/>
          </a:xfrm>
        </p:grpSpPr>
        <p:sp>
          <p:nvSpPr>
            <p:cNvPr id="16421" name="Rectangle 37"/>
            <p:cNvSpPr>
              <a:spLocks noChangeArrowheads="1"/>
            </p:cNvSpPr>
            <p:nvPr/>
          </p:nvSpPr>
          <p:spPr bwMode="auto">
            <a:xfrm rot="1314767">
              <a:off x="1630" y="2918"/>
              <a:ext cx="38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2" name="Rectangle 38"/>
            <p:cNvSpPr>
              <a:spLocks noChangeArrowheads="1"/>
            </p:cNvSpPr>
            <p:nvPr/>
          </p:nvSpPr>
          <p:spPr bwMode="auto">
            <a:xfrm rot="1314767">
              <a:off x="2544" y="720"/>
              <a:ext cx="384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0" y="-14287"/>
            <a:ext cx="9144000" cy="351235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486" name="Picture 51" descr="wiiw_logo-farbe"/>
          <p:cNvPicPr>
            <a:picLocks noChangeAspect="1" noChangeArrowheads="1"/>
          </p:cNvPicPr>
          <p:nvPr/>
        </p:nvPicPr>
        <p:blipFill>
          <a:blip r:embed="rId10" cstate="print"/>
          <a:srcRect l="42717" t="-3972"/>
          <a:stretch>
            <a:fillRect/>
          </a:stretch>
        </p:blipFill>
        <p:spPr bwMode="auto">
          <a:xfrm>
            <a:off x="8100413" y="4716783"/>
            <a:ext cx="483738" cy="35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50" name="Rectangle 66"/>
          <p:cNvSpPr>
            <a:spLocks noChangeArrowheads="1"/>
          </p:cNvSpPr>
          <p:nvPr/>
        </p:nvSpPr>
        <p:spPr bwMode="auto">
          <a:xfrm>
            <a:off x="7813103" y="4716783"/>
            <a:ext cx="369209" cy="369332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800" dirty="0">
                <a:solidFill>
                  <a:srgbClr val="000000"/>
                </a:solidFill>
                <a:latin typeface="Symbol" pitchFamily="18" charset="2"/>
              </a:rPr>
              <a:t>Ó</a:t>
            </a:r>
            <a:endParaRPr lang="de-DE" sz="1800" dirty="0">
              <a:solidFill>
                <a:srgbClr val="000000"/>
              </a:solidFill>
              <a:latin typeface="TheSans B6 SemiBold" pitchFamily="50" charset="0"/>
            </a:endParaRPr>
          </a:p>
        </p:txBody>
      </p:sp>
      <p:sp>
        <p:nvSpPr>
          <p:cNvPr id="20489" name="Rectangle 7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938" y="1481328"/>
            <a:ext cx="8063039" cy="314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/>
              <a:t>Klicken Sie, um die Formate des Vorlagentextes zu bearbeiten</a:t>
            </a:r>
          </a:p>
          <a:p>
            <a:pPr lvl="1"/>
            <a:r>
              <a:rPr lang="de-AT" dirty="0"/>
              <a:t>Zweite Ebene</a:t>
            </a:r>
            <a:endParaRPr lang="de-DE" dirty="0"/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2" name="Text Box 68"/>
          <p:cNvSpPr txBox="1">
            <a:spLocks noChangeArrowheads="1"/>
          </p:cNvSpPr>
          <p:nvPr userDrawn="1"/>
        </p:nvSpPr>
        <p:spPr bwMode="auto">
          <a:xfrm>
            <a:off x="7680959" y="306128"/>
            <a:ext cx="869950" cy="274638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809BDCF1-032C-4650-9C27-A924BC864BC2}" type="slidenum">
              <a:rPr lang="de-AT" sz="12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de-AT" sz="1200" dirty="0">
              <a:solidFill>
                <a:srgbClr val="000000"/>
              </a:solidFill>
            </a:endParaRPr>
          </a:p>
        </p:txBody>
      </p:sp>
      <p:sp>
        <p:nvSpPr>
          <p:cNvPr id="14" name="Text Box 86"/>
          <p:cNvSpPr txBox="1">
            <a:spLocks noChangeArrowheads="1"/>
          </p:cNvSpPr>
          <p:nvPr userDrawn="1"/>
        </p:nvSpPr>
        <p:spPr bwMode="auto">
          <a:xfrm>
            <a:off x="1334934" y="180656"/>
            <a:ext cx="5594189" cy="435697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1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0500" algn="l"/>
              </a:tabLst>
              <a:defRPr/>
            </a:pPr>
            <a:r>
              <a:rPr lang="en-GB" sz="1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50</a:t>
            </a:r>
            <a:r>
              <a:rPr lang="en-GB" sz="10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GB" sz="1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Anniversary Ceremony and </a:t>
            </a:r>
            <a:r>
              <a:rPr lang="en-GB" sz="1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wiiw</a:t>
            </a:r>
            <a:r>
              <a:rPr lang="en-GB" sz="1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Spring Seminar 2022, 3</a:t>
            </a:r>
            <a:r>
              <a:rPr lang="en-GB" sz="10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rd</a:t>
            </a:r>
            <a:r>
              <a:rPr lang="en-GB" sz="1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June</a:t>
            </a:r>
            <a:br>
              <a:rPr kumimoji="1" lang="de-DE" sz="1000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en-GB" sz="1000" b="0" dirty="0">
                <a:solidFill>
                  <a:schemeClr val="tx1"/>
                </a:solidFill>
                <a:effectLst/>
              </a:rPr>
              <a:t>Prospects for Europe‘s growth and integration after the pandemic and the war in Ukraine </a:t>
            </a:r>
            <a:endParaRPr kumimoji="1" lang="en-US" sz="1000" b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6ABB333-F226-4BF3-857D-8BEE889039D6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84" y="75294"/>
            <a:ext cx="556718" cy="5054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10" r:id="rId2"/>
    <p:sldLayoutId id="2147483802" r:id="rId3"/>
    <p:sldLayoutId id="2147483803" r:id="rId4"/>
    <p:sldLayoutId id="2147483804" r:id="rId5"/>
    <p:sldLayoutId id="2147483808" r:id="rId6"/>
    <p:sldLayoutId id="2147483702" r:id="rId7"/>
    <p:sldLayoutId id="2147483807" r:id="rId8"/>
  </p:sldLayoutIdLst>
  <p:transition>
    <p:zoom/>
  </p:transition>
  <p:txStyles>
    <p:titleStyle>
      <a:lvl1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2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2pPr>
      <a:lvl3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4pPr>
      <a:lvl5pPr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265113" indent="-265113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8CA1B"/>
        </a:buClr>
        <a:buSzPct val="120000"/>
        <a:buFont typeface="Wingdings" pitchFamily="2" charset="2"/>
        <a:buChar char="§"/>
        <a:tabLst>
          <a:tab pos="989013" algn="l"/>
          <a:tab pos="1046163" algn="l"/>
        </a:tabLst>
        <a:defRPr kumimoji="1" sz="2000">
          <a:solidFill>
            <a:srgbClr val="000000"/>
          </a:solidFill>
          <a:latin typeface="+mn-lt"/>
          <a:ea typeface="+mn-ea"/>
          <a:cs typeface="+mn-cs"/>
        </a:defRPr>
      </a:lvl1pPr>
      <a:lvl2pPr marL="627063" indent="-1698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FFA700"/>
        </a:buClr>
        <a:buChar char="-"/>
        <a:tabLst>
          <a:tab pos="989013" algn="l"/>
          <a:tab pos="1046163" algn="l"/>
        </a:tabLst>
        <a:defRPr kumimoji="1" sz="2000">
          <a:solidFill>
            <a:srgbClr val="000000"/>
          </a:solidFill>
          <a:latin typeface="+mn-lt"/>
        </a:defRPr>
      </a:lvl2pPr>
      <a:lvl3pPr marL="121920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tabLst>
          <a:tab pos="989013" algn="l"/>
          <a:tab pos="1046163" algn="l"/>
        </a:tabLst>
        <a:defRPr kumimoji="1" sz="1800">
          <a:solidFill>
            <a:srgbClr val="000000"/>
          </a:solidFill>
          <a:latin typeface="+mn-lt"/>
        </a:defRPr>
      </a:lvl3pPr>
      <a:lvl4pPr marL="16573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tabLst>
          <a:tab pos="989013" algn="l"/>
          <a:tab pos="1046163" algn="l"/>
        </a:tabLst>
        <a:defRPr kumimoji="1" sz="1600">
          <a:solidFill>
            <a:srgbClr val="000000"/>
          </a:solidFill>
          <a:latin typeface="+mn-lt"/>
        </a:defRPr>
      </a:lvl4pPr>
      <a:lvl5pPr marL="21145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tabLst>
          <a:tab pos="989013" algn="l"/>
          <a:tab pos="1046163" algn="l"/>
        </a:tabLst>
        <a:defRPr kumimoji="1"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tabLst>
          <a:tab pos="1046163" algn="l"/>
        </a:tabLst>
        <a:defRPr kumimoji="1"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ployment.gov.sk/files/slovensky/ministerstvo/analyticke-centrum/analyticke-komentare/komentare_2022/habel_veselkova_2022_zamestnanost_odidencov.pd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iiw.ac.at/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s://www.youtube.com/channel/UCyNuSfsgzgBsIf7AaH8Vk-Q/videos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facebook.com/wiiw.economic.studies/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s://twitter.com/wiiw_news/" TargetMode="External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tertitel 6"/>
          <p:cNvSpPr>
            <a:spLocks noGrp="1"/>
          </p:cNvSpPr>
          <p:nvPr>
            <p:ph type="subTitle" sz="quarter" idx="1"/>
          </p:nvPr>
        </p:nvSpPr>
        <p:spPr>
          <a:xfrm>
            <a:off x="568715" y="3978166"/>
            <a:ext cx="7902130" cy="428388"/>
          </a:xfrm>
        </p:spPr>
        <p:txBody>
          <a:bodyPr/>
          <a:lstStyle/>
          <a:p>
            <a:pPr algn="r"/>
            <a:r>
              <a:rPr lang="en-GB" sz="2000" dirty="0"/>
              <a:t>Maryna </a:t>
            </a:r>
            <a:r>
              <a:rPr lang="en-GB" sz="2000" dirty="0" err="1"/>
              <a:t>Tverdostup</a:t>
            </a:r>
            <a:endParaRPr lang="en-GB" sz="2000" dirty="0"/>
          </a:p>
        </p:txBody>
      </p:sp>
      <p:sp>
        <p:nvSpPr>
          <p:cNvPr id="6" name="Titel 5"/>
          <p:cNvSpPr>
            <a:spLocks noGrp="1"/>
          </p:cNvSpPr>
          <p:nvPr>
            <p:ph type="ctrTitle" sz="quarter"/>
          </p:nvPr>
        </p:nvSpPr>
        <p:spPr>
          <a:xfrm>
            <a:off x="583764" y="2771521"/>
            <a:ext cx="7906893" cy="1078950"/>
          </a:xfrm>
        </p:spPr>
        <p:txBody>
          <a:bodyPr/>
          <a:lstStyle/>
          <a:p>
            <a:r>
              <a:rPr lang="en-GB" dirty="0"/>
              <a:t>Ukrainian Refugees in the EU Labour Market: Challenges and Opportunities 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572580" y="1489951"/>
            <a:ext cx="7900987" cy="939681"/>
          </a:xfrm>
        </p:spPr>
        <p:txBody>
          <a:bodyPr/>
          <a:lstStyle/>
          <a:p>
            <a:pPr>
              <a:lnSpc>
                <a:spcPts val="1400"/>
              </a:lnSpc>
              <a:spcBef>
                <a:spcPts val="0"/>
              </a:spcBef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50</a:t>
            </a:r>
            <a:r>
              <a:rPr lang="en-GB" sz="1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Anniversary Ceremony and 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wiiw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Spring Seminar 2022 </a:t>
            </a:r>
          </a:p>
          <a:p>
            <a:pPr>
              <a:spcBef>
                <a:spcPts val="0"/>
              </a:spcBef>
            </a:pPr>
            <a:endParaRPr lang="en-GB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/>
          </p:nvPr>
        </p:nvSpPr>
        <p:spPr>
          <a:xfrm>
            <a:off x="568715" y="2032525"/>
            <a:ext cx="7936992" cy="394210"/>
          </a:xfrm>
        </p:spPr>
        <p:txBody>
          <a:bodyPr/>
          <a:lstStyle/>
          <a:p>
            <a:r>
              <a:rPr lang="de-AT" sz="1800" dirty="0"/>
              <a:t>3</a:t>
            </a:r>
            <a:r>
              <a:rPr lang="de-AT" sz="1800" baseline="30000" dirty="0"/>
              <a:t>rd</a:t>
            </a:r>
            <a:r>
              <a:rPr lang="de-AT" sz="1800" dirty="0"/>
              <a:t> June 2022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61830390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731124A-7896-4ED6-ABCB-3E44B3B4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19" y="1532768"/>
            <a:ext cx="7528331" cy="881075"/>
          </a:xfrm>
        </p:spPr>
        <p:txBody>
          <a:bodyPr/>
          <a:lstStyle/>
          <a:p>
            <a:br>
              <a:rPr lang="en-GB" sz="1600" dirty="0"/>
            </a:br>
            <a:br>
              <a:rPr lang="en-GB" sz="1400" dirty="0"/>
            </a:br>
            <a:endParaRPr lang="en-GB" sz="1400" dirty="0"/>
          </a:p>
        </p:txBody>
      </p:sp>
      <p:sp>
        <p:nvSpPr>
          <p:cNvPr id="8" name="Titel 4">
            <a:extLst>
              <a:ext uri="{FF2B5EF4-FFF2-40B4-BE49-F238E27FC236}">
                <a16:creationId xmlns:a16="http://schemas.microsoft.com/office/drawing/2014/main" id="{8FF01388-B5B9-10B2-BB9F-A2FC75BD8730}"/>
              </a:ext>
            </a:extLst>
          </p:cNvPr>
          <p:cNvSpPr txBox="1">
            <a:spLocks/>
          </p:cNvSpPr>
          <p:nvPr/>
        </p:nvSpPr>
        <p:spPr bwMode="auto">
          <a:xfrm>
            <a:off x="613719" y="867740"/>
            <a:ext cx="8042338" cy="1535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accent6"/>
                </a:solidFill>
              </a:rPr>
              <a:t>5. Not necessarily intending to stay long-term</a:t>
            </a:r>
          </a:p>
          <a:p>
            <a:pPr marL="0" indent="0">
              <a:buNone/>
            </a:pPr>
            <a:endParaRPr lang="en-GB" b="1" dirty="0">
              <a:solidFill>
                <a:schemeClr val="accent6"/>
              </a:solidFill>
            </a:endParaRPr>
          </a:p>
          <a:p>
            <a:r>
              <a:rPr kumimoji="0" lang="en-GB" b="1" kern="0" dirty="0">
                <a:solidFill>
                  <a:schemeClr val="accent6"/>
                </a:solidFill>
              </a:rPr>
              <a:t> </a:t>
            </a:r>
          </a:p>
          <a:p>
            <a:endParaRPr kumimoji="0" lang="en-GB" b="1" kern="0" dirty="0">
              <a:solidFill>
                <a:schemeClr val="accent6"/>
              </a:solidFill>
            </a:endParaRPr>
          </a:p>
        </p:txBody>
      </p:sp>
      <p:sp>
        <p:nvSpPr>
          <p:cNvPr id="10" name="Titel 4">
            <a:extLst>
              <a:ext uri="{FF2B5EF4-FFF2-40B4-BE49-F238E27FC236}">
                <a16:creationId xmlns:a16="http://schemas.microsoft.com/office/drawing/2014/main" id="{07826C31-FC48-D745-EA34-63A19C15E391}"/>
              </a:ext>
            </a:extLst>
          </p:cNvPr>
          <p:cNvSpPr txBox="1">
            <a:spLocks/>
          </p:cNvSpPr>
          <p:nvPr/>
        </p:nvSpPr>
        <p:spPr bwMode="auto">
          <a:xfrm>
            <a:off x="661919" y="1776421"/>
            <a:ext cx="7820161" cy="2499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As for mid-April </a:t>
            </a:r>
            <a:r>
              <a:rPr lang="en-GB" dirty="0">
                <a:solidFill>
                  <a:schemeClr val="accent6"/>
                </a:solidFill>
              </a:rPr>
              <a:t>outflow of refugees from the EU outnumbers the inflow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What is shaping </a:t>
            </a:r>
            <a:r>
              <a:rPr lang="en-GB" b="1" dirty="0"/>
              <a:t>the intention to stay/return</a:t>
            </a:r>
            <a:r>
              <a:rPr lang="en-GB" dirty="0"/>
              <a:t>:</a:t>
            </a:r>
          </a:p>
          <a:p>
            <a:pPr marL="742950" lvl="1" indent="-285750">
              <a:buFontTx/>
              <a:buChar char="-"/>
            </a:pPr>
            <a:r>
              <a:rPr lang="en-GB" sz="1800" dirty="0"/>
              <a:t>Family separation </a:t>
            </a:r>
          </a:p>
          <a:p>
            <a:pPr marL="742950" lvl="1" indent="-285750">
              <a:buFontTx/>
              <a:buChar char="-"/>
            </a:pPr>
            <a:r>
              <a:rPr lang="en-GB" sz="1800" dirty="0"/>
              <a:t>Limited accommodation capacity</a:t>
            </a:r>
          </a:p>
          <a:p>
            <a:pPr marL="742950" lvl="1" indent="-285750">
              <a:buFontTx/>
              <a:buChar char="-"/>
            </a:pPr>
            <a:r>
              <a:rPr lang="en-GB" sz="1800" dirty="0"/>
              <a:t>Employment success  </a:t>
            </a:r>
          </a:p>
          <a:p>
            <a:pPr marL="742950" lvl="1" indent="-285750">
              <a:buFontTx/>
              <a:buChar char="-"/>
            </a:pPr>
            <a:r>
              <a:rPr lang="en-GB" sz="1800" dirty="0"/>
              <a:t>Geographical proximity </a:t>
            </a:r>
          </a:p>
        </p:txBody>
      </p:sp>
    </p:spTree>
    <p:extLst>
      <p:ext uri="{BB962C8B-B14F-4D97-AF65-F5344CB8AC3E}">
        <p14:creationId xmlns:p14="http://schemas.microsoft.com/office/powerpoint/2010/main" val="147949176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5CE6AA0-FE9D-45D4-961B-A80F37FCEA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7676" y="1802608"/>
            <a:ext cx="8047038" cy="3173015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6"/>
                </a:solidFill>
              </a:rPr>
              <a:t>Integration prospects</a:t>
            </a:r>
            <a:endParaRPr lang="en-GB" sz="2400" b="1" dirty="0"/>
          </a:p>
          <a:p>
            <a:pPr marL="0" indent="0">
              <a:buNone/>
            </a:pPr>
            <a:r>
              <a:rPr lang="en-US" sz="2400" dirty="0">
                <a:solidFill>
                  <a:schemeClr val="accent6"/>
                </a:solidFill>
              </a:rPr>
              <a:t>Key </a:t>
            </a:r>
            <a:r>
              <a:rPr lang="en-GB" sz="2400" dirty="0">
                <a:solidFill>
                  <a:schemeClr val="accent6"/>
                </a:solidFill>
              </a:rPr>
              <a:t>opportunities and challenges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216196"/>
      </p:ext>
    </p:extLst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731124A-7896-4ED6-ABCB-3E44B3B4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19" y="1532768"/>
            <a:ext cx="7528331" cy="881075"/>
          </a:xfrm>
        </p:spPr>
        <p:txBody>
          <a:bodyPr/>
          <a:lstStyle/>
          <a:p>
            <a:br>
              <a:rPr lang="en-GB" sz="1600" dirty="0"/>
            </a:br>
            <a:br>
              <a:rPr lang="en-GB" sz="1400" dirty="0"/>
            </a:br>
            <a:endParaRPr lang="en-GB" sz="1400" dirty="0"/>
          </a:p>
        </p:txBody>
      </p:sp>
      <p:sp>
        <p:nvSpPr>
          <p:cNvPr id="8" name="Titel 4">
            <a:extLst>
              <a:ext uri="{FF2B5EF4-FFF2-40B4-BE49-F238E27FC236}">
                <a16:creationId xmlns:a16="http://schemas.microsoft.com/office/drawing/2014/main" id="{8FF01388-B5B9-10B2-BB9F-A2FC75BD8730}"/>
              </a:ext>
            </a:extLst>
          </p:cNvPr>
          <p:cNvSpPr txBox="1">
            <a:spLocks/>
          </p:cNvSpPr>
          <p:nvPr/>
        </p:nvSpPr>
        <p:spPr bwMode="auto">
          <a:xfrm>
            <a:off x="613719" y="867740"/>
            <a:ext cx="8042338" cy="116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kumimoji="0" lang="en-GB" b="1" kern="0" dirty="0">
                <a:solidFill>
                  <a:schemeClr val="accent6"/>
                </a:solidFill>
              </a:rPr>
              <a:t>The EU labour market in dire need of workers – an opportunity</a:t>
            </a:r>
          </a:p>
          <a:p>
            <a:r>
              <a:rPr kumimoji="0" lang="en-GB" b="1" kern="0" dirty="0">
                <a:solidFill>
                  <a:schemeClr val="accent6"/>
                </a:solidFill>
              </a:rPr>
              <a:t>for refugees</a:t>
            </a:r>
          </a:p>
          <a:p>
            <a:endParaRPr kumimoji="0" lang="en-GB" b="1" kern="0" dirty="0">
              <a:solidFill>
                <a:schemeClr val="accent6"/>
              </a:solidFill>
            </a:endParaRPr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136353EE-6E7A-1D00-481B-179470204330}"/>
              </a:ext>
            </a:extLst>
          </p:cNvPr>
          <p:cNvSpPr txBox="1">
            <a:spLocks/>
          </p:cNvSpPr>
          <p:nvPr/>
        </p:nvSpPr>
        <p:spPr bwMode="auto">
          <a:xfrm>
            <a:off x="691540" y="2141948"/>
            <a:ext cx="2208862" cy="2388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GB" sz="1800" dirty="0">
                <a:solidFill>
                  <a:schemeClr val="accent6"/>
                </a:solidFill>
              </a:rPr>
              <a:t>➜</a:t>
            </a:r>
            <a:r>
              <a:rPr lang="en-GB" sz="1800" dirty="0"/>
              <a:t> Looming lack of labour will allow to find </a:t>
            </a:r>
            <a:r>
              <a:rPr lang="en-GB" sz="1800" dirty="0">
                <a:solidFill>
                  <a:schemeClr val="accent6"/>
                </a:solidFill>
              </a:rPr>
              <a:t>at least temporary jobs quickly</a:t>
            </a:r>
            <a:br>
              <a:rPr lang="en-GB" sz="1800" dirty="0"/>
            </a:br>
            <a:endParaRPr lang="en-GB" sz="1800" dirty="0"/>
          </a:p>
          <a:p>
            <a:endParaRPr lang="en-GB" sz="1800" dirty="0"/>
          </a:p>
        </p:txBody>
      </p:sp>
      <p:pic>
        <p:nvPicPr>
          <p:cNvPr id="11" name="Picture 10" descr="Chart&#10;&#10;Description automatically generated">
            <a:extLst>
              <a:ext uri="{FF2B5EF4-FFF2-40B4-BE49-F238E27FC236}">
                <a16:creationId xmlns:a16="http://schemas.microsoft.com/office/drawing/2014/main" id="{0002B402-561B-8E88-F62D-E57F7FC20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450" y="1483525"/>
            <a:ext cx="5239831" cy="314970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80F23C7-D205-53D0-0761-F9E7D322CBE6}"/>
              </a:ext>
            </a:extLst>
          </p:cNvPr>
          <p:cNvSpPr/>
          <p:nvPr/>
        </p:nvSpPr>
        <p:spPr>
          <a:xfrm>
            <a:off x="5188524" y="4682473"/>
            <a:ext cx="11079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latin typeface="CMR7"/>
              </a:rPr>
              <a:t>Data source: Eurostat.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65379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731124A-7896-4ED6-ABCB-3E44B3B4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19" y="1532768"/>
            <a:ext cx="7528331" cy="881075"/>
          </a:xfrm>
        </p:spPr>
        <p:txBody>
          <a:bodyPr/>
          <a:lstStyle/>
          <a:p>
            <a:br>
              <a:rPr lang="en-GB" sz="1600" dirty="0"/>
            </a:br>
            <a:br>
              <a:rPr lang="en-GB" sz="1400" dirty="0"/>
            </a:br>
            <a:endParaRPr lang="en-GB" sz="1400" dirty="0"/>
          </a:p>
        </p:txBody>
      </p:sp>
      <p:sp>
        <p:nvSpPr>
          <p:cNvPr id="8" name="Titel 4">
            <a:extLst>
              <a:ext uri="{FF2B5EF4-FFF2-40B4-BE49-F238E27FC236}">
                <a16:creationId xmlns:a16="http://schemas.microsoft.com/office/drawing/2014/main" id="{8FF01388-B5B9-10B2-BB9F-A2FC75BD8730}"/>
              </a:ext>
            </a:extLst>
          </p:cNvPr>
          <p:cNvSpPr txBox="1">
            <a:spLocks/>
          </p:cNvSpPr>
          <p:nvPr/>
        </p:nvSpPr>
        <p:spPr bwMode="auto">
          <a:xfrm>
            <a:off x="613719" y="867740"/>
            <a:ext cx="8042338" cy="116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kumimoji="0" lang="en-GB" b="1" kern="0" dirty="0">
                <a:solidFill>
                  <a:schemeClr val="accent6"/>
                </a:solidFill>
              </a:rPr>
              <a:t>Before even talking about employment... Childcare! </a:t>
            </a:r>
          </a:p>
          <a:p>
            <a:endParaRPr kumimoji="0" lang="en-GB" b="1" kern="0" dirty="0">
              <a:solidFill>
                <a:schemeClr val="accent6"/>
              </a:solidFill>
            </a:endParaRPr>
          </a:p>
          <a:p>
            <a:endParaRPr kumimoji="0" lang="en-GB" b="1" kern="0" dirty="0">
              <a:solidFill>
                <a:schemeClr val="accent6"/>
              </a:solidFill>
            </a:endParaRPr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136353EE-6E7A-1D00-481B-179470204330}"/>
              </a:ext>
            </a:extLst>
          </p:cNvPr>
          <p:cNvSpPr txBox="1">
            <a:spLocks/>
          </p:cNvSpPr>
          <p:nvPr/>
        </p:nvSpPr>
        <p:spPr bwMode="auto">
          <a:xfrm>
            <a:off x="613719" y="1813547"/>
            <a:ext cx="833572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/>
              <a:t>Employment possibilities of women with minor children</a:t>
            </a:r>
            <a:r>
              <a:rPr lang="en-GB" sz="1800" dirty="0">
                <a:solidFill>
                  <a:schemeClr val="accent6"/>
                </a:solidFill>
              </a:rPr>
              <a:t> </a:t>
            </a:r>
            <a:r>
              <a:rPr lang="en-GB" sz="1800" dirty="0"/>
              <a:t>are limited by: </a:t>
            </a:r>
            <a:endParaRPr lang="en-GB" sz="1600" dirty="0"/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(Full-day) </a:t>
            </a:r>
            <a:r>
              <a:rPr lang="en-GB" sz="1800" b="1" dirty="0"/>
              <a:t>childcare accessibility/costs </a:t>
            </a:r>
            <a:r>
              <a:rPr lang="en-GB" sz="1800" dirty="0"/>
              <a:t>(for those with small children)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Enrolment in </a:t>
            </a:r>
            <a:r>
              <a:rPr lang="en-GB" sz="1800" b="1" dirty="0"/>
              <a:t>local schools</a:t>
            </a:r>
            <a:r>
              <a:rPr lang="en-GB" sz="1800" dirty="0"/>
              <a:t> (for those with primary school-age children)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</a:pPr>
            <a:endParaRPr lang="en-GB" sz="16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accent6"/>
                </a:solidFill>
              </a:rPr>
              <a:t>➜  Magnifies pre-existing issue of childcare shortages</a:t>
            </a:r>
            <a:r>
              <a:rPr lang="en-GB" sz="1800" dirty="0"/>
              <a:t> (especially in big cities)</a:t>
            </a:r>
            <a:endParaRPr lang="en-GB" sz="16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39072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E538E539-B081-7858-F8C6-7F0C426A07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360" y="1266279"/>
            <a:ext cx="4742039" cy="3449650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7731124A-7896-4ED6-ABCB-3E44B3B4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19" y="1532768"/>
            <a:ext cx="7528331" cy="881075"/>
          </a:xfrm>
        </p:spPr>
        <p:txBody>
          <a:bodyPr/>
          <a:lstStyle/>
          <a:p>
            <a:br>
              <a:rPr lang="en-GB" sz="1600" dirty="0"/>
            </a:br>
            <a:br>
              <a:rPr lang="en-GB" sz="1400" dirty="0"/>
            </a:br>
            <a:endParaRPr lang="en-GB" sz="1400" dirty="0"/>
          </a:p>
        </p:txBody>
      </p:sp>
      <p:sp>
        <p:nvSpPr>
          <p:cNvPr id="8" name="Titel 4">
            <a:extLst>
              <a:ext uri="{FF2B5EF4-FFF2-40B4-BE49-F238E27FC236}">
                <a16:creationId xmlns:a16="http://schemas.microsoft.com/office/drawing/2014/main" id="{8FF01388-B5B9-10B2-BB9F-A2FC75BD8730}"/>
              </a:ext>
            </a:extLst>
          </p:cNvPr>
          <p:cNvSpPr txBox="1">
            <a:spLocks/>
          </p:cNvSpPr>
          <p:nvPr/>
        </p:nvSpPr>
        <p:spPr bwMode="auto">
          <a:xfrm>
            <a:off x="613719" y="867740"/>
            <a:ext cx="8042338" cy="79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kumimoji="0" lang="en-GB" b="1" kern="0" dirty="0">
                <a:solidFill>
                  <a:schemeClr val="accent6"/>
                </a:solidFill>
              </a:rPr>
              <a:t>Overeducation – same old problem on a new scale</a:t>
            </a:r>
          </a:p>
          <a:p>
            <a:endParaRPr kumimoji="0" lang="en-GB" b="1" kern="0" dirty="0">
              <a:solidFill>
                <a:schemeClr val="accent6"/>
              </a:solidFill>
            </a:endParaRPr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136353EE-6E7A-1D00-481B-179470204330}"/>
              </a:ext>
            </a:extLst>
          </p:cNvPr>
          <p:cNvSpPr txBox="1">
            <a:spLocks/>
          </p:cNvSpPr>
          <p:nvPr/>
        </p:nvSpPr>
        <p:spPr bwMode="auto">
          <a:xfrm>
            <a:off x="613719" y="1627656"/>
            <a:ext cx="3257890" cy="30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Taking jobs </a:t>
            </a:r>
            <a:r>
              <a:rPr lang="en-GB" sz="1800" dirty="0">
                <a:solidFill>
                  <a:schemeClr val="accent6"/>
                </a:solidFill>
              </a:rPr>
              <a:t>below qualification </a:t>
            </a: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Difficulties </a:t>
            </a:r>
            <a:r>
              <a:rPr lang="en-GB" sz="1800" dirty="0">
                <a:solidFill>
                  <a:schemeClr val="accent6"/>
                </a:solidFill>
              </a:rPr>
              <a:t>getting degrees recognised </a:t>
            </a: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6"/>
                </a:solidFill>
              </a:rPr>
              <a:t>Mismatch</a:t>
            </a:r>
            <a:r>
              <a:rPr lang="en-GB" sz="1800" dirty="0"/>
              <a:t> with the skills in demand </a:t>
            </a: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Lack of </a:t>
            </a:r>
            <a:r>
              <a:rPr lang="en-GB" sz="1800" dirty="0">
                <a:solidFill>
                  <a:schemeClr val="accent6"/>
                </a:solidFill>
              </a:rPr>
              <a:t>work experience</a:t>
            </a:r>
          </a:p>
          <a:p>
            <a:pPr>
              <a:buClr>
                <a:schemeClr val="accent6"/>
              </a:buClr>
            </a:pPr>
            <a:endParaRPr lang="en-GB" sz="1800" dirty="0"/>
          </a:p>
          <a:p>
            <a:endParaRPr lang="en-GB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A4C642-CCE4-BF8B-D184-9470F91AF2D2}"/>
              </a:ext>
            </a:extLst>
          </p:cNvPr>
          <p:cNvSpPr/>
          <p:nvPr/>
        </p:nvSpPr>
        <p:spPr>
          <a:xfrm>
            <a:off x="613719" y="4587909"/>
            <a:ext cx="81788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latin typeface="CMR7"/>
              </a:rPr>
              <a:t>Data source: </a:t>
            </a:r>
            <a:r>
              <a:rPr lang="en-GB" sz="800" dirty="0">
                <a:latin typeface="CMR7"/>
                <a:hlinkClick r:id="rId3"/>
              </a:rPr>
              <a:t>https://www.employment.gov.sk/files/slovensky/ministerstvo/analyticke-centrum/analyticke-komentare/komentare_2022/habel_veselkova_2022_zamestnanost_odidencov.pdf</a:t>
            </a:r>
            <a:endParaRPr lang="en-GB" sz="800" dirty="0">
              <a:latin typeface="CMR7"/>
            </a:endParaRPr>
          </a:p>
          <a:p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410408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731124A-7896-4ED6-ABCB-3E44B3B4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19" y="1532768"/>
            <a:ext cx="7528331" cy="881075"/>
          </a:xfrm>
        </p:spPr>
        <p:txBody>
          <a:bodyPr/>
          <a:lstStyle/>
          <a:p>
            <a:br>
              <a:rPr lang="en-GB" sz="1600" dirty="0"/>
            </a:br>
            <a:br>
              <a:rPr lang="en-GB" sz="1400" dirty="0"/>
            </a:br>
            <a:endParaRPr lang="en-GB" sz="1400" dirty="0"/>
          </a:p>
        </p:txBody>
      </p:sp>
      <p:sp>
        <p:nvSpPr>
          <p:cNvPr id="8" name="Titel 4">
            <a:extLst>
              <a:ext uri="{FF2B5EF4-FFF2-40B4-BE49-F238E27FC236}">
                <a16:creationId xmlns:a16="http://schemas.microsoft.com/office/drawing/2014/main" id="{8FF01388-B5B9-10B2-BB9F-A2FC75BD8730}"/>
              </a:ext>
            </a:extLst>
          </p:cNvPr>
          <p:cNvSpPr txBox="1">
            <a:spLocks/>
          </p:cNvSpPr>
          <p:nvPr/>
        </p:nvSpPr>
        <p:spPr bwMode="auto">
          <a:xfrm>
            <a:off x="613719" y="867740"/>
            <a:ext cx="8042338" cy="79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kumimoji="0" lang="en-GB" b="1" kern="0" dirty="0">
                <a:solidFill>
                  <a:schemeClr val="accent6"/>
                </a:solidFill>
              </a:rPr>
              <a:t>The bottom line</a:t>
            </a:r>
          </a:p>
          <a:p>
            <a:endParaRPr kumimoji="0" lang="en-GB" b="1" kern="0" dirty="0">
              <a:solidFill>
                <a:schemeClr val="accent6"/>
              </a:solidFill>
            </a:endParaRPr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136353EE-6E7A-1D00-481B-179470204330}"/>
              </a:ext>
            </a:extLst>
          </p:cNvPr>
          <p:cNvSpPr txBox="1">
            <a:spLocks/>
          </p:cNvSpPr>
          <p:nvPr/>
        </p:nvSpPr>
        <p:spPr bwMode="auto">
          <a:xfrm>
            <a:off x="613719" y="1866301"/>
            <a:ext cx="7658744" cy="210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800" b="1" dirty="0">
                <a:solidFill>
                  <a:schemeClr val="accent6"/>
                </a:solidFill>
              </a:rPr>
              <a:t>Childcare</a:t>
            </a:r>
            <a:r>
              <a:rPr lang="en-GB" sz="1800" dirty="0"/>
              <a:t> (full-day, accessible and affordable)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Quick, unbureaucratic </a:t>
            </a:r>
            <a:r>
              <a:rPr lang="en-GB" sz="1800" b="1" dirty="0">
                <a:solidFill>
                  <a:schemeClr val="accent6"/>
                </a:solidFill>
              </a:rPr>
              <a:t>recognition of educational credentials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Identifying intentions to stay – training, re-education and paving a way for </a:t>
            </a:r>
            <a:r>
              <a:rPr lang="en-GB" sz="1800" b="1" dirty="0">
                <a:solidFill>
                  <a:schemeClr val="accent6"/>
                </a:solidFill>
              </a:rPr>
              <a:t>long-term employment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6663568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5"/>
          <p:cNvSpPr txBox="1">
            <a:spLocks/>
          </p:cNvSpPr>
          <p:nvPr/>
        </p:nvSpPr>
        <p:spPr bwMode="auto">
          <a:xfrm>
            <a:off x="709684" y="1384260"/>
            <a:ext cx="7805666" cy="419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GB" sz="3000" dirty="0"/>
              <a:t>Thank you for your attention!</a:t>
            </a:r>
          </a:p>
          <a:p>
            <a:endParaRPr lang="en-GB" sz="2400" b="1" dirty="0"/>
          </a:p>
          <a:p>
            <a:r>
              <a:rPr lang="en-GB" sz="2400" dirty="0"/>
              <a:t>Follow us:</a:t>
            </a:r>
          </a:p>
          <a:p>
            <a:r>
              <a:rPr lang="en-GB" sz="2400" dirty="0"/>
              <a:t>www.wiiw.ac.at</a:t>
            </a:r>
            <a:br>
              <a:rPr lang="en-GB" sz="2400" dirty="0"/>
            </a:br>
            <a:endParaRPr lang="en-GB" sz="2400" dirty="0"/>
          </a:p>
          <a:p>
            <a:endParaRPr lang="en-GB" sz="2400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</p:txBody>
      </p:sp>
      <p:pic>
        <p:nvPicPr>
          <p:cNvPr id="3" name="Grafik 2">
            <a:hlinkClick r:id="rId2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354"/>
          <a:stretch/>
        </p:blipFill>
        <p:spPr>
          <a:xfrm>
            <a:off x="1929229" y="3355422"/>
            <a:ext cx="445480" cy="376169"/>
          </a:xfrm>
          <a:prstGeom prst="rect">
            <a:avLst/>
          </a:prstGeom>
        </p:spPr>
      </p:pic>
      <p:pic>
        <p:nvPicPr>
          <p:cNvPr id="7" name="Grafik 6">
            <a:hlinkClick r:id="rId4"/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5" r="60556"/>
          <a:stretch/>
        </p:blipFill>
        <p:spPr>
          <a:xfrm>
            <a:off x="2453804" y="3355423"/>
            <a:ext cx="446010" cy="371828"/>
          </a:xfrm>
          <a:prstGeom prst="rect">
            <a:avLst/>
          </a:prstGeom>
        </p:spPr>
      </p:pic>
      <p:pic>
        <p:nvPicPr>
          <p:cNvPr id="9" name="Grafik 8">
            <a:hlinkClick r:id="rId6"/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98"/>
          <a:stretch/>
        </p:blipFill>
        <p:spPr>
          <a:xfrm>
            <a:off x="1368174" y="3355422"/>
            <a:ext cx="454664" cy="375225"/>
          </a:xfrm>
          <a:prstGeom prst="rect">
            <a:avLst/>
          </a:prstGeom>
        </p:spPr>
      </p:pic>
      <p:pic>
        <p:nvPicPr>
          <p:cNvPr id="10" name="Grafik 9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75" y="3355421"/>
            <a:ext cx="528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19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5CE6AA0-FE9D-45D4-961B-A80F37FCEA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671" y="1802608"/>
            <a:ext cx="8047038" cy="3173015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6"/>
                </a:solidFill>
              </a:rPr>
              <a:t>The inflow of refugees</a:t>
            </a:r>
            <a:r>
              <a:rPr lang="en-GB" sz="2400" b="1" dirty="0"/>
              <a:t> 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accent6"/>
                </a:solidFill>
              </a:rPr>
              <a:t>Scale unseen since WWII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1AF9A045-5747-42C0-8649-7D6DD532019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291590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731124A-7896-4ED6-ABCB-3E44B3B4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20" y="1532768"/>
            <a:ext cx="3493076" cy="1058944"/>
          </a:xfrm>
        </p:spPr>
        <p:txBody>
          <a:bodyPr/>
          <a:lstStyle/>
          <a:p>
            <a:r>
              <a:rPr lang="en-GB" sz="1800" dirty="0"/>
              <a:t>As of 29 May, 2022 </a:t>
            </a:r>
            <a:r>
              <a:rPr lang="en-GB" sz="1800" b="1" dirty="0">
                <a:solidFill>
                  <a:schemeClr val="accent6"/>
                </a:solidFill>
              </a:rPr>
              <a:t>over</a:t>
            </a:r>
            <a:r>
              <a:rPr lang="en-GB" sz="1800" dirty="0"/>
              <a:t> </a:t>
            </a:r>
            <a:r>
              <a:rPr lang="en-GB" sz="1800" b="1" dirty="0">
                <a:solidFill>
                  <a:schemeClr val="accent6"/>
                </a:solidFill>
              </a:rPr>
              <a:t>6.8 million</a:t>
            </a:r>
            <a:r>
              <a:rPr lang="en-GB" sz="1800" dirty="0"/>
              <a:t> Ukrainians left the country </a:t>
            </a:r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632C9038-EEC7-55C2-FFC4-E88D6C17C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142" y="1409747"/>
            <a:ext cx="4460216" cy="3244634"/>
          </a:xfrm>
          <a:prstGeom prst="rect">
            <a:avLst/>
          </a:prstGeom>
        </p:spPr>
      </p:pic>
      <p:sp>
        <p:nvSpPr>
          <p:cNvPr id="8" name="Titel 4">
            <a:extLst>
              <a:ext uri="{FF2B5EF4-FFF2-40B4-BE49-F238E27FC236}">
                <a16:creationId xmlns:a16="http://schemas.microsoft.com/office/drawing/2014/main" id="{8FF01388-B5B9-10B2-BB9F-A2FC75BD8730}"/>
              </a:ext>
            </a:extLst>
          </p:cNvPr>
          <p:cNvSpPr txBox="1">
            <a:spLocks/>
          </p:cNvSpPr>
          <p:nvPr/>
        </p:nvSpPr>
        <p:spPr bwMode="auto">
          <a:xfrm>
            <a:off x="613720" y="770463"/>
            <a:ext cx="8042338" cy="7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kumimoji="0" lang="en-GB" b="1" kern="0" dirty="0">
                <a:solidFill>
                  <a:schemeClr val="accent6"/>
                </a:solidFill>
              </a:rPr>
              <a:t>Net outflows of over 4 million so far </a:t>
            </a:r>
            <a:br>
              <a:rPr kumimoji="0" lang="en-GB" b="1" kern="0" dirty="0">
                <a:solidFill>
                  <a:schemeClr val="accent6"/>
                </a:solidFill>
              </a:rPr>
            </a:br>
            <a:endParaRPr kumimoji="0" lang="en-GB" b="1" kern="0" dirty="0">
              <a:solidFill>
                <a:schemeClr val="accent6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F4D0C3-45D0-78EA-B3F5-B54CE89D29AD}"/>
              </a:ext>
            </a:extLst>
          </p:cNvPr>
          <p:cNvSpPr/>
          <p:nvPr/>
        </p:nvSpPr>
        <p:spPr>
          <a:xfrm>
            <a:off x="613720" y="2813841"/>
            <a:ext cx="3582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Yet, by the same date </a:t>
            </a:r>
            <a:r>
              <a:rPr lang="en-GB" sz="1800" b="1" dirty="0">
                <a:solidFill>
                  <a:schemeClr val="accent6"/>
                </a:solidFill>
              </a:rPr>
              <a:t>over 2.2 million</a:t>
            </a:r>
            <a:r>
              <a:rPr lang="en-GB" sz="1800" b="1" dirty="0">
                <a:solidFill>
                  <a:schemeClr val="tx1"/>
                </a:solidFill>
              </a:rPr>
              <a:t> </a:t>
            </a:r>
            <a:r>
              <a:rPr lang="en-GB" sz="1800" dirty="0">
                <a:solidFill>
                  <a:schemeClr val="tx1"/>
                </a:solidFill>
              </a:rPr>
              <a:t>Ukrainians returned home </a:t>
            </a:r>
            <a:r>
              <a:rPr lang="en-GB" sz="1800" dirty="0">
                <a:solidFill>
                  <a:schemeClr val="accent6"/>
                </a:solidFill>
              </a:rPr>
              <a:t>→ </a:t>
            </a:r>
            <a:br>
              <a:rPr lang="en-GB" sz="1800" dirty="0">
                <a:solidFill>
                  <a:schemeClr val="accent6"/>
                </a:solidFill>
              </a:rPr>
            </a:br>
            <a:r>
              <a:rPr lang="en-GB" sz="1800" dirty="0">
                <a:solidFill>
                  <a:schemeClr val="tx1"/>
                </a:solidFill>
              </a:rPr>
              <a:t>over the </a:t>
            </a:r>
            <a:r>
              <a:rPr lang="en-GB" sz="1800" i="1" dirty="0">
                <a:solidFill>
                  <a:schemeClr val="tx1"/>
                </a:solidFill>
              </a:rPr>
              <a:t>first weeks </a:t>
            </a:r>
            <a:r>
              <a:rPr lang="en-GB" sz="1800" dirty="0">
                <a:solidFill>
                  <a:schemeClr val="tx1"/>
                </a:solidFill>
              </a:rPr>
              <a:t>of war mainly men, </a:t>
            </a:r>
            <a:br>
              <a:rPr lang="en-GB" sz="1800" dirty="0">
                <a:solidFill>
                  <a:schemeClr val="tx1"/>
                </a:solidFill>
              </a:rPr>
            </a:br>
            <a:r>
              <a:rPr lang="en-GB" sz="1800" i="1" dirty="0">
                <a:solidFill>
                  <a:schemeClr val="tx1"/>
                </a:solidFill>
              </a:rPr>
              <a:t>later</a:t>
            </a:r>
            <a:r>
              <a:rPr lang="en-GB" sz="1800" dirty="0">
                <a:solidFill>
                  <a:schemeClr val="tx1"/>
                </a:solidFill>
              </a:rPr>
              <a:t> – women and children who earlier left the country</a:t>
            </a:r>
            <a:br>
              <a:rPr lang="en-GB" sz="1800" dirty="0">
                <a:solidFill>
                  <a:schemeClr val="tx1"/>
                </a:solidFill>
              </a:rPr>
            </a:br>
            <a:endParaRPr lang="en-A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22106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85CE6AA0-FE9D-45D4-961B-A80F37FCEA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7676" y="1802608"/>
            <a:ext cx="8047038" cy="3173015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>
                <a:solidFill>
                  <a:schemeClr val="accent6"/>
                </a:solidFill>
              </a:rPr>
              <a:t>A very different refugee crisis faced by Europe</a:t>
            </a:r>
            <a:endParaRPr lang="en-GB" sz="2400" b="1" dirty="0"/>
          </a:p>
          <a:p>
            <a:pPr marL="0" indent="0">
              <a:buNone/>
            </a:pPr>
            <a:r>
              <a:rPr lang="en-GB" sz="2400" dirty="0">
                <a:solidFill>
                  <a:schemeClr val="accent6"/>
                </a:solidFill>
              </a:rPr>
              <a:t>Why?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1AF9A045-5747-42C0-8649-7D6DD532019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30598"/>
      </p:ext>
    </p:extLst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731124A-7896-4ED6-ABCB-3E44B3B4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19" y="1532768"/>
            <a:ext cx="7528331" cy="881075"/>
          </a:xfrm>
        </p:spPr>
        <p:txBody>
          <a:bodyPr/>
          <a:lstStyle/>
          <a:p>
            <a:br>
              <a:rPr lang="en-GB" sz="1600" dirty="0"/>
            </a:br>
            <a:br>
              <a:rPr lang="en-GB" sz="1400" dirty="0"/>
            </a:br>
            <a:endParaRPr lang="en-GB" sz="1400" dirty="0"/>
          </a:p>
        </p:txBody>
      </p:sp>
      <p:sp>
        <p:nvSpPr>
          <p:cNvPr id="8" name="Titel 4">
            <a:extLst>
              <a:ext uri="{FF2B5EF4-FFF2-40B4-BE49-F238E27FC236}">
                <a16:creationId xmlns:a16="http://schemas.microsoft.com/office/drawing/2014/main" id="{8FF01388-B5B9-10B2-BB9F-A2FC75BD8730}"/>
              </a:ext>
            </a:extLst>
          </p:cNvPr>
          <p:cNvSpPr txBox="1">
            <a:spLocks/>
          </p:cNvSpPr>
          <p:nvPr/>
        </p:nvSpPr>
        <p:spPr bwMode="auto">
          <a:xfrm>
            <a:off x="613719" y="867740"/>
            <a:ext cx="8042338" cy="116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chemeClr val="accent6"/>
                </a:solidFill>
              </a:rPr>
              <a:t>1. Majority – (young) women with children </a:t>
            </a:r>
          </a:p>
          <a:p>
            <a:r>
              <a:rPr kumimoji="0" lang="en-GB" b="1" kern="0" dirty="0">
                <a:solidFill>
                  <a:schemeClr val="accent6"/>
                </a:solidFill>
              </a:rPr>
              <a:t> </a:t>
            </a:r>
          </a:p>
          <a:p>
            <a:endParaRPr kumimoji="0" lang="en-GB" b="1" kern="0" dirty="0">
              <a:solidFill>
                <a:schemeClr val="accent6"/>
              </a:solidFill>
            </a:endParaRPr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B39C63F1-CAE1-5764-7495-8B2E06CE810C}"/>
              </a:ext>
            </a:extLst>
          </p:cNvPr>
          <p:cNvSpPr txBox="1">
            <a:spLocks/>
          </p:cNvSpPr>
          <p:nvPr/>
        </p:nvSpPr>
        <p:spPr bwMode="auto">
          <a:xfrm>
            <a:off x="613719" y="1645498"/>
            <a:ext cx="7820161" cy="331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Over </a:t>
            </a:r>
            <a:r>
              <a:rPr lang="en-GB" sz="1800" b="1" dirty="0">
                <a:solidFill>
                  <a:schemeClr val="accent6"/>
                </a:solidFill>
              </a:rPr>
              <a:t>80%</a:t>
            </a:r>
            <a:r>
              <a:rPr lang="en-GB" sz="1800" dirty="0"/>
              <a:t> of refugees are </a:t>
            </a:r>
            <a:r>
              <a:rPr lang="en-GB" sz="1800" b="1" dirty="0">
                <a:solidFill>
                  <a:schemeClr val="accent6"/>
                </a:solidFill>
              </a:rPr>
              <a:t>women</a:t>
            </a: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Average </a:t>
            </a:r>
            <a:r>
              <a:rPr lang="en-GB" sz="1800" b="1" dirty="0">
                <a:solidFill>
                  <a:schemeClr val="accent6"/>
                </a:solidFill>
              </a:rPr>
              <a:t>age</a:t>
            </a:r>
            <a:r>
              <a:rPr lang="en-GB" sz="1800" dirty="0"/>
              <a:t> – </a:t>
            </a:r>
            <a:r>
              <a:rPr lang="en-GB" sz="1800" b="1" dirty="0">
                <a:solidFill>
                  <a:schemeClr val="accent6"/>
                </a:solidFill>
              </a:rPr>
              <a:t>below 40</a:t>
            </a: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About </a:t>
            </a:r>
            <a:r>
              <a:rPr lang="en-GB" sz="1800" b="1" dirty="0">
                <a:solidFill>
                  <a:schemeClr val="accent6"/>
                </a:solidFill>
              </a:rPr>
              <a:t>20%</a:t>
            </a:r>
            <a:r>
              <a:rPr lang="en-GB" sz="1800" dirty="0"/>
              <a:t> migrated </a:t>
            </a:r>
            <a:r>
              <a:rPr lang="en-GB" sz="1800" b="1" dirty="0">
                <a:solidFill>
                  <a:schemeClr val="accent6"/>
                </a:solidFill>
              </a:rPr>
              <a:t>alone</a:t>
            </a:r>
          </a:p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Remaining </a:t>
            </a:r>
            <a:r>
              <a:rPr lang="en-GB" sz="1800" b="1" dirty="0">
                <a:solidFill>
                  <a:schemeClr val="accent6"/>
                </a:solidFill>
              </a:rPr>
              <a:t>80% </a:t>
            </a:r>
            <a:r>
              <a:rPr lang="en-GB" sz="1800" dirty="0"/>
              <a:t>migrated with </a:t>
            </a:r>
            <a:r>
              <a:rPr lang="en-GB" sz="1800" b="1" dirty="0">
                <a:solidFill>
                  <a:schemeClr val="accent6"/>
                </a:solidFill>
              </a:rPr>
              <a:t>at</a:t>
            </a:r>
            <a:r>
              <a:rPr lang="en-GB" sz="1800" dirty="0"/>
              <a:t> </a:t>
            </a:r>
            <a:r>
              <a:rPr lang="en-GB" sz="1800" b="1" dirty="0">
                <a:solidFill>
                  <a:schemeClr val="accent6"/>
                </a:solidFill>
              </a:rPr>
              <a:t>least one family member/friend</a:t>
            </a:r>
            <a:r>
              <a:rPr lang="en-GB" sz="1800" dirty="0"/>
              <a:t>, of whom around </a:t>
            </a:r>
            <a:r>
              <a:rPr lang="en-GB" sz="1800" b="1" dirty="0">
                <a:solidFill>
                  <a:schemeClr val="accent6"/>
                </a:solidFill>
              </a:rPr>
              <a:t>60% </a:t>
            </a:r>
            <a:r>
              <a:rPr lang="en-GB" sz="1800" dirty="0"/>
              <a:t>arrived with </a:t>
            </a:r>
            <a:r>
              <a:rPr lang="en-GB" sz="1800" b="1" dirty="0">
                <a:solidFill>
                  <a:schemeClr val="accent6"/>
                </a:solidFill>
              </a:rPr>
              <a:t>at least one child </a:t>
            </a:r>
          </a:p>
          <a:p>
            <a:endParaRPr lang="en-GB" sz="1800" dirty="0">
              <a:solidFill>
                <a:schemeClr val="accent6"/>
              </a:solidFill>
            </a:endParaRPr>
          </a:p>
          <a:p>
            <a:r>
              <a:rPr lang="en-GB" sz="1800" dirty="0">
                <a:solidFill>
                  <a:schemeClr val="accent6"/>
                </a:solidFill>
              </a:rPr>
              <a:t>➜ Very different needs compared to earlier refugee waves</a:t>
            </a:r>
            <a:br>
              <a:rPr kumimoji="0" lang="en-GB" sz="1800" kern="0" dirty="0"/>
            </a:br>
            <a:br>
              <a:rPr kumimoji="0" lang="en-GB" sz="1800" kern="0" dirty="0"/>
            </a:br>
            <a:r>
              <a:rPr lang="en-GB" sz="1400" i="1" dirty="0"/>
              <a:t>According to various surveys conducted in Germany, Moldova, and Poland in April-May 2022</a:t>
            </a:r>
          </a:p>
          <a:p>
            <a:endParaRPr kumimoji="0" lang="en-GB" sz="1800" kern="0" dirty="0"/>
          </a:p>
        </p:txBody>
      </p:sp>
    </p:spTree>
    <p:extLst>
      <p:ext uri="{BB962C8B-B14F-4D97-AF65-F5344CB8AC3E}">
        <p14:creationId xmlns:p14="http://schemas.microsoft.com/office/powerpoint/2010/main" val="270529099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731124A-7896-4ED6-ABCB-3E44B3B4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19" y="1532768"/>
            <a:ext cx="7528331" cy="881075"/>
          </a:xfrm>
        </p:spPr>
        <p:txBody>
          <a:bodyPr/>
          <a:lstStyle/>
          <a:p>
            <a:br>
              <a:rPr lang="en-GB" sz="1600" dirty="0"/>
            </a:br>
            <a:br>
              <a:rPr lang="en-GB" sz="1400" dirty="0"/>
            </a:br>
            <a:endParaRPr lang="en-GB" sz="1400" dirty="0"/>
          </a:p>
        </p:txBody>
      </p:sp>
      <p:sp>
        <p:nvSpPr>
          <p:cNvPr id="8" name="Titel 4">
            <a:extLst>
              <a:ext uri="{FF2B5EF4-FFF2-40B4-BE49-F238E27FC236}">
                <a16:creationId xmlns:a16="http://schemas.microsoft.com/office/drawing/2014/main" id="{8FF01388-B5B9-10B2-BB9F-A2FC75BD8730}"/>
              </a:ext>
            </a:extLst>
          </p:cNvPr>
          <p:cNvSpPr txBox="1">
            <a:spLocks/>
          </p:cNvSpPr>
          <p:nvPr/>
        </p:nvSpPr>
        <p:spPr bwMode="auto">
          <a:xfrm>
            <a:off x="613719" y="867740"/>
            <a:ext cx="8042338" cy="116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chemeClr val="accent6"/>
                </a:solidFill>
              </a:rPr>
              <a:t>2. Well-educated women…</a:t>
            </a:r>
          </a:p>
          <a:p>
            <a:r>
              <a:rPr kumimoji="0" lang="en-GB" b="1" kern="0" dirty="0">
                <a:solidFill>
                  <a:schemeClr val="accent6"/>
                </a:solidFill>
              </a:rPr>
              <a:t> </a:t>
            </a:r>
          </a:p>
          <a:p>
            <a:endParaRPr kumimoji="0" lang="en-GB" b="1" kern="0" dirty="0">
              <a:solidFill>
                <a:schemeClr val="accent6"/>
              </a:solidFill>
            </a:endParaRPr>
          </a:p>
        </p:txBody>
      </p:sp>
      <p:pic>
        <p:nvPicPr>
          <p:cNvPr id="3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707EA6F9-2311-9B6A-34FA-7EE96A6F4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502" y="1255296"/>
            <a:ext cx="5266764" cy="383136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0F4E81D-7A13-644D-4BF6-8349ED1E1071}"/>
              </a:ext>
            </a:extLst>
          </p:cNvPr>
          <p:cNvSpPr/>
          <p:nvPr/>
        </p:nvSpPr>
        <p:spPr>
          <a:xfrm>
            <a:off x="2934522" y="4871218"/>
            <a:ext cx="31614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latin typeface="CMR7"/>
              </a:rPr>
              <a:t>Data source: UA – the national statistical office; EU-27 – Eurostat; 2020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252156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731124A-7896-4ED6-ABCB-3E44B3B4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19" y="1532768"/>
            <a:ext cx="7528331" cy="881075"/>
          </a:xfrm>
        </p:spPr>
        <p:txBody>
          <a:bodyPr/>
          <a:lstStyle/>
          <a:p>
            <a:br>
              <a:rPr lang="en-GB" sz="1600" dirty="0"/>
            </a:br>
            <a:br>
              <a:rPr lang="en-GB" sz="1400" dirty="0"/>
            </a:br>
            <a:endParaRPr lang="en-GB" sz="1400" dirty="0"/>
          </a:p>
        </p:txBody>
      </p:sp>
      <p:pic>
        <p:nvPicPr>
          <p:cNvPr id="7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A8872570-BA11-E2E4-3829-ACF8E42A4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889" y="1245071"/>
            <a:ext cx="5301575" cy="3856689"/>
          </a:xfrm>
          <a:prstGeom prst="rect">
            <a:avLst/>
          </a:prstGeom>
        </p:spPr>
      </p:pic>
      <p:sp>
        <p:nvSpPr>
          <p:cNvPr id="8" name="Titel 4">
            <a:extLst>
              <a:ext uri="{FF2B5EF4-FFF2-40B4-BE49-F238E27FC236}">
                <a16:creationId xmlns:a16="http://schemas.microsoft.com/office/drawing/2014/main" id="{8FF01388-B5B9-10B2-BB9F-A2FC75BD8730}"/>
              </a:ext>
            </a:extLst>
          </p:cNvPr>
          <p:cNvSpPr txBox="1">
            <a:spLocks/>
          </p:cNvSpPr>
          <p:nvPr/>
        </p:nvSpPr>
        <p:spPr bwMode="auto">
          <a:xfrm>
            <a:off x="613719" y="867740"/>
            <a:ext cx="8042338" cy="1166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chemeClr val="accent6"/>
                </a:solidFill>
              </a:rPr>
              <a:t>... Yet lacking work experience </a:t>
            </a:r>
          </a:p>
          <a:p>
            <a:r>
              <a:rPr kumimoji="0" lang="en-GB" b="1" kern="0" dirty="0">
                <a:solidFill>
                  <a:schemeClr val="accent6"/>
                </a:solidFill>
              </a:rPr>
              <a:t> </a:t>
            </a:r>
          </a:p>
          <a:p>
            <a:endParaRPr kumimoji="0" lang="en-GB" b="1" kern="0" dirty="0">
              <a:solidFill>
                <a:schemeClr val="accent6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9F73C7-B791-C281-8CCC-2E57BCC174C2}"/>
              </a:ext>
            </a:extLst>
          </p:cNvPr>
          <p:cNvSpPr/>
          <p:nvPr/>
        </p:nvSpPr>
        <p:spPr>
          <a:xfrm>
            <a:off x="2785792" y="4886316"/>
            <a:ext cx="31614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latin typeface="CMR7"/>
              </a:rPr>
              <a:t>Data source: UA – the national statistical office; EU-27 – Eurostat; 2020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3219806"/>
      </p:ext>
    </p:extLst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p&#10;&#10;Description automatically generated">
            <a:extLst>
              <a:ext uri="{FF2B5EF4-FFF2-40B4-BE49-F238E27FC236}">
                <a16:creationId xmlns:a16="http://schemas.microsoft.com/office/drawing/2014/main" id="{FB2C6EA4-F93B-5E61-55C7-324399FDA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546" y="568164"/>
            <a:ext cx="5337892" cy="4575336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7731124A-7896-4ED6-ABCB-3E44B3B4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19" y="1532768"/>
            <a:ext cx="7528331" cy="881075"/>
          </a:xfrm>
        </p:spPr>
        <p:txBody>
          <a:bodyPr/>
          <a:lstStyle/>
          <a:p>
            <a:br>
              <a:rPr lang="en-GB" sz="1600" dirty="0"/>
            </a:br>
            <a:br>
              <a:rPr lang="en-GB" sz="1400" dirty="0"/>
            </a:br>
            <a:endParaRPr lang="en-GB" sz="1400" dirty="0"/>
          </a:p>
        </p:txBody>
      </p:sp>
      <p:sp>
        <p:nvSpPr>
          <p:cNvPr id="8" name="Titel 4">
            <a:extLst>
              <a:ext uri="{FF2B5EF4-FFF2-40B4-BE49-F238E27FC236}">
                <a16:creationId xmlns:a16="http://schemas.microsoft.com/office/drawing/2014/main" id="{8FF01388-B5B9-10B2-BB9F-A2FC75BD8730}"/>
              </a:ext>
            </a:extLst>
          </p:cNvPr>
          <p:cNvSpPr txBox="1">
            <a:spLocks/>
          </p:cNvSpPr>
          <p:nvPr/>
        </p:nvSpPr>
        <p:spPr bwMode="auto">
          <a:xfrm>
            <a:off x="613719" y="867740"/>
            <a:ext cx="8042338" cy="1535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chemeClr val="accent6"/>
                </a:solidFill>
              </a:rPr>
              <a:t>3. “Bunching” in the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accent6"/>
                </a:solidFill>
              </a:rPr>
              <a:t>EU-CEE countries and Moldova </a:t>
            </a:r>
          </a:p>
          <a:p>
            <a:r>
              <a:rPr kumimoji="0" lang="en-GB" b="1" kern="0" dirty="0">
                <a:solidFill>
                  <a:schemeClr val="accent6"/>
                </a:solidFill>
              </a:rPr>
              <a:t> </a:t>
            </a:r>
          </a:p>
          <a:p>
            <a:endParaRPr kumimoji="0" lang="en-GB" b="1" kern="0" dirty="0">
              <a:solidFill>
                <a:schemeClr val="accent6"/>
              </a:solidFill>
            </a:endParaRP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74AE1F19-F28B-94F2-744B-A323C3476CA1}"/>
              </a:ext>
            </a:extLst>
          </p:cNvPr>
          <p:cNvSpPr txBox="1">
            <a:spLocks/>
          </p:cNvSpPr>
          <p:nvPr/>
        </p:nvSpPr>
        <p:spPr bwMode="auto">
          <a:xfrm>
            <a:off x="607801" y="1973305"/>
            <a:ext cx="2710364" cy="2388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GB" sz="1800" dirty="0">
                <a:solidFill>
                  <a:schemeClr val="accent6"/>
                </a:solidFill>
              </a:rPr>
              <a:t>➜  </a:t>
            </a:r>
            <a:r>
              <a:rPr lang="en-GB" sz="1800" b="1" dirty="0">
                <a:solidFill>
                  <a:schemeClr val="tx1"/>
                </a:solidFill>
              </a:rPr>
              <a:t>Moldova</a:t>
            </a:r>
            <a:r>
              <a:rPr lang="en-GB" sz="1800" dirty="0">
                <a:solidFill>
                  <a:schemeClr val="tx1"/>
                </a:solidFill>
              </a:rPr>
              <a:t>, </a:t>
            </a:r>
            <a:r>
              <a:rPr lang="en-GB" sz="1800" b="1" dirty="0">
                <a:solidFill>
                  <a:schemeClr val="tx1"/>
                </a:solidFill>
              </a:rPr>
              <a:t>Poland</a:t>
            </a:r>
            <a:r>
              <a:rPr lang="en-GB" sz="1800" dirty="0">
                <a:solidFill>
                  <a:schemeClr val="tx1"/>
                </a:solidFill>
              </a:rPr>
              <a:t>, </a:t>
            </a:r>
            <a:r>
              <a:rPr lang="en-GB" sz="1800" b="1" dirty="0">
                <a:solidFill>
                  <a:schemeClr val="tx1"/>
                </a:solidFill>
              </a:rPr>
              <a:t>Slovakia</a:t>
            </a:r>
            <a:r>
              <a:rPr lang="en-GB" sz="1800" dirty="0">
                <a:solidFill>
                  <a:schemeClr val="tx1"/>
                </a:solidFill>
              </a:rPr>
              <a:t>, </a:t>
            </a:r>
            <a:r>
              <a:rPr lang="en-GB" sz="1800" b="1" dirty="0">
                <a:solidFill>
                  <a:schemeClr val="tx1"/>
                </a:solidFill>
              </a:rPr>
              <a:t>Hungary</a:t>
            </a:r>
            <a:r>
              <a:rPr lang="en-GB" sz="1800" dirty="0">
                <a:solidFill>
                  <a:schemeClr val="tx1"/>
                </a:solidFill>
              </a:rPr>
              <a:t> and </a:t>
            </a:r>
            <a:r>
              <a:rPr lang="en-GB" sz="1800" b="1" dirty="0">
                <a:solidFill>
                  <a:schemeClr val="tx1"/>
                </a:solidFill>
              </a:rPr>
              <a:t>Romania</a:t>
            </a:r>
            <a:r>
              <a:rPr lang="en-GB" sz="1800" dirty="0">
                <a:solidFill>
                  <a:schemeClr val="tx1"/>
                </a:solidFill>
              </a:rPr>
              <a:t> has the highest number of refugees (as % of total population) registered</a:t>
            </a:r>
          </a:p>
          <a:p>
            <a:endParaRPr lang="en-GB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47BE96-D73B-EF49-A984-2B3040D2A9A7}"/>
              </a:ext>
            </a:extLst>
          </p:cNvPr>
          <p:cNvSpPr/>
          <p:nvPr/>
        </p:nvSpPr>
        <p:spPr>
          <a:xfrm>
            <a:off x="4789690" y="4825515"/>
            <a:ext cx="276069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" dirty="0">
                <a:latin typeface="CMR7"/>
              </a:rPr>
              <a:t>Data source: government reported figures; own calculations.  </a:t>
            </a:r>
            <a:endParaRPr lang="en-GB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073003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731124A-7896-4ED6-ABCB-3E44B3B4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719" y="1532768"/>
            <a:ext cx="7528331" cy="881075"/>
          </a:xfrm>
        </p:spPr>
        <p:txBody>
          <a:bodyPr/>
          <a:lstStyle/>
          <a:p>
            <a:br>
              <a:rPr lang="en-GB" sz="1600" dirty="0"/>
            </a:br>
            <a:br>
              <a:rPr lang="en-GB" sz="1400" dirty="0"/>
            </a:br>
            <a:endParaRPr lang="en-GB" sz="1400" dirty="0"/>
          </a:p>
        </p:txBody>
      </p:sp>
      <p:sp>
        <p:nvSpPr>
          <p:cNvPr id="8" name="Titel 4">
            <a:extLst>
              <a:ext uri="{FF2B5EF4-FFF2-40B4-BE49-F238E27FC236}">
                <a16:creationId xmlns:a16="http://schemas.microsoft.com/office/drawing/2014/main" id="{8FF01388-B5B9-10B2-BB9F-A2FC75BD8730}"/>
              </a:ext>
            </a:extLst>
          </p:cNvPr>
          <p:cNvSpPr txBox="1">
            <a:spLocks/>
          </p:cNvSpPr>
          <p:nvPr/>
        </p:nvSpPr>
        <p:spPr bwMode="auto">
          <a:xfrm>
            <a:off x="613719" y="867740"/>
            <a:ext cx="8042338" cy="1535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GB" b="1" dirty="0">
                <a:solidFill>
                  <a:schemeClr val="accent6"/>
                </a:solidFill>
              </a:rPr>
              <a:t>4. The EU response – unprecedentedly welcoming </a:t>
            </a:r>
          </a:p>
          <a:p>
            <a:pPr marL="0" indent="0">
              <a:buNone/>
            </a:pPr>
            <a:endParaRPr lang="en-GB" b="1" dirty="0">
              <a:solidFill>
                <a:schemeClr val="accent6"/>
              </a:solidFill>
            </a:endParaRPr>
          </a:p>
          <a:p>
            <a:r>
              <a:rPr kumimoji="0" lang="en-GB" b="1" kern="0" dirty="0">
                <a:solidFill>
                  <a:schemeClr val="accent6"/>
                </a:solidFill>
              </a:rPr>
              <a:t> </a:t>
            </a:r>
          </a:p>
          <a:p>
            <a:endParaRPr kumimoji="0" lang="en-GB" b="1" kern="0" dirty="0">
              <a:solidFill>
                <a:schemeClr val="accent6"/>
              </a:solidFill>
            </a:endParaRPr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136353EE-6E7A-1D00-481B-179470204330}"/>
              </a:ext>
            </a:extLst>
          </p:cNvPr>
          <p:cNvSpPr txBox="1">
            <a:spLocks/>
          </p:cNvSpPr>
          <p:nvPr/>
        </p:nvSpPr>
        <p:spPr bwMode="auto">
          <a:xfrm>
            <a:off x="613719" y="1532768"/>
            <a:ext cx="7820161" cy="3127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Arial" charset="0"/>
              </a:defRPr>
            </a:lvl9pPr>
          </a:lstStyle>
          <a:p>
            <a:pPr marL="342900" indent="-34290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GB" dirty="0"/>
              <a:t>The Initial EU response was </a:t>
            </a:r>
            <a:r>
              <a:rPr lang="en-GB" b="1" dirty="0"/>
              <a:t>positive</a:t>
            </a:r>
            <a:r>
              <a:rPr lang="en-GB" dirty="0"/>
              <a:t> </a:t>
            </a:r>
            <a:r>
              <a:rPr lang="en-GB" dirty="0">
                <a:solidFill>
                  <a:schemeClr val="accent6"/>
                </a:solidFill>
              </a:rPr>
              <a:t>➜</a:t>
            </a:r>
            <a:r>
              <a:rPr lang="en-GB" dirty="0"/>
              <a:t> strong basis for refugee </a:t>
            </a:r>
            <a:endParaRPr lang="en-GB" sz="1600" dirty="0"/>
          </a:p>
          <a:p>
            <a:r>
              <a:rPr lang="en-GB" dirty="0"/>
              <a:t>integration </a:t>
            </a:r>
          </a:p>
          <a:p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6"/>
                </a:solidFill>
              </a:rPr>
              <a:t>Temporary protection scheme:</a:t>
            </a:r>
            <a:endParaRPr lang="en-GB" sz="1600" dirty="0"/>
          </a:p>
          <a:p>
            <a:pPr marL="914400" lvl="1" indent="-457200">
              <a:buClr>
                <a:schemeClr val="accent6"/>
              </a:buClr>
              <a:buFont typeface="+mj-lt"/>
              <a:buAutoNum type="arabicPeriod"/>
            </a:pPr>
            <a:r>
              <a:rPr lang="en-GB" sz="1800" dirty="0"/>
              <a:t>High chances for refugees to find a job </a:t>
            </a:r>
          </a:p>
          <a:p>
            <a:pPr marL="914400" lvl="1" indent="-457200">
              <a:buClr>
                <a:schemeClr val="accent6"/>
              </a:buClr>
              <a:buFont typeface="+mj-lt"/>
              <a:buAutoNum type="arabicPeriod"/>
            </a:pPr>
            <a:r>
              <a:rPr lang="en-GB" sz="1800" dirty="0"/>
              <a:t>(Relatively) Easy movement within EU to find work </a:t>
            </a:r>
          </a:p>
          <a:p>
            <a:pPr marL="914400" lvl="1" indent="-457200">
              <a:buClr>
                <a:schemeClr val="accent6"/>
              </a:buClr>
              <a:buFont typeface="+mj-lt"/>
              <a:buAutoNum type="arabicPeriod"/>
            </a:pPr>
            <a:r>
              <a:rPr lang="en-GB" sz="1800" dirty="0"/>
              <a:t>Limited risks of exploitation </a:t>
            </a:r>
          </a:p>
          <a:p>
            <a:pPr marL="914400" lvl="1" indent="-457200">
              <a:buClr>
                <a:schemeClr val="accent6"/>
              </a:buClr>
              <a:buFont typeface="+mj-lt"/>
              <a:buAutoNum type="arabicPeriod"/>
            </a:pPr>
            <a:r>
              <a:rPr lang="en-GB" sz="1800" dirty="0"/>
              <a:t>Matching of skills to employment </a:t>
            </a:r>
          </a:p>
          <a:p>
            <a:pPr marL="914400" lvl="1" indent="-457200">
              <a:buClr>
                <a:schemeClr val="accent6"/>
              </a:buClr>
              <a:buFont typeface="+mj-lt"/>
              <a:buAutoNum type="arabicPeriod"/>
            </a:pPr>
            <a:r>
              <a:rPr lang="en-GB" sz="1800" dirty="0"/>
              <a:t>Not too much pressure on any single member state </a:t>
            </a:r>
          </a:p>
        </p:txBody>
      </p:sp>
    </p:spTree>
    <p:extLst>
      <p:ext uri="{BB962C8B-B14F-4D97-AF65-F5344CB8AC3E}">
        <p14:creationId xmlns:p14="http://schemas.microsoft.com/office/powerpoint/2010/main" val="263489596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iw_vorlage_2014_weißgrad farben_neu">
  <a:themeElements>
    <a:clrScheme name="wiiw farbdesign_neu ordnung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6868A"/>
      </a:accent1>
      <a:accent2>
        <a:srgbClr val="D48600"/>
      </a:accent2>
      <a:accent3>
        <a:srgbClr val="004872"/>
      </a:accent3>
      <a:accent4>
        <a:srgbClr val="E9EAEB"/>
      </a:accent4>
      <a:accent5>
        <a:srgbClr val="B7B9BC"/>
      </a:accent5>
      <a:accent6>
        <a:srgbClr val="D48600"/>
      </a:accent6>
      <a:hlink>
        <a:srgbClr val="004872"/>
      </a:hlink>
      <a:folHlink>
        <a:srgbClr val="000000"/>
      </a:folHlink>
    </a:clrScheme>
    <a:fontScheme name="layout_hell_ januar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80808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80808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out_hell_ januar 2007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_hell_ januar 2007 2">
        <a:dk1>
          <a:srgbClr val="333333"/>
        </a:dk1>
        <a:lt1>
          <a:srgbClr val="EAEAEA"/>
        </a:lt1>
        <a:dk2>
          <a:srgbClr val="000000"/>
        </a:dk2>
        <a:lt2>
          <a:srgbClr val="868686"/>
        </a:lt2>
        <a:accent1>
          <a:srgbClr val="A50021"/>
        </a:accent1>
        <a:accent2>
          <a:srgbClr val="CC0000"/>
        </a:accent2>
        <a:accent3>
          <a:srgbClr val="F3F3F3"/>
        </a:accent3>
        <a:accent4>
          <a:srgbClr val="2A2A2A"/>
        </a:accent4>
        <a:accent5>
          <a:srgbClr val="CFAAAB"/>
        </a:accent5>
        <a:accent6>
          <a:srgbClr val="B90000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out_hell_ januar 2007 3">
        <a:dk1>
          <a:srgbClr val="333333"/>
        </a:dk1>
        <a:lt1>
          <a:srgbClr val="EAEAEA"/>
        </a:lt1>
        <a:dk2>
          <a:srgbClr val="000000"/>
        </a:dk2>
        <a:lt2>
          <a:srgbClr val="868686"/>
        </a:lt2>
        <a:accent1>
          <a:srgbClr val="A50021"/>
        </a:accent1>
        <a:accent2>
          <a:srgbClr val="CC0000"/>
        </a:accent2>
        <a:accent3>
          <a:srgbClr val="F3F3F3"/>
        </a:accent3>
        <a:accent4>
          <a:srgbClr val="2A2A2A"/>
        </a:accent4>
        <a:accent5>
          <a:srgbClr val="CFAAAB"/>
        </a:accent5>
        <a:accent6>
          <a:srgbClr val="B90000"/>
        </a:accent6>
        <a:hlink>
          <a:srgbClr val="333333"/>
        </a:hlink>
        <a:folHlink>
          <a:srgbClr val="F8CA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</TotalTime>
  <Words>600</Words>
  <Application>Microsoft Macintosh PowerPoint</Application>
  <PresentationFormat>On-screen Show (16:9)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CMR7</vt:lpstr>
      <vt:lpstr>Symbol</vt:lpstr>
      <vt:lpstr>TheSans B6 SemiBold</vt:lpstr>
      <vt:lpstr>Times New Roman</vt:lpstr>
      <vt:lpstr>Wingdings</vt:lpstr>
      <vt:lpstr>wiiw_vorlage_2014_weißgrad farben_neu</vt:lpstr>
      <vt:lpstr>Ukrainian Refugees in the EU Labour Market: Challenges and Opportunities </vt:lpstr>
      <vt:lpstr>PowerPoint Presentation</vt:lpstr>
      <vt:lpstr>As of 29 May, 2022 over 6.8 million Ukrainians left the country </vt:lpstr>
      <vt:lpstr>PowerPoint Presentation</vt:lpstr>
      <vt:lpstr>  </vt:lpstr>
      <vt:lpstr>  </vt:lpstr>
      <vt:lpstr>  </vt:lpstr>
      <vt:lpstr>  </vt:lpstr>
      <vt:lpstr>  </vt:lpstr>
      <vt:lpstr>  </vt:lpstr>
      <vt:lpstr>PowerPoint Presentation</vt:lpstr>
      <vt:lpstr>  </vt:lpstr>
      <vt:lpstr>  </vt:lpstr>
      <vt:lpstr>  </vt:lpstr>
      <vt:lpstr>  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into the slow lane</dc:title>
  <dc:creator>Richard Grieveson</dc:creator>
  <cp:lastModifiedBy>Maryna Tverdostup</cp:lastModifiedBy>
  <cp:revision>382</cp:revision>
  <cp:lastPrinted>2019-06-09T07:39:22Z</cp:lastPrinted>
  <dcterms:created xsi:type="dcterms:W3CDTF">2014-11-19T11:14:43Z</dcterms:created>
  <dcterms:modified xsi:type="dcterms:W3CDTF">2022-06-02T08:54:29Z</dcterms:modified>
</cp:coreProperties>
</file>