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handoutMasterIdLst>
    <p:handoutMasterId r:id="rId36"/>
  </p:handoutMasterIdLst>
  <p:sldIdLst>
    <p:sldId id="256" r:id="rId5"/>
    <p:sldId id="297" r:id="rId6"/>
    <p:sldId id="265" r:id="rId7"/>
    <p:sldId id="336" r:id="rId8"/>
    <p:sldId id="338" r:id="rId9"/>
    <p:sldId id="273" r:id="rId10"/>
    <p:sldId id="289" r:id="rId11"/>
    <p:sldId id="277" r:id="rId12"/>
    <p:sldId id="271" r:id="rId13"/>
    <p:sldId id="337" r:id="rId14"/>
    <p:sldId id="275" r:id="rId15"/>
    <p:sldId id="276" r:id="rId16"/>
    <p:sldId id="311" r:id="rId17"/>
    <p:sldId id="303" r:id="rId18"/>
    <p:sldId id="288" r:id="rId19"/>
    <p:sldId id="326" r:id="rId20"/>
    <p:sldId id="327" r:id="rId21"/>
    <p:sldId id="328" r:id="rId22"/>
    <p:sldId id="329" r:id="rId23"/>
    <p:sldId id="330" r:id="rId24"/>
    <p:sldId id="331" r:id="rId25"/>
    <p:sldId id="332" r:id="rId26"/>
    <p:sldId id="314" r:id="rId27"/>
    <p:sldId id="284" r:id="rId28"/>
    <p:sldId id="333" r:id="rId29"/>
    <p:sldId id="342" r:id="rId30"/>
    <p:sldId id="339" r:id="rId31"/>
    <p:sldId id="341" r:id="rId32"/>
    <p:sldId id="318" r:id="rId33"/>
    <p:sldId id="308" r:id="rId34"/>
  </p:sldIdLst>
  <p:sldSz cx="12192000" cy="6858000"/>
  <p:notesSz cx="6858000" cy="9144000"/>
  <p:defaultTextStyle>
    <a:defPPr rtl="0">
      <a:defRPr lang="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Üdvözöljük" id="{E75E278A-FF0E-49A4-B170-79828D63BBAD}">
          <p14:sldIdLst>
            <p14:sldId id="256"/>
          </p14:sldIdLst>
        </p14:section>
        <p14:section name="Tervezés, Megjelenítés, Közös munka" id="{B9B51309-D148-4332-87C2-07BE32FBCA3B}">
          <p14:sldIdLst>
            <p14:sldId id="297"/>
            <p14:sldId id="265"/>
            <p14:sldId id="336"/>
            <p14:sldId id="338"/>
            <p14:sldId id="273"/>
            <p14:sldId id="289"/>
            <p14:sldId id="277"/>
            <p14:sldId id="271"/>
            <p14:sldId id="337"/>
            <p14:sldId id="275"/>
            <p14:sldId id="276"/>
            <p14:sldId id="311"/>
            <p14:sldId id="303"/>
            <p14:sldId id="288"/>
            <p14:sldId id="326"/>
            <p14:sldId id="327"/>
            <p14:sldId id="328"/>
            <p14:sldId id="329"/>
            <p14:sldId id="330"/>
            <p14:sldId id="331"/>
            <p14:sldId id="332"/>
            <p14:sldId id="314"/>
            <p14:sldId id="284"/>
            <p14:sldId id="333"/>
            <p14:sldId id="342"/>
            <p14:sldId id="339"/>
            <p14:sldId id="341"/>
            <p14:sldId id="318"/>
            <p14:sldId id="308"/>
          </p14:sldIdLst>
        </p14:section>
        <p14:section name="További információ"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6700"/>
    <a:srgbClr val="FF6A00"/>
    <a:srgbClr val="D24726"/>
    <a:srgbClr val="D2B4A6"/>
    <a:srgbClr val="734F29"/>
    <a:srgbClr val="DD462F"/>
    <a:srgbClr val="AEB785"/>
    <a:srgbClr val="EFD5A2"/>
    <a:srgbClr val="3B3026"/>
    <a:srgbClr val="ECE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85017" autoAdjust="0"/>
  </p:normalViewPr>
  <p:slideViewPr>
    <p:cSldViewPr snapToGrid="0">
      <p:cViewPr varScale="1">
        <p:scale>
          <a:sx n="106" d="100"/>
          <a:sy n="106" d="100"/>
        </p:scale>
        <p:origin x="180" y="78"/>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TIJ\123\crcb\1_munka\2022_hpp_0522\figures\2023_hpp_0522_figures_23011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TIJ\123\crcb\1_munka\2022_hpp_0522\figures\2023_hpp_0522_figures_23011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TIJ\123\crcb\1_munka\2022_hpp_0522\figures\2023_hpp_0522_figures_230113.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TIJ\123\crcb\1_munka\2022_hpp_0522\figures\2023_hpp_0522_figures_230113.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TIJ\123\crcb\1_munka\short_papers\2023\2023_crcb_statistical_quick_report_2302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spc="0" baseline="0">
                <a:solidFill>
                  <a:sysClr val="windowText" lastClr="000000">
                    <a:lumMod val="65000"/>
                    <a:lumOff val="35000"/>
                  </a:sysClr>
                </a:solidFill>
                <a:latin typeface="+mn-lt"/>
                <a:ea typeface="+mn-ea"/>
                <a:cs typeface="+mn-cs"/>
              </a:defRPr>
            </a:pPr>
            <a:r>
              <a:rPr lang="hu-HU" sz="800">
                <a:solidFill>
                  <a:schemeClr val="tx1"/>
                </a:solidFill>
              </a:rPr>
              <a:t>F1d. Corruption risk (</a:t>
            </a:r>
            <a:r>
              <a:rPr lang="hu-HU" sz="800">
                <a:solidFill>
                  <a:schemeClr val="accent2">
                    <a:lumMod val="75000"/>
                  </a:schemeClr>
                </a:solidFill>
              </a:rPr>
              <a:t>SB</a:t>
            </a:r>
            <a:r>
              <a:rPr lang="hu-HU" sz="800">
                <a:solidFill>
                  <a:schemeClr val="tx1"/>
                </a:solidFill>
              </a:rPr>
              <a:t>)</a:t>
            </a:r>
            <a:r>
              <a:rPr lang="hu-HU" sz="800" baseline="0">
                <a:solidFill>
                  <a:schemeClr val="tx1"/>
                </a:solidFill>
              </a:rPr>
              <a:t> and control of corruption risk (</a:t>
            </a:r>
            <a:r>
              <a:rPr lang="hu-HU" sz="800" baseline="0">
                <a:solidFill>
                  <a:srgbClr val="FF0000"/>
                </a:solidFill>
              </a:rPr>
              <a:t>MTTB</a:t>
            </a:r>
            <a:r>
              <a:rPr lang="hu-HU" sz="800" baseline="0">
                <a:solidFill>
                  <a:schemeClr val="tx1"/>
                </a:solidFill>
              </a:rPr>
              <a:t>) in tenders issued by ministries</a:t>
            </a:r>
            <a:r>
              <a:rPr lang="hu-HU" sz="800">
                <a:solidFill>
                  <a:schemeClr val="tx1"/>
                </a:solidFill>
              </a:rPr>
              <a:t>, </a:t>
            </a:r>
            <a:br>
              <a:rPr lang="hu-HU" sz="800">
                <a:solidFill>
                  <a:schemeClr val="tx1"/>
                </a:solidFill>
              </a:rPr>
            </a:br>
            <a:r>
              <a:rPr lang="hu-HU" sz="800" b="0" i="0" baseline="0">
                <a:solidFill>
                  <a:schemeClr val="tx1"/>
                </a:solidFill>
                <a:effectLst/>
              </a:rPr>
              <a:t>2005-2022, N = 3,898</a:t>
            </a:r>
            <a:endParaRPr lang="en-US" sz="800">
              <a:solidFill>
                <a:schemeClr val="tx1"/>
              </a:solidFill>
            </a:endParaRPr>
          </a:p>
        </c:rich>
      </c:tx>
      <c:layout>
        <c:manualLayout>
          <c:xMode val="edge"/>
          <c:yMode val="edge"/>
          <c:x val="0.12752440697168696"/>
          <c:y val="5.9332787050265692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9.6923180566612907E-2"/>
          <c:y val="0.15414261012791189"/>
          <c:w val="0.84995793334052416"/>
          <c:h val="0.66311275709642359"/>
        </c:manualLayout>
      </c:layout>
      <c:lineChart>
        <c:grouping val="standard"/>
        <c:varyColors val="0"/>
        <c:ser>
          <c:idx val="0"/>
          <c:order val="0"/>
          <c:tx>
            <c:strRef>
              <c:f>sb!$J$80</c:f>
              <c:strCache>
                <c:ptCount val="1"/>
                <c:pt idx="0">
                  <c:v>SB</c:v>
                </c:pt>
              </c:strCache>
            </c:strRef>
          </c:tx>
          <c:spPr>
            <a:ln w="28575" cap="rnd">
              <a:solidFill>
                <a:srgbClr val="ED7D31">
                  <a:lumMod val="75000"/>
                </a:srgbClr>
              </a:solidFill>
              <a:round/>
            </a:ln>
            <a:effectLst/>
          </c:spPr>
          <c:marker>
            <c:symbol val="none"/>
          </c:marker>
          <c:cat>
            <c:numRef>
              <c:f>sb!$C$83:$C$100</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sb!$J$83:$J$100</c:f>
              <c:numCache>
                <c:formatCode>0.000</c:formatCode>
                <c:ptCount val="18"/>
                <c:pt idx="0">
                  <c:v>0.28776980000000002</c:v>
                </c:pt>
                <c:pt idx="1">
                  <c:v>0.31683169999999999</c:v>
                </c:pt>
                <c:pt idx="2">
                  <c:v>0.34375</c:v>
                </c:pt>
                <c:pt idx="3">
                  <c:v>0.3209302</c:v>
                </c:pt>
                <c:pt idx="4">
                  <c:v>0.339779</c:v>
                </c:pt>
                <c:pt idx="5">
                  <c:v>0.3142857</c:v>
                </c:pt>
                <c:pt idx="6">
                  <c:v>0.31</c:v>
                </c:pt>
                <c:pt idx="7">
                  <c:v>0.42372880000000002</c:v>
                </c:pt>
                <c:pt idx="8">
                  <c:v>0.2253521</c:v>
                </c:pt>
                <c:pt idx="9">
                  <c:v>0.36363640000000003</c:v>
                </c:pt>
                <c:pt idx="10">
                  <c:v>0.59561750000000002</c:v>
                </c:pt>
                <c:pt idx="11">
                  <c:v>0.65088760000000001</c:v>
                </c:pt>
                <c:pt idx="12">
                  <c:v>0.38317760000000001</c:v>
                </c:pt>
                <c:pt idx="13">
                  <c:v>0.40361449999999999</c:v>
                </c:pt>
                <c:pt idx="14">
                  <c:v>0.44933919999999999</c:v>
                </c:pt>
                <c:pt idx="15">
                  <c:v>0.25892860000000001</c:v>
                </c:pt>
                <c:pt idx="16">
                  <c:v>0.4052288</c:v>
                </c:pt>
                <c:pt idx="17">
                  <c:v>8.0717499999999998E-2</c:v>
                </c:pt>
              </c:numCache>
            </c:numRef>
          </c:val>
          <c:smooth val="0"/>
          <c:extLst>
            <c:ext xmlns:c16="http://schemas.microsoft.com/office/drawing/2014/chart" uri="{C3380CC4-5D6E-409C-BE32-E72D297353CC}">
              <c16:uniqueId val="{00000000-E89B-4A28-B4AA-8DA9DAB48AC4}"/>
            </c:ext>
          </c:extLst>
        </c:ser>
        <c:ser>
          <c:idx val="1"/>
          <c:order val="1"/>
          <c:tx>
            <c:strRef>
              <c:f>sb!$M$80</c:f>
              <c:strCache>
                <c:ptCount val="1"/>
                <c:pt idx="0">
                  <c:v>MTTB</c:v>
                </c:pt>
              </c:strCache>
            </c:strRef>
          </c:tx>
          <c:spPr>
            <a:ln w="28575" cap="rnd">
              <a:solidFill>
                <a:srgbClr val="FF0000"/>
              </a:solidFill>
              <a:round/>
            </a:ln>
            <a:effectLst/>
          </c:spPr>
          <c:marker>
            <c:symbol val="none"/>
          </c:marker>
          <c:val>
            <c:numRef>
              <c:f>sb!$M$83:$M$100</c:f>
              <c:numCache>
                <c:formatCode>0.000</c:formatCode>
                <c:ptCount val="18"/>
                <c:pt idx="0">
                  <c:v>0.43884889999999999</c:v>
                </c:pt>
                <c:pt idx="1">
                  <c:v>0.31188120000000003</c:v>
                </c:pt>
                <c:pt idx="2">
                  <c:v>0.2395833</c:v>
                </c:pt>
                <c:pt idx="3">
                  <c:v>0.3581395</c:v>
                </c:pt>
                <c:pt idx="4">
                  <c:v>0.3342541</c:v>
                </c:pt>
                <c:pt idx="5">
                  <c:v>0.29206349999999998</c:v>
                </c:pt>
                <c:pt idx="6">
                  <c:v>0.39</c:v>
                </c:pt>
                <c:pt idx="7">
                  <c:v>8.4745799999999996E-2</c:v>
                </c:pt>
                <c:pt idx="8">
                  <c:v>8.4506999999999999E-2</c:v>
                </c:pt>
                <c:pt idx="9">
                  <c:v>0.1652893</c:v>
                </c:pt>
                <c:pt idx="10">
                  <c:v>5.9761000000000002E-2</c:v>
                </c:pt>
                <c:pt idx="11">
                  <c:v>0.14201179999999999</c:v>
                </c:pt>
                <c:pt idx="12">
                  <c:v>0.25233640000000002</c:v>
                </c:pt>
                <c:pt idx="13">
                  <c:v>6.6265099999999993E-2</c:v>
                </c:pt>
                <c:pt idx="14">
                  <c:v>0.12775329999999999</c:v>
                </c:pt>
                <c:pt idx="15">
                  <c:v>0.4375</c:v>
                </c:pt>
                <c:pt idx="16">
                  <c:v>0.2026144</c:v>
                </c:pt>
                <c:pt idx="17">
                  <c:v>0.17488790000000001</c:v>
                </c:pt>
              </c:numCache>
            </c:numRef>
          </c:val>
          <c:smooth val="0"/>
          <c:extLst>
            <c:ext xmlns:c16="http://schemas.microsoft.com/office/drawing/2014/chart" uri="{C3380CC4-5D6E-409C-BE32-E72D297353CC}">
              <c16:uniqueId val="{00000000-16DA-41CD-80A2-F23755C6F246}"/>
            </c:ext>
          </c:extLst>
        </c:ser>
        <c:dLbls>
          <c:showLegendKey val="0"/>
          <c:showVal val="0"/>
          <c:showCatName val="0"/>
          <c:showSerName val="0"/>
          <c:showPercent val="0"/>
          <c:showBubbleSize val="0"/>
        </c:dLbls>
        <c:smooth val="0"/>
        <c:axId val="1746412144"/>
        <c:axId val="1746403984"/>
      </c:lineChart>
      <c:catAx>
        <c:axId val="1746412144"/>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hu-HU"/>
                  <a:t>Source: CRCB</a:t>
                </a:r>
                <a:endParaRPr lang="en-US"/>
              </a:p>
            </c:rich>
          </c:tx>
          <c:layout>
            <c:manualLayout>
              <c:xMode val="edge"/>
              <c:yMode val="edge"/>
              <c:x val="1.5443138100888074E-2"/>
              <c:y val="0.92136383386912368"/>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3984"/>
        <c:crosses val="autoZero"/>
        <c:auto val="1"/>
        <c:lblAlgn val="ctr"/>
        <c:lblOffset val="100"/>
        <c:noMultiLvlLbl val="0"/>
      </c:catAx>
      <c:valAx>
        <c:axId val="1746403984"/>
        <c:scaling>
          <c:orientation val="minMax"/>
        </c:scaling>
        <c:delete val="0"/>
        <c:axPos val="l"/>
        <c:numFmt formatCode="0.0" sourceLinked="0"/>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12144"/>
        <c:crosses val="autoZero"/>
        <c:crossBetween val="between"/>
        <c:majorUnit val="0.2"/>
      </c:valAx>
      <c:spPr>
        <a:noFill/>
        <a:ln>
          <a:noFill/>
        </a:ln>
        <a:effectLst/>
      </c:spPr>
    </c:plotArea>
    <c:legend>
      <c:legendPos val="r"/>
      <c:legendEntry>
        <c:idx val="0"/>
        <c:txPr>
          <a:bodyPr rot="0" spcFirstLastPara="1" vertOverflow="ellipsis" vert="horz" wrap="square" anchor="ctr" anchorCtr="1"/>
          <a:lstStyle/>
          <a:p>
            <a:pPr>
              <a:defRPr sz="700" b="0" i="0" u="none" strike="noStrike" kern="1200" baseline="0">
                <a:solidFill>
                  <a:schemeClr val="accent2">
                    <a:lumMod val="7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700" b="0" i="0" u="none" strike="noStrike" kern="1200" baseline="0">
                <a:solidFill>
                  <a:srgbClr val="FF0000"/>
                </a:solidFill>
                <a:latin typeface="+mn-lt"/>
                <a:ea typeface="+mn-ea"/>
                <a:cs typeface="+mn-cs"/>
              </a:defRPr>
            </a:pPr>
            <a:endParaRPr lang="en-US"/>
          </a:p>
        </c:txPr>
      </c:legendEntry>
      <c:layout>
        <c:manualLayout>
          <c:xMode val="edge"/>
          <c:yMode val="edge"/>
          <c:x val="0.16614137273936649"/>
          <c:y val="0.19472330805287622"/>
          <c:w val="0.21285406105058785"/>
          <c:h val="0.14858775485104003"/>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spc="0" baseline="0">
                <a:solidFill>
                  <a:sysClr val="windowText" lastClr="000000">
                    <a:lumMod val="65000"/>
                    <a:lumOff val="35000"/>
                  </a:sysClr>
                </a:solidFill>
                <a:latin typeface="+mn-lt"/>
                <a:ea typeface="+mn-ea"/>
                <a:cs typeface="+mn-cs"/>
              </a:defRPr>
            </a:pPr>
            <a:r>
              <a:rPr lang="hu-HU" sz="800">
                <a:solidFill>
                  <a:schemeClr val="tx1"/>
                </a:solidFill>
              </a:rPr>
              <a:t>F1b. Corruption risk (SB) in some contracting authority</a:t>
            </a:r>
            <a:r>
              <a:rPr lang="hu-HU" sz="800" baseline="0">
                <a:solidFill>
                  <a:schemeClr val="tx1"/>
                </a:solidFill>
              </a:rPr>
              <a:t> </a:t>
            </a:r>
            <a:r>
              <a:rPr lang="hu-HU" sz="800">
                <a:solidFill>
                  <a:schemeClr val="tx1"/>
                </a:solidFill>
              </a:rPr>
              <a:t>types, </a:t>
            </a:r>
            <a:r>
              <a:rPr lang="hu-HU" sz="800" b="0" i="0" baseline="0">
                <a:solidFill>
                  <a:schemeClr val="tx1"/>
                </a:solidFill>
                <a:effectLst/>
              </a:rPr>
              <a:t>2005-2022, N = 291,696</a:t>
            </a:r>
            <a:endParaRPr lang="en-US" sz="800">
              <a:solidFill>
                <a:schemeClr val="tx1"/>
              </a:solidFill>
            </a:endParaRPr>
          </a:p>
        </c:rich>
      </c:tx>
      <c:layout>
        <c:manualLayout>
          <c:xMode val="edge"/>
          <c:yMode val="edge"/>
          <c:x val="0.2400683252712035"/>
          <c:y val="1.5416283624445424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9.9813756157192679E-2"/>
          <c:y val="0.16442005001173415"/>
          <c:w val="0.84995793334052416"/>
          <c:h val="0.65283521214524443"/>
        </c:manualLayout>
      </c:layout>
      <c:lineChart>
        <c:grouping val="standard"/>
        <c:varyColors val="0"/>
        <c:ser>
          <c:idx val="0"/>
          <c:order val="0"/>
          <c:tx>
            <c:strRef>
              <c:f>sb!$C$54</c:f>
              <c:strCache>
                <c:ptCount val="1"/>
                <c:pt idx="0">
                  <c:v>NCA</c:v>
                </c:pt>
              </c:strCache>
            </c:strRef>
          </c:tx>
          <c:spPr>
            <a:ln w="28575" cap="rnd">
              <a:solidFill>
                <a:sysClr val="windowText" lastClr="000000"/>
              </a:solidFill>
              <a:round/>
            </a:ln>
            <a:effectLst/>
          </c:spPr>
          <c:marker>
            <c:symbol val="none"/>
          </c:marker>
          <c:cat>
            <c:numRef>
              <c:f>sb!$C$57:$C$74</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sb!$D$57:$D$74</c:f>
              <c:numCache>
                <c:formatCode>General</c:formatCode>
                <c:ptCount val="18"/>
                <c:pt idx="10" formatCode="0.000">
                  <c:v>0.61538459999999995</c:v>
                </c:pt>
                <c:pt idx="11" formatCode="0.000">
                  <c:v>0.60714290000000004</c:v>
                </c:pt>
                <c:pt idx="12" formatCode="0.000">
                  <c:v>0.71428570000000002</c:v>
                </c:pt>
                <c:pt idx="13" formatCode="0.000">
                  <c:v>0.24615380000000001</c:v>
                </c:pt>
                <c:pt idx="14" formatCode="0.000">
                  <c:v>0.94666669999999997</c:v>
                </c:pt>
                <c:pt idx="15" formatCode="0.000">
                  <c:v>0.88461540000000005</c:v>
                </c:pt>
                <c:pt idx="16" formatCode="0.000">
                  <c:v>0.92213109999999998</c:v>
                </c:pt>
                <c:pt idx="17" formatCode="0.000">
                  <c:v>0.9045936</c:v>
                </c:pt>
              </c:numCache>
            </c:numRef>
          </c:val>
          <c:smooth val="0"/>
          <c:extLst>
            <c:ext xmlns:c16="http://schemas.microsoft.com/office/drawing/2014/chart" uri="{C3380CC4-5D6E-409C-BE32-E72D297353CC}">
              <c16:uniqueId val="{00000000-126E-40FB-BB0F-6C618DAA422C}"/>
            </c:ext>
          </c:extLst>
        </c:ser>
        <c:ser>
          <c:idx val="1"/>
          <c:order val="1"/>
          <c:tx>
            <c:strRef>
              <c:f>sb!$F$54</c:f>
              <c:strCache>
                <c:ptCount val="1"/>
                <c:pt idx="0">
                  <c:v>National Defence</c:v>
                </c:pt>
              </c:strCache>
            </c:strRef>
          </c:tx>
          <c:spPr>
            <a:ln w="28575" cap="rnd">
              <a:solidFill>
                <a:srgbClr val="FF0000"/>
              </a:solidFill>
              <a:round/>
            </a:ln>
            <a:effectLst/>
          </c:spPr>
          <c:marker>
            <c:symbol val="none"/>
          </c:marker>
          <c:val>
            <c:numRef>
              <c:f>sb!$G$57:$G$74</c:f>
              <c:numCache>
                <c:formatCode>General</c:formatCode>
                <c:ptCount val="18"/>
                <c:pt idx="0">
                  <c:v>0.3090909</c:v>
                </c:pt>
                <c:pt idx="1">
                  <c:v>0.22972970000000001</c:v>
                </c:pt>
                <c:pt idx="2">
                  <c:v>0.4166667</c:v>
                </c:pt>
                <c:pt idx="3">
                  <c:v>0.2246377</c:v>
                </c:pt>
                <c:pt idx="4">
                  <c:v>0.3225806</c:v>
                </c:pt>
                <c:pt idx="5">
                  <c:v>0.22705310000000001</c:v>
                </c:pt>
                <c:pt idx="6">
                  <c:v>0.21739130000000001</c:v>
                </c:pt>
                <c:pt idx="7">
                  <c:v>0.2234043</c:v>
                </c:pt>
                <c:pt idx="8">
                  <c:v>0.46601939999999997</c:v>
                </c:pt>
                <c:pt idx="9">
                  <c:v>0.42307689999999998</c:v>
                </c:pt>
                <c:pt idx="10">
                  <c:v>0.7535461</c:v>
                </c:pt>
                <c:pt idx="11">
                  <c:v>0.703125</c:v>
                </c:pt>
                <c:pt idx="12">
                  <c:v>0.3125</c:v>
                </c:pt>
                <c:pt idx="13">
                  <c:v>0.66249999999999998</c:v>
                </c:pt>
                <c:pt idx="14">
                  <c:v>0.48908299999999999</c:v>
                </c:pt>
                <c:pt idx="15">
                  <c:v>0.45026179999999999</c:v>
                </c:pt>
                <c:pt idx="16">
                  <c:v>0.3070175</c:v>
                </c:pt>
                <c:pt idx="17">
                  <c:v>0.36704120000000001</c:v>
                </c:pt>
              </c:numCache>
            </c:numRef>
          </c:val>
          <c:smooth val="0"/>
          <c:extLst>
            <c:ext xmlns:c16="http://schemas.microsoft.com/office/drawing/2014/chart" uri="{C3380CC4-5D6E-409C-BE32-E72D297353CC}">
              <c16:uniqueId val="{00000001-126E-40FB-BB0F-6C618DAA422C}"/>
            </c:ext>
          </c:extLst>
        </c:ser>
        <c:ser>
          <c:idx val="2"/>
          <c:order val="2"/>
          <c:tx>
            <c:strRef>
              <c:f>sb!$I$54</c:f>
              <c:strCache>
                <c:ptCount val="1"/>
                <c:pt idx="0">
                  <c:v>Local Governments</c:v>
                </c:pt>
              </c:strCache>
            </c:strRef>
          </c:tx>
          <c:spPr>
            <a:ln w="28575" cap="rnd">
              <a:solidFill>
                <a:schemeClr val="accent3"/>
              </a:solidFill>
              <a:round/>
            </a:ln>
            <a:effectLst/>
          </c:spPr>
          <c:marker>
            <c:symbol val="none"/>
          </c:marker>
          <c:val>
            <c:numRef>
              <c:f>sb!$J$57:$J$74</c:f>
              <c:numCache>
                <c:formatCode>General</c:formatCode>
                <c:ptCount val="18"/>
                <c:pt idx="0">
                  <c:v>0.2337003</c:v>
                </c:pt>
                <c:pt idx="1">
                  <c:v>0.28040540000000003</c:v>
                </c:pt>
                <c:pt idx="2">
                  <c:v>0.28549259999999999</c:v>
                </c:pt>
                <c:pt idx="3">
                  <c:v>0.30997400000000003</c:v>
                </c:pt>
                <c:pt idx="4">
                  <c:v>0.31909749999999998</c:v>
                </c:pt>
                <c:pt idx="5">
                  <c:v>0.33994839999999998</c:v>
                </c:pt>
                <c:pt idx="6">
                  <c:v>0.26564599999999999</c:v>
                </c:pt>
                <c:pt idx="7">
                  <c:v>0.23136309999999999</c:v>
                </c:pt>
                <c:pt idx="8">
                  <c:v>0.20465120000000001</c:v>
                </c:pt>
                <c:pt idx="9">
                  <c:v>0.32665149999999998</c:v>
                </c:pt>
                <c:pt idx="10">
                  <c:v>0.30185849999999997</c:v>
                </c:pt>
                <c:pt idx="11">
                  <c:v>0.181337</c:v>
                </c:pt>
                <c:pt idx="12">
                  <c:v>0.1132132</c:v>
                </c:pt>
                <c:pt idx="13">
                  <c:v>0.1121409</c:v>
                </c:pt>
                <c:pt idx="14">
                  <c:v>0.1493419</c:v>
                </c:pt>
                <c:pt idx="15">
                  <c:v>0.13729569999999999</c:v>
                </c:pt>
                <c:pt idx="16">
                  <c:v>0.1336746</c:v>
                </c:pt>
                <c:pt idx="17">
                  <c:v>0.16191710000000001</c:v>
                </c:pt>
              </c:numCache>
            </c:numRef>
          </c:val>
          <c:smooth val="0"/>
          <c:extLst>
            <c:ext xmlns:c16="http://schemas.microsoft.com/office/drawing/2014/chart" uri="{C3380CC4-5D6E-409C-BE32-E72D297353CC}">
              <c16:uniqueId val="{00000002-126E-40FB-BB0F-6C618DAA422C}"/>
            </c:ext>
          </c:extLst>
        </c:ser>
        <c:ser>
          <c:idx val="3"/>
          <c:order val="3"/>
          <c:tx>
            <c:strRef>
              <c:f>sb!$L$54</c:f>
              <c:strCache>
                <c:ptCount val="1"/>
                <c:pt idx="0">
                  <c:v>Hospitals</c:v>
                </c:pt>
              </c:strCache>
            </c:strRef>
          </c:tx>
          <c:spPr>
            <a:ln w="28575" cap="rnd">
              <a:solidFill>
                <a:schemeClr val="accent4"/>
              </a:solidFill>
              <a:round/>
            </a:ln>
            <a:effectLst/>
          </c:spPr>
          <c:marker>
            <c:symbol val="none"/>
          </c:marker>
          <c:val>
            <c:numRef>
              <c:f>sb!$M$57:$M$74</c:f>
              <c:numCache>
                <c:formatCode>General</c:formatCode>
                <c:ptCount val="18"/>
                <c:pt idx="0">
                  <c:v>0.15283840000000001</c:v>
                </c:pt>
                <c:pt idx="1">
                  <c:v>0.18153849999999999</c:v>
                </c:pt>
                <c:pt idx="2">
                  <c:v>0.2920354</c:v>
                </c:pt>
                <c:pt idx="3">
                  <c:v>0.2571059</c:v>
                </c:pt>
                <c:pt idx="4">
                  <c:v>0.2280702</c:v>
                </c:pt>
                <c:pt idx="5">
                  <c:v>0.32148260000000001</c:v>
                </c:pt>
                <c:pt idx="6">
                  <c:v>0.3095541</c:v>
                </c:pt>
                <c:pt idx="7">
                  <c:v>0.30844159999999998</c:v>
                </c:pt>
                <c:pt idx="8">
                  <c:v>0.27021040000000002</c:v>
                </c:pt>
                <c:pt idx="9">
                  <c:v>0.31358019999999998</c:v>
                </c:pt>
                <c:pt idx="10">
                  <c:v>0.33076129999999998</c:v>
                </c:pt>
                <c:pt idx="11">
                  <c:v>0.3811563</c:v>
                </c:pt>
                <c:pt idx="12">
                  <c:v>0.30930609999999997</c:v>
                </c:pt>
                <c:pt idx="13">
                  <c:v>0.43523770000000001</c:v>
                </c:pt>
                <c:pt idx="14">
                  <c:v>0.44886359999999997</c:v>
                </c:pt>
                <c:pt idx="15">
                  <c:v>0.44845629999999997</c:v>
                </c:pt>
                <c:pt idx="16">
                  <c:v>0.4820798</c:v>
                </c:pt>
                <c:pt idx="17">
                  <c:v>0.4468974</c:v>
                </c:pt>
              </c:numCache>
            </c:numRef>
          </c:val>
          <c:smooth val="0"/>
          <c:extLst>
            <c:ext xmlns:c16="http://schemas.microsoft.com/office/drawing/2014/chart" uri="{C3380CC4-5D6E-409C-BE32-E72D297353CC}">
              <c16:uniqueId val="{00000003-126E-40FB-BB0F-6C618DAA422C}"/>
            </c:ext>
          </c:extLst>
        </c:ser>
        <c:ser>
          <c:idx val="4"/>
          <c:order val="4"/>
          <c:tx>
            <c:strRef>
              <c:f>sb!$O$54</c:f>
              <c:strCache>
                <c:ptCount val="1"/>
                <c:pt idx="0">
                  <c:v>Courts</c:v>
                </c:pt>
              </c:strCache>
            </c:strRef>
          </c:tx>
          <c:spPr>
            <a:ln w="28575" cap="rnd">
              <a:solidFill>
                <a:schemeClr val="accent5"/>
              </a:solidFill>
              <a:round/>
            </a:ln>
            <a:effectLst/>
          </c:spPr>
          <c:marker>
            <c:symbol val="none"/>
          </c:marker>
          <c:val>
            <c:numRef>
              <c:f>sb!$P$57:$P$74</c:f>
              <c:numCache>
                <c:formatCode>General</c:formatCode>
                <c:ptCount val="18"/>
                <c:pt idx="0">
                  <c:v>0.3333333</c:v>
                </c:pt>
                <c:pt idx="1">
                  <c:v>0.5</c:v>
                </c:pt>
                <c:pt idx="2">
                  <c:v>0.4</c:v>
                </c:pt>
                <c:pt idx="3">
                  <c:v>0.2142857</c:v>
                </c:pt>
                <c:pt idx="4">
                  <c:v>0.25396829999999998</c:v>
                </c:pt>
                <c:pt idx="5">
                  <c:v>0.19607840000000001</c:v>
                </c:pt>
                <c:pt idx="6">
                  <c:v>0.1875</c:v>
                </c:pt>
                <c:pt idx="7">
                  <c:v>0.25</c:v>
                </c:pt>
                <c:pt idx="8">
                  <c:v>0.1071429</c:v>
                </c:pt>
                <c:pt idx="9">
                  <c:v>0</c:v>
                </c:pt>
                <c:pt idx="10">
                  <c:v>0.36</c:v>
                </c:pt>
                <c:pt idx="11">
                  <c:v>0.2631579</c:v>
                </c:pt>
                <c:pt idx="12">
                  <c:v>0.34615380000000001</c:v>
                </c:pt>
                <c:pt idx="13">
                  <c:v>0.28000000000000003</c:v>
                </c:pt>
                <c:pt idx="14">
                  <c:v>0.3225806</c:v>
                </c:pt>
                <c:pt idx="15">
                  <c:v>0.52500000000000002</c:v>
                </c:pt>
                <c:pt idx="16">
                  <c:v>0.36111110000000002</c:v>
                </c:pt>
                <c:pt idx="17">
                  <c:v>0.37037039999999999</c:v>
                </c:pt>
              </c:numCache>
            </c:numRef>
          </c:val>
          <c:smooth val="0"/>
          <c:extLst>
            <c:ext xmlns:c16="http://schemas.microsoft.com/office/drawing/2014/chart" uri="{C3380CC4-5D6E-409C-BE32-E72D297353CC}">
              <c16:uniqueId val="{00000004-126E-40FB-BB0F-6C618DAA422C}"/>
            </c:ext>
          </c:extLst>
        </c:ser>
        <c:ser>
          <c:idx val="5"/>
          <c:order val="5"/>
          <c:tx>
            <c:strRef>
              <c:f>sb!$R$55</c:f>
              <c:strCache>
                <c:ptCount val="1"/>
                <c:pt idx="0">
                  <c:v>EU_SMS</c:v>
                </c:pt>
              </c:strCache>
            </c:strRef>
          </c:tx>
          <c:spPr>
            <a:ln w="28575" cap="rnd">
              <a:solidFill>
                <a:srgbClr val="00B050"/>
              </a:solidFill>
              <a:round/>
            </a:ln>
            <a:effectLst/>
          </c:spPr>
          <c:marker>
            <c:symbol val="none"/>
          </c:marker>
          <c:val>
            <c:numRef>
              <c:f>sb!$R$57:$R$74</c:f>
              <c:numCache>
                <c:formatCode>General</c:formatCode>
                <c:ptCount val="18"/>
                <c:pt idx="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numCache>
            </c:numRef>
          </c:val>
          <c:smooth val="0"/>
          <c:extLst>
            <c:ext xmlns:c16="http://schemas.microsoft.com/office/drawing/2014/chart" uri="{C3380CC4-5D6E-409C-BE32-E72D297353CC}">
              <c16:uniqueId val="{00000000-6879-4D15-814D-1EC85D0053F9}"/>
            </c:ext>
          </c:extLst>
        </c:ser>
        <c:dLbls>
          <c:showLegendKey val="0"/>
          <c:showVal val="0"/>
          <c:showCatName val="0"/>
          <c:showSerName val="0"/>
          <c:showPercent val="0"/>
          <c:showBubbleSize val="0"/>
        </c:dLbls>
        <c:smooth val="0"/>
        <c:axId val="1746403440"/>
        <c:axId val="1746405616"/>
      </c:lineChart>
      <c:catAx>
        <c:axId val="1746403440"/>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hu-HU"/>
                  <a:t>Source: CRCB</a:t>
                </a:r>
                <a:endParaRPr lang="en-US"/>
              </a:p>
            </c:rich>
          </c:tx>
          <c:layout>
            <c:manualLayout>
              <c:xMode val="edge"/>
              <c:yMode val="edge"/>
              <c:x val="1.5443132108486423E-2"/>
              <c:y val="0.9110877806940799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5616"/>
        <c:crosses val="autoZero"/>
        <c:auto val="1"/>
        <c:lblAlgn val="ctr"/>
        <c:lblOffset val="100"/>
        <c:noMultiLvlLbl val="0"/>
      </c:catAx>
      <c:valAx>
        <c:axId val="1746405616"/>
        <c:scaling>
          <c:orientation val="minMax"/>
        </c:scaling>
        <c:delete val="0"/>
        <c:axPos val="l"/>
        <c:numFmt formatCode="General"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3440"/>
        <c:crosses val="autoZero"/>
        <c:crossBetween val="between"/>
        <c:majorUnit val="0.2"/>
      </c:valAx>
      <c:spPr>
        <a:noFill/>
        <a:ln>
          <a:noFill/>
        </a:ln>
        <a:effectLst/>
      </c:spPr>
    </c:plotArea>
    <c:legend>
      <c:legendPos val="r"/>
      <c:legendEntry>
        <c:idx val="0"/>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700" b="0" i="0" u="none" strike="noStrike" kern="1200" baseline="0">
                <a:solidFill>
                  <a:srgbClr val="FF0000"/>
                </a:solidFill>
                <a:latin typeface="+mn-lt"/>
                <a:ea typeface="+mn-ea"/>
                <a:cs typeface="+mn-cs"/>
              </a:defRPr>
            </a:pPr>
            <a:endParaRPr lang="en-US"/>
          </a:p>
        </c:txPr>
      </c:legendEntry>
      <c:legendEntry>
        <c:idx val="2"/>
        <c:txPr>
          <a:bodyPr rot="0" spcFirstLastPara="1" vertOverflow="ellipsis" vert="horz" wrap="square" anchor="ctr" anchorCtr="1"/>
          <a:lstStyle/>
          <a:p>
            <a:pPr>
              <a:defRPr sz="700" b="0" i="0" u="none" strike="noStrike" kern="1200" baseline="0">
                <a:solidFill>
                  <a:schemeClr val="bg1">
                    <a:lumMod val="50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700" b="0" i="0" u="none" strike="noStrike" kern="1200" baseline="0">
                <a:solidFill>
                  <a:srgbClr val="FFC000"/>
                </a:solidFill>
                <a:latin typeface="+mn-lt"/>
                <a:ea typeface="+mn-ea"/>
                <a:cs typeface="+mn-cs"/>
              </a:defRPr>
            </a:pPr>
            <a:endParaRPr lang="en-US"/>
          </a:p>
        </c:txPr>
      </c:legendEntry>
      <c:legendEntry>
        <c:idx val="4"/>
        <c:txPr>
          <a:bodyPr rot="0" spcFirstLastPara="1" vertOverflow="ellipsis" vert="horz" wrap="square" anchor="ctr" anchorCtr="1"/>
          <a:lstStyle/>
          <a:p>
            <a:pPr>
              <a:defRPr sz="700" b="0" i="0" u="none" strike="noStrike" kern="1200" baseline="0">
                <a:solidFill>
                  <a:srgbClr val="0070C0"/>
                </a:solidFill>
                <a:latin typeface="+mn-lt"/>
                <a:ea typeface="+mn-ea"/>
                <a:cs typeface="+mn-cs"/>
              </a:defRPr>
            </a:pPr>
            <a:endParaRPr lang="en-US"/>
          </a:p>
        </c:txPr>
      </c:legendEntry>
      <c:legendEntry>
        <c:idx val="5"/>
        <c:txPr>
          <a:bodyPr rot="0" spcFirstLastPara="1" vertOverflow="ellipsis" vert="horz" wrap="square" anchor="ctr" anchorCtr="1"/>
          <a:lstStyle/>
          <a:p>
            <a:pPr>
              <a:defRPr sz="700" b="0" i="0" u="none" strike="noStrike" kern="1200" baseline="0">
                <a:solidFill>
                  <a:schemeClr val="accent6">
                    <a:lumMod val="75000"/>
                  </a:schemeClr>
                </a:solidFill>
                <a:latin typeface="+mn-lt"/>
                <a:ea typeface="+mn-ea"/>
                <a:cs typeface="+mn-cs"/>
              </a:defRPr>
            </a:pPr>
            <a:endParaRPr lang="en-US"/>
          </a:p>
        </c:txPr>
      </c:legendEntry>
      <c:layout>
        <c:manualLayout>
          <c:xMode val="edge"/>
          <c:yMode val="edge"/>
          <c:x val="0.16114083342321933"/>
          <c:y val="0.16964133979655421"/>
          <c:w val="0.43703268255851579"/>
          <c:h val="0.3725799417252151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hu-HU" sz="800">
                <a:solidFill>
                  <a:schemeClr val="tx1"/>
                </a:solidFill>
              </a:rPr>
              <a:t>F1a.</a:t>
            </a:r>
            <a:r>
              <a:rPr lang="hu-HU" sz="800" baseline="0">
                <a:solidFill>
                  <a:schemeClr val="tx1"/>
                </a:solidFill>
              </a:rPr>
              <a:t> </a:t>
            </a:r>
            <a:r>
              <a:rPr lang="hu-HU" sz="800">
                <a:solidFill>
                  <a:schemeClr val="tx1"/>
                </a:solidFill>
              </a:rPr>
              <a:t>Corruption risk (SB) in Hungarian public procurement, 2005-2022, N = 291,696 </a:t>
            </a:r>
            <a:endParaRPr lang="en-US" sz="800">
              <a:solidFill>
                <a:schemeClr val="tx1"/>
              </a:solidFill>
            </a:endParaRPr>
          </a:p>
        </c:rich>
      </c:tx>
      <c:layout>
        <c:manualLayout>
          <c:xMode val="edge"/>
          <c:yMode val="edge"/>
          <c:x val="0.17892397995705081"/>
          <c:y val="2.9962593258519851E-2"/>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3794893820090666E-2"/>
          <c:y val="0.16026246719160106"/>
          <c:w val="0.86688424000619224"/>
          <c:h val="0.62105896211792411"/>
        </c:manualLayout>
      </c:layout>
      <c:lineChart>
        <c:grouping val="standard"/>
        <c:varyColors val="0"/>
        <c:ser>
          <c:idx val="0"/>
          <c:order val="0"/>
          <c:tx>
            <c:strRef>
              <c:f>sb!$G$3</c:f>
              <c:strCache>
                <c:ptCount val="1"/>
                <c:pt idx="0">
                  <c:v>HU_SB</c:v>
                </c:pt>
              </c:strCache>
            </c:strRef>
          </c:tx>
          <c:spPr>
            <a:ln w="28575" cap="rnd">
              <a:solidFill>
                <a:srgbClr val="FF6600"/>
              </a:solidFill>
              <a:round/>
            </a:ln>
            <a:effectLst/>
          </c:spPr>
          <c:marker>
            <c:symbol val="none"/>
          </c:marker>
          <c:cat>
            <c:numRef>
              <c:f>sb!$C$5:$C$22</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sb!$G$5:$G$22</c:f>
              <c:numCache>
                <c:formatCode>General</c:formatCode>
                <c:ptCount val="18"/>
                <c:pt idx="0">
                  <c:v>0.2291</c:v>
                </c:pt>
                <c:pt idx="1">
                  <c:v>0.30359999999999998</c:v>
                </c:pt>
                <c:pt idx="2">
                  <c:v>0.30359999999999998</c:v>
                </c:pt>
                <c:pt idx="3">
                  <c:v>0.2949</c:v>
                </c:pt>
                <c:pt idx="4">
                  <c:v>0.30579999999999996</c:v>
                </c:pt>
                <c:pt idx="5">
                  <c:v>0.34130000000000005</c:v>
                </c:pt>
                <c:pt idx="6">
                  <c:v>0.26289999999999997</c:v>
                </c:pt>
                <c:pt idx="7">
                  <c:v>0.25730000000000003</c:v>
                </c:pt>
                <c:pt idx="8">
                  <c:v>0.25900000000000001</c:v>
                </c:pt>
                <c:pt idx="9">
                  <c:v>0.314</c:v>
                </c:pt>
                <c:pt idx="10">
                  <c:v>0.32189999999999996</c:v>
                </c:pt>
                <c:pt idx="11">
                  <c:v>0.28120000000000001</c:v>
                </c:pt>
                <c:pt idx="12">
                  <c:v>0.27850000000000003</c:v>
                </c:pt>
                <c:pt idx="13">
                  <c:v>0.2959</c:v>
                </c:pt>
                <c:pt idx="14">
                  <c:v>0.31329999999999997</c:v>
                </c:pt>
                <c:pt idx="15">
                  <c:v>0.33069999999999999</c:v>
                </c:pt>
                <c:pt idx="16">
                  <c:v>0.34439999999999998</c:v>
                </c:pt>
                <c:pt idx="17" formatCode="0.0000">
                  <c:v>0.32799999999999996</c:v>
                </c:pt>
              </c:numCache>
            </c:numRef>
          </c:val>
          <c:smooth val="0"/>
          <c:extLst>
            <c:ext xmlns:c16="http://schemas.microsoft.com/office/drawing/2014/chart" uri="{C3380CC4-5D6E-409C-BE32-E72D297353CC}">
              <c16:uniqueId val="{00000000-DFF3-46B1-AFEC-BA69AAA67158}"/>
            </c:ext>
          </c:extLst>
        </c:ser>
        <c:ser>
          <c:idx val="1"/>
          <c:order val="1"/>
          <c:tx>
            <c:strRef>
              <c:f>sb!$H$3</c:f>
              <c:strCache>
                <c:ptCount val="1"/>
                <c:pt idx="0">
                  <c:v>EU_SMS</c:v>
                </c:pt>
              </c:strCache>
            </c:strRef>
          </c:tx>
          <c:spPr>
            <a:ln w="28575" cap="rnd">
              <a:solidFill>
                <a:srgbClr val="00B050"/>
              </a:solidFill>
              <a:round/>
            </a:ln>
            <a:effectLst/>
          </c:spPr>
          <c:marker>
            <c:symbol val="none"/>
          </c:marker>
          <c:val>
            <c:numRef>
              <c:f>sb!$H$5:$H$22</c:f>
              <c:numCache>
                <c:formatCode>General</c:formatCode>
                <c:ptCount val="18"/>
                <c:pt idx="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numCache>
            </c:numRef>
          </c:val>
          <c:smooth val="0"/>
          <c:extLst>
            <c:ext xmlns:c16="http://schemas.microsoft.com/office/drawing/2014/chart" uri="{C3380CC4-5D6E-409C-BE32-E72D297353CC}">
              <c16:uniqueId val="{00000000-CD77-4AD5-B251-3F13EFDB2005}"/>
            </c:ext>
          </c:extLst>
        </c:ser>
        <c:dLbls>
          <c:showLegendKey val="0"/>
          <c:showVal val="0"/>
          <c:showCatName val="0"/>
          <c:showSerName val="0"/>
          <c:showPercent val="0"/>
          <c:showBubbleSize val="0"/>
        </c:dLbls>
        <c:smooth val="0"/>
        <c:axId val="1746406160"/>
        <c:axId val="1746416496"/>
      </c:lineChart>
      <c:catAx>
        <c:axId val="1746406160"/>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hu-HU" sz="700"/>
                  <a:t>Source: CRCB</a:t>
                </a:r>
                <a:endParaRPr lang="en-US" sz="700"/>
              </a:p>
            </c:rich>
          </c:tx>
          <c:layout>
            <c:manualLayout>
              <c:xMode val="edge"/>
              <c:yMode val="edge"/>
              <c:x val="1.5443132108486423E-2"/>
              <c:y val="0.9110877806940799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16496"/>
        <c:crosses val="autoZero"/>
        <c:auto val="1"/>
        <c:lblAlgn val="ctr"/>
        <c:lblOffset val="100"/>
        <c:noMultiLvlLbl val="0"/>
      </c:catAx>
      <c:valAx>
        <c:axId val="1746416496"/>
        <c:scaling>
          <c:orientation val="minMax"/>
          <c:max val="0.5"/>
        </c:scaling>
        <c:delete val="0"/>
        <c:axPos val="l"/>
        <c:numFmt formatCode="General"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6160"/>
        <c:crosses val="autoZero"/>
        <c:crossBetween val="between"/>
        <c:majorUnit val="0.1"/>
      </c:valAx>
      <c:spPr>
        <a:noFill/>
        <a:ln>
          <a:noFill/>
        </a:ln>
        <a:effectLst/>
      </c:spPr>
    </c:plotArea>
    <c:legend>
      <c:legendPos val="r"/>
      <c:legendEntry>
        <c:idx val="0"/>
        <c:txPr>
          <a:bodyPr rot="0" spcFirstLastPara="1" vertOverflow="ellipsis" vert="horz" wrap="square" anchor="ctr" anchorCtr="1"/>
          <a:lstStyle/>
          <a:p>
            <a:pPr>
              <a:defRPr sz="700" b="0" i="0" u="none" strike="noStrike" kern="1200" baseline="0">
                <a:solidFill>
                  <a:srgbClr val="FF6600"/>
                </a:solidFill>
                <a:latin typeface="+mn-lt"/>
                <a:ea typeface="+mn-ea"/>
                <a:cs typeface="+mn-cs"/>
              </a:defRPr>
            </a:pPr>
            <a:endParaRPr lang="en-US"/>
          </a:p>
        </c:txPr>
      </c:legendEntry>
      <c:legendEntry>
        <c:idx val="1"/>
        <c:txPr>
          <a:bodyPr rot="0" spcFirstLastPara="1" vertOverflow="ellipsis" vert="horz" wrap="square" anchor="ctr" anchorCtr="1"/>
          <a:lstStyle/>
          <a:p>
            <a:pPr>
              <a:defRPr sz="700" b="0" i="0" u="none" strike="noStrike" kern="1200" baseline="0">
                <a:solidFill>
                  <a:srgbClr val="00B050"/>
                </a:solidFill>
                <a:latin typeface="+mn-lt"/>
                <a:ea typeface="+mn-ea"/>
                <a:cs typeface="+mn-cs"/>
              </a:defRPr>
            </a:pPr>
            <a:endParaRPr lang="en-US"/>
          </a:p>
        </c:txPr>
      </c:legendEntry>
      <c:layout>
        <c:manualLayout>
          <c:xMode val="edge"/>
          <c:yMode val="edge"/>
          <c:x val="0.1242899546647578"/>
          <c:y val="0.16493355653377972"/>
          <c:w val="0.29389186351706037"/>
          <c:h val="0.15616921900510466"/>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r>
              <a:rPr lang="hu-HU"/>
              <a:t>F3a. Corruption</a:t>
            </a:r>
            <a:r>
              <a:rPr lang="hu-HU" baseline="0"/>
              <a:t> Risk in tenders  issued by 'A' local gov., by type of  funding, 2010-2022, N = 1,470 </a:t>
            </a:r>
            <a:endParaRPr lang="en-US"/>
          </a:p>
        </c:rich>
      </c:tx>
      <c:overlay val="0"/>
      <c:spPr>
        <a:noFill/>
        <a:ln>
          <a:noFill/>
        </a:ln>
        <a:effectLst/>
      </c:spPr>
      <c:txPr>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81872265966752"/>
          <c:y val="0.17592592592592593"/>
          <c:w val="0.84645319335083113"/>
          <c:h val="0.65262321376494603"/>
        </c:manualLayout>
      </c:layout>
      <c:lineChart>
        <c:grouping val="standard"/>
        <c:varyColors val="0"/>
        <c:ser>
          <c:idx val="0"/>
          <c:order val="0"/>
          <c:tx>
            <c:strRef>
              <c:f>gyor!$E$3</c:f>
              <c:strCache>
                <c:ptCount val="1"/>
                <c:pt idx="0">
                  <c:v>all tenders</c:v>
                </c:pt>
              </c:strCache>
            </c:strRef>
          </c:tx>
          <c:spPr>
            <a:ln w="28575" cap="rnd">
              <a:solidFill>
                <a:srgbClr val="00B0F0"/>
              </a:solidFill>
              <a:round/>
            </a:ln>
            <a:effectLst/>
          </c:spPr>
          <c:marker>
            <c:symbol val="none"/>
          </c:marker>
          <c:cat>
            <c:numRef>
              <c:f>gyor!$D$6:$D$18</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gyor!$E$6:$E$18</c:f>
              <c:numCache>
                <c:formatCode>0.00</c:formatCode>
                <c:ptCount val="13"/>
                <c:pt idx="0">
                  <c:v>0.25675680000000001</c:v>
                </c:pt>
                <c:pt idx="1">
                  <c:v>0.26086959999999998</c:v>
                </c:pt>
                <c:pt idx="2">
                  <c:v>0.20689660000000001</c:v>
                </c:pt>
                <c:pt idx="3">
                  <c:v>9.5238100000000006E-2</c:v>
                </c:pt>
                <c:pt idx="4">
                  <c:v>0.30188680000000001</c:v>
                </c:pt>
                <c:pt idx="5">
                  <c:v>0.1521739</c:v>
                </c:pt>
                <c:pt idx="6">
                  <c:v>0.22641510000000001</c:v>
                </c:pt>
                <c:pt idx="7">
                  <c:v>0.32</c:v>
                </c:pt>
                <c:pt idx="8">
                  <c:v>0.61666670000000001</c:v>
                </c:pt>
                <c:pt idx="9">
                  <c:v>0.85123970000000004</c:v>
                </c:pt>
                <c:pt idx="10">
                  <c:v>0.96716420000000003</c:v>
                </c:pt>
                <c:pt idx="11">
                  <c:v>0.94528880000000004</c:v>
                </c:pt>
                <c:pt idx="12">
                  <c:v>0.875</c:v>
                </c:pt>
              </c:numCache>
            </c:numRef>
          </c:val>
          <c:smooth val="0"/>
          <c:extLst>
            <c:ext xmlns:c16="http://schemas.microsoft.com/office/drawing/2014/chart" uri="{C3380CC4-5D6E-409C-BE32-E72D297353CC}">
              <c16:uniqueId val="{00000000-2C25-42CA-B7BD-2072B1C9B1C9}"/>
            </c:ext>
          </c:extLst>
        </c:ser>
        <c:ser>
          <c:idx val="1"/>
          <c:order val="1"/>
          <c:tx>
            <c:strRef>
              <c:f>gyor!$H$3</c:f>
              <c:strCache>
                <c:ptCount val="1"/>
                <c:pt idx="0">
                  <c:v>Hungarian taxpayers</c:v>
                </c:pt>
              </c:strCache>
            </c:strRef>
          </c:tx>
          <c:spPr>
            <a:ln w="28575" cap="rnd">
              <a:solidFill>
                <a:sysClr val="window" lastClr="FFFFFF">
                  <a:lumMod val="50000"/>
                </a:sysClr>
              </a:solidFill>
              <a:round/>
            </a:ln>
            <a:effectLst/>
          </c:spPr>
          <c:marker>
            <c:symbol val="none"/>
          </c:marker>
          <c:cat>
            <c:numRef>
              <c:f>gyor!$D$6:$D$18</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gyor!$H$6:$H$18</c:f>
              <c:numCache>
                <c:formatCode>0.00</c:formatCode>
                <c:ptCount val="13"/>
                <c:pt idx="0">
                  <c:v>0.23529410000000001</c:v>
                </c:pt>
                <c:pt idx="1">
                  <c:v>0.24137929999999999</c:v>
                </c:pt>
                <c:pt idx="2">
                  <c:v>0.19047620000000001</c:v>
                </c:pt>
                <c:pt idx="3">
                  <c:v>0.13043479999999999</c:v>
                </c:pt>
                <c:pt idx="4">
                  <c:v>0.32608700000000002</c:v>
                </c:pt>
                <c:pt idx="5">
                  <c:v>0.1612903</c:v>
                </c:pt>
                <c:pt idx="6">
                  <c:v>0.25</c:v>
                </c:pt>
                <c:pt idx="7">
                  <c:v>0.3157895</c:v>
                </c:pt>
                <c:pt idx="8">
                  <c:v>0.8</c:v>
                </c:pt>
                <c:pt idx="9">
                  <c:v>0.89285709999999996</c:v>
                </c:pt>
                <c:pt idx="10">
                  <c:v>0.98776759999999997</c:v>
                </c:pt>
                <c:pt idx="11">
                  <c:v>0.98417719999999997</c:v>
                </c:pt>
                <c:pt idx="12">
                  <c:v>0.94230769999999997</c:v>
                </c:pt>
              </c:numCache>
            </c:numRef>
          </c:val>
          <c:smooth val="0"/>
          <c:extLst>
            <c:ext xmlns:c16="http://schemas.microsoft.com/office/drawing/2014/chart" uri="{C3380CC4-5D6E-409C-BE32-E72D297353CC}">
              <c16:uniqueId val="{00000001-2C25-42CA-B7BD-2072B1C9B1C9}"/>
            </c:ext>
          </c:extLst>
        </c:ser>
        <c:ser>
          <c:idx val="2"/>
          <c:order val="2"/>
          <c:tx>
            <c:strRef>
              <c:f>gyor!$K$3</c:f>
              <c:strCache>
                <c:ptCount val="1"/>
                <c:pt idx="0">
                  <c:v>EU</c:v>
                </c:pt>
              </c:strCache>
            </c:strRef>
          </c:tx>
          <c:spPr>
            <a:ln w="28575" cap="rnd">
              <a:solidFill>
                <a:srgbClr val="002060"/>
              </a:solidFill>
              <a:round/>
            </a:ln>
            <a:effectLst/>
          </c:spPr>
          <c:marker>
            <c:symbol val="none"/>
          </c:marker>
          <c:cat>
            <c:numRef>
              <c:f>gyor!$D$6:$D$18</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gyor!$K$6:$K$18</c:f>
              <c:numCache>
                <c:formatCode>0.00</c:formatCode>
                <c:ptCount val="13"/>
                <c:pt idx="0">
                  <c:v>0.27500000000000002</c:v>
                </c:pt>
                <c:pt idx="1">
                  <c:v>0.29411759999999998</c:v>
                </c:pt>
                <c:pt idx="2">
                  <c:v>0.25</c:v>
                </c:pt>
                <c:pt idx="3">
                  <c:v>5.2631600000000001E-2</c:v>
                </c:pt>
                <c:pt idx="4">
                  <c:v>0.14285709999999999</c:v>
                </c:pt>
                <c:pt idx="5">
                  <c:v>7.1428599999999995E-2</c:v>
                </c:pt>
                <c:pt idx="6">
                  <c:v>0</c:v>
                </c:pt>
                <c:pt idx="7">
                  <c:v>0.3333333</c:v>
                </c:pt>
                <c:pt idx="8">
                  <c:v>0.36</c:v>
                </c:pt>
                <c:pt idx="9">
                  <c:v>0.3333333</c:v>
                </c:pt>
                <c:pt idx="10">
                  <c:v>0.125</c:v>
                </c:pt>
                <c:pt idx="11">
                  <c:v>0</c:v>
                </c:pt>
                <c:pt idx="12">
                  <c:v>0</c:v>
                </c:pt>
              </c:numCache>
            </c:numRef>
          </c:val>
          <c:smooth val="0"/>
          <c:extLst>
            <c:ext xmlns:c16="http://schemas.microsoft.com/office/drawing/2014/chart" uri="{C3380CC4-5D6E-409C-BE32-E72D297353CC}">
              <c16:uniqueId val="{00000002-2C25-42CA-B7BD-2072B1C9B1C9}"/>
            </c:ext>
          </c:extLst>
        </c:ser>
        <c:ser>
          <c:idx val="3"/>
          <c:order val="3"/>
          <c:tx>
            <c:strRef>
              <c:f>gyor!$M$3</c:f>
              <c:strCache>
                <c:ptCount val="1"/>
                <c:pt idx="0">
                  <c:v>EU_SMS</c:v>
                </c:pt>
              </c:strCache>
            </c:strRef>
          </c:tx>
          <c:spPr>
            <a:ln w="28575" cap="rnd">
              <a:solidFill>
                <a:srgbClr val="00B050"/>
              </a:solidFill>
              <a:round/>
            </a:ln>
            <a:effectLst/>
          </c:spPr>
          <c:marker>
            <c:symbol val="none"/>
          </c:marker>
          <c:val>
            <c:numRef>
              <c:f>gyor!$M$6:$M$18</c:f>
              <c:numCache>
                <c:formatCode>General</c:formatCode>
                <c:ptCount val="13"/>
                <c:pt idx="0">
                  <c:v>0.1</c:v>
                </c:pt>
                <c:pt idx="1">
                  <c:v>0.1</c:v>
                </c:pt>
                <c:pt idx="2">
                  <c:v>0.1</c:v>
                </c:pt>
                <c:pt idx="3">
                  <c:v>0.1</c:v>
                </c:pt>
                <c:pt idx="4">
                  <c:v>0.1</c:v>
                </c:pt>
                <c:pt idx="5">
                  <c:v>0.1</c:v>
                </c:pt>
                <c:pt idx="6">
                  <c:v>0.1</c:v>
                </c:pt>
                <c:pt idx="7">
                  <c:v>0.1</c:v>
                </c:pt>
                <c:pt idx="8">
                  <c:v>0.1</c:v>
                </c:pt>
                <c:pt idx="9">
                  <c:v>0.1</c:v>
                </c:pt>
                <c:pt idx="10">
                  <c:v>0.1</c:v>
                </c:pt>
                <c:pt idx="11">
                  <c:v>0.1</c:v>
                </c:pt>
                <c:pt idx="12">
                  <c:v>0.1</c:v>
                </c:pt>
              </c:numCache>
            </c:numRef>
          </c:val>
          <c:smooth val="0"/>
          <c:extLst>
            <c:ext xmlns:c16="http://schemas.microsoft.com/office/drawing/2014/chart" uri="{C3380CC4-5D6E-409C-BE32-E72D297353CC}">
              <c16:uniqueId val="{00000003-2C25-42CA-B7BD-2072B1C9B1C9}"/>
            </c:ext>
          </c:extLst>
        </c:ser>
        <c:dLbls>
          <c:showLegendKey val="0"/>
          <c:showVal val="0"/>
          <c:showCatName val="0"/>
          <c:showSerName val="0"/>
          <c:showPercent val="0"/>
          <c:showBubbleSize val="0"/>
        </c:dLbls>
        <c:smooth val="0"/>
        <c:axId val="1746405072"/>
        <c:axId val="1746417584"/>
      </c:lineChart>
      <c:catAx>
        <c:axId val="1746405072"/>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hu-HU"/>
                  <a:t>Source: CRCB</a:t>
                </a:r>
                <a:endParaRPr lang="en-US"/>
              </a:p>
            </c:rich>
          </c:tx>
          <c:layout>
            <c:manualLayout>
              <c:xMode val="edge"/>
              <c:yMode val="edge"/>
              <c:x val="1.5443219597550305E-2"/>
              <c:y val="0.92497666958296876"/>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746417584"/>
        <c:crosses val="autoZero"/>
        <c:auto val="1"/>
        <c:lblAlgn val="ctr"/>
        <c:lblOffset val="100"/>
        <c:noMultiLvlLbl val="0"/>
      </c:catAx>
      <c:valAx>
        <c:axId val="1746417584"/>
        <c:scaling>
          <c:orientation val="minMax"/>
          <c:max val="1"/>
        </c:scaling>
        <c:delete val="0"/>
        <c:axPos val="l"/>
        <c:numFmt formatCode="0.0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5072"/>
        <c:crosses val="autoZero"/>
        <c:crossBetween val="between"/>
        <c:majorUnit val="0.2"/>
      </c:valAx>
      <c:spPr>
        <a:noFill/>
        <a:ln>
          <a:noFill/>
        </a:ln>
        <a:effectLst/>
      </c:spPr>
    </c:plotArea>
    <c:legend>
      <c:legendPos val="r"/>
      <c:legendEntry>
        <c:idx val="0"/>
        <c:txPr>
          <a:bodyPr rot="0" spcFirstLastPara="1" vertOverflow="ellipsis" vert="horz" wrap="square" anchor="ctr" anchorCtr="1"/>
          <a:lstStyle/>
          <a:p>
            <a:pPr>
              <a:defRPr sz="700" b="0" i="0" u="none" strike="noStrike" kern="1200" baseline="0">
                <a:solidFill>
                  <a:srgbClr val="00B0F0"/>
                </a:solidFill>
                <a:latin typeface="+mn-lt"/>
                <a:ea typeface="+mn-ea"/>
                <a:cs typeface="+mn-cs"/>
              </a:defRPr>
            </a:pPr>
            <a:endParaRPr lang="en-US"/>
          </a:p>
        </c:txPr>
      </c:legendEntry>
      <c:legendEntry>
        <c:idx val="1"/>
        <c:txPr>
          <a:bodyPr rot="0" spcFirstLastPara="1" vertOverflow="ellipsis" vert="horz" wrap="square" anchor="ctr" anchorCtr="1"/>
          <a:lstStyle/>
          <a:p>
            <a:pPr>
              <a:defRPr sz="700" b="0" i="0" u="none" strike="noStrike" kern="1200" baseline="0">
                <a:solidFill>
                  <a:schemeClr val="bg1">
                    <a:lumMod val="50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700" b="0" i="0" u="none" strike="noStrike" kern="1200" baseline="0">
                <a:solidFill>
                  <a:srgbClr val="002060"/>
                </a:solidFill>
                <a:latin typeface="+mn-lt"/>
                <a:ea typeface="+mn-ea"/>
                <a:cs typeface="+mn-cs"/>
              </a:defRPr>
            </a:pPr>
            <a:endParaRPr lang="en-US"/>
          </a:p>
        </c:txPr>
      </c:legendEntry>
      <c:legendEntry>
        <c:idx val="3"/>
        <c:txPr>
          <a:bodyPr rot="0" spcFirstLastPara="1" vertOverflow="ellipsis" vert="horz" wrap="square" anchor="ctr" anchorCtr="1"/>
          <a:lstStyle/>
          <a:p>
            <a:pPr>
              <a:defRPr sz="700" b="0" i="0" u="none" strike="noStrike" kern="1200" baseline="0">
                <a:solidFill>
                  <a:srgbClr val="00B050"/>
                </a:solidFill>
                <a:latin typeface="+mn-lt"/>
                <a:ea typeface="+mn-ea"/>
                <a:cs typeface="+mn-cs"/>
              </a:defRPr>
            </a:pPr>
            <a:endParaRPr lang="en-US"/>
          </a:p>
        </c:txPr>
      </c:legendEntry>
      <c:layout>
        <c:manualLayout>
          <c:xMode val="edge"/>
          <c:yMode val="edge"/>
          <c:x val="0.16442099737532812"/>
          <c:y val="0.27139654418197723"/>
          <c:w val="0.41335678040244972"/>
          <c:h val="0.2025772820064158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40" b="0" i="0" u="none" strike="noStrike" kern="1200" spc="0" baseline="0">
                <a:solidFill>
                  <a:sysClr val="windowText" lastClr="000000">
                    <a:lumMod val="65000"/>
                    <a:lumOff val="35000"/>
                  </a:sysClr>
                </a:solidFill>
                <a:latin typeface="+mn-lt"/>
                <a:ea typeface="+mn-ea"/>
                <a:cs typeface="+mn-cs"/>
              </a:defRPr>
            </a:pPr>
            <a:r>
              <a:rPr lang="hu-HU" sz="800">
                <a:solidFill>
                  <a:schemeClr val="tx1"/>
                </a:solidFill>
              </a:rPr>
              <a:t>F1c. Corruption risk</a:t>
            </a:r>
            <a:r>
              <a:rPr lang="hu-HU" sz="800" baseline="0">
                <a:solidFill>
                  <a:schemeClr val="tx1"/>
                </a:solidFill>
              </a:rPr>
              <a:t> by funding source (</a:t>
            </a:r>
            <a:r>
              <a:rPr lang="hu-HU" sz="800" baseline="0">
                <a:solidFill>
                  <a:srgbClr val="0070C0"/>
                </a:solidFill>
              </a:rPr>
              <a:t>EU</a:t>
            </a:r>
            <a:r>
              <a:rPr lang="hu-HU" sz="800" baseline="0">
                <a:solidFill>
                  <a:schemeClr val="tx1"/>
                </a:solidFill>
              </a:rPr>
              <a:t> or </a:t>
            </a:r>
            <a:r>
              <a:rPr lang="hu-HU" sz="800" baseline="0">
                <a:solidFill>
                  <a:schemeClr val="bg1">
                    <a:lumMod val="50000"/>
                  </a:schemeClr>
                </a:solidFill>
              </a:rPr>
              <a:t>Hungarian taxpayers</a:t>
            </a:r>
            <a:r>
              <a:rPr lang="hu-HU" sz="800" baseline="0">
                <a:solidFill>
                  <a:schemeClr val="tx1"/>
                </a:solidFill>
              </a:rPr>
              <a:t>)</a:t>
            </a:r>
            <a:r>
              <a:rPr lang="hu-HU" sz="800">
                <a:solidFill>
                  <a:schemeClr val="tx1"/>
                </a:solidFill>
              </a:rPr>
              <a:t> </a:t>
            </a:r>
            <a:r>
              <a:rPr lang="hu-HU" sz="800" b="0" i="0" baseline="0">
                <a:solidFill>
                  <a:schemeClr val="tx1"/>
                </a:solidFill>
                <a:effectLst/>
              </a:rPr>
              <a:t>2005-2022 N = </a:t>
            </a:r>
            <a:r>
              <a:rPr lang="hu-HU" sz="800" b="0" i="0" u="none" strike="noStrike" baseline="0">
                <a:solidFill>
                  <a:schemeClr val="tx1"/>
                </a:solidFill>
                <a:effectLst/>
              </a:rPr>
              <a:t>291,696</a:t>
            </a:r>
            <a:endParaRPr lang="en-US" sz="800">
              <a:solidFill>
                <a:schemeClr val="tx1"/>
              </a:solidFill>
            </a:endParaRPr>
          </a:p>
        </c:rich>
      </c:tx>
      <c:layout>
        <c:manualLayout>
          <c:xMode val="edge"/>
          <c:yMode val="edge"/>
          <c:x val="0.19806827474264305"/>
          <c:y val="5.8692009903990761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4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6.6254423186009284E-2"/>
          <c:y val="4.1177541336537185E-2"/>
          <c:w val="0.84995793334052416"/>
          <c:h val="0.66311275709642359"/>
        </c:manualLayout>
      </c:layout>
      <c:lineChart>
        <c:grouping val="standard"/>
        <c:varyColors val="0"/>
        <c:ser>
          <c:idx val="0"/>
          <c:order val="0"/>
          <c:tx>
            <c:strRef>
              <c:f>sb!$C$80</c:f>
              <c:strCache>
                <c:ptCount val="1"/>
                <c:pt idx="0">
                  <c:v>Hungarian taxpayers</c:v>
                </c:pt>
              </c:strCache>
            </c:strRef>
          </c:tx>
          <c:spPr>
            <a:ln w="28575" cap="rnd">
              <a:solidFill>
                <a:sysClr val="window" lastClr="FFFFFF">
                  <a:lumMod val="65000"/>
                </a:sysClr>
              </a:solidFill>
              <a:round/>
            </a:ln>
            <a:effectLst/>
          </c:spPr>
          <c:marker>
            <c:symbol val="none"/>
          </c:marker>
          <c:cat>
            <c:numRef>
              <c:f>sb!$C$83:$C$100</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sb!$D$83:$D$100</c:f>
              <c:numCache>
                <c:formatCode>General</c:formatCode>
                <c:ptCount val="18"/>
                <c:pt idx="0">
                  <c:v>0.23963429999999999</c:v>
                </c:pt>
                <c:pt idx="1">
                  <c:v>0.30177759999999998</c:v>
                </c:pt>
                <c:pt idx="2">
                  <c:v>0.29629630000000001</c:v>
                </c:pt>
                <c:pt idx="3">
                  <c:v>0.28152379999999999</c:v>
                </c:pt>
                <c:pt idx="4">
                  <c:v>0.28375289999999997</c:v>
                </c:pt>
                <c:pt idx="5">
                  <c:v>0.30609779999999998</c:v>
                </c:pt>
                <c:pt idx="6">
                  <c:v>0.25481910000000002</c:v>
                </c:pt>
                <c:pt idx="7">
                  <c:v>0.26245309999999999</c:v>
                </c:pt>
                <c:pt idx="8">
                  <c:v>0.2768235</c:v>
                </c:pt>
                <c:pt idx="9">
                  <c:v>0.30502360000000001</c:v>
                </c:pt>
                <c:pt idx="10">
                  <c:v>0.3263122</c:v>
                </c:pt>
                <c:pt idx="11">
                  <c:v>0.29483140000000002</c:v>
                </c:pt>
                <c:pt idx="12">
                  <c:v>0.30871680000000001</c:v>
                </c:pt>
                <c:pt idx="13">
                  <c:v>0.35799880000000001</c:v>
                </c:pt>
                <c:pt idx="14">
                  <c:v>0.36950050000000001</c:v>
                </c:pt>
                <c:pt idx="15">
                  <c:v>0.3900132</c:v>
                </c:pt>
                <c:pt idx="16">
                  <c:v>0.40038810000000002</c:v>
                </c:pt>
                <c:pt idx="17">
                  <c:v>0.39794220000000002</c:v>
                </c:pt>
              </c:numCache>
            </c:numRef>
          </c:val>
          <c:smooth val="0"/>
          <c:extLst>
            <c:ext xmlns:c16="http://schemas.microsoft.com/office/drawing/2014/chart" uri="{C3380CC4-5D6E-409C-BE32-E72D297353CC}">
              <c16:uniqueId val="{00000000-E89B-4A28-B4AA-8DA9DAB48AC4}"/>
            </c:ext>
          </c:extLst>
        </c:ser>
        <c:ser>
          <c:idx val="1"/>
          <c:order val="1"/>
          <c:tx>
            <c:strRef>
              <c:f>sb!$F$80</c:f>
              <c:strCache>
                <c:ptCount val="1"/>
                <c:pt idx="0">
                  <c:v>EU</c:v>
                </c:pt>
              </c:strCache>
            </c:strRef>
          </c:tx>
          <c:spPr>
            <a:ln w="28575" cap="rnd">
              <a:solidFill>
                <a:srgbClr val="0070C0"/>
              </a:solidFill>
              <a:round/>
            </a:ln>
            <a:effectLst/>
          </c:spPr>
          <c:marker>
            <c:symbol val="none"/>
          </c:marker>
          <c:val>
            <c:numRef>
              <c:f>sb!$G$83:$G$100</c:f>
              <c:numCache>
                <c:formatCode>General</c:formatCode>
                <c:ptCount val="18"/>
                <c:pt idx="0">
                  <c:v>0.17474049999999999</c:v>
                </c:pt>
                <c:pt idx="1">
                  <c:v>0.30784909999999999</c:v>
                </c:pt>
                <c:pt idx="2">
                  <c:v>0.38647340000000002</c:v>
                </c:pt>
                <c:pt idx="3">
                  <c:v>0.32048369999999998</c:v>
                </c:pt>
                <c:pt idx="4">
                  <c:v>0.32786530000000003</c:v>
                </c:pt>
                <c:pt idx="5">
                  <c:v>0.3749555</c:v>
                </c:pt>
                <c:pt idx="6">
                  <c:v>0.27272730000000001</c:v>
                </c:pt>
                <c:pt idx="7">
                  <c:v>0.24907850000000001</c:v>
                </c:pt>
                <c:pt idx="8">
                  <c:v>0.2352629</c:v>
                </c:pt>
                <c:pt idx="9">
                  <c:v>0.32673370000000002</c:v>
                </c:pt>
                <c:pt idx="10">
                  <c:v>0.31413859999999999</c:v>
                </c:pt>
                <c:pt idx="11">
                  <c:v>0.1824818</c:v>
                </c:pt>
                <c:pt idx="12">
                  <c:v>0.17422679999999999</c:v>
                </c:pt>
                <c:pt idx="13">
                  <c:v>0.19950789999999999</c:v>
                </c:pt>
                <c:pt idx="14">
                  <c:v>0.21206849999999999</c:v>
                </c:pt>
                <c:pt idx="15">
                  <c:v>0.16824539999999999</c:v>
                </c:pt>
                <c:pt idx="16">
                  <c:v>0.1557278</c:v>
                </c:pt>
                <c:pt idx="17">
                  <c:v>0.16095889999999999</c:v>
                </c:pt>
              </c:numCache>
            </c:numRef>
          </c:val>
          <c:smooth val="0"/>
          <c:extLst>
            <c:ext xmlns:c16="http://schemas.microsoft.com/office/drawing/2014/chart" uri="{C3380CC4-5D6E-409C-BE32-E72D297353CC}">
              <c16:uniqueId val="{00000001-E89B-4A28-B4AA-8DA9DAB48AC4}"/>
            </c:ext>
          </c:extLst>
        </c:ser>
        <c:ser>
          <c:idx val="2"/>
          <c:order val="2"/>
          <c:tx>
            <c:strRef>
              <c:f>sb!$R$55</c:f>
              <c:strCache>
                <c:ptCount val="1"/>
                <c:pt idx="0">
                  <c:v>EU_SMS</c:v>
                </c:pt>
              </c:strCache>
            </c:strRef>
          </c:tx>
          <c:spPr>
            <a:ln w="28575" cap="rnd">
              <a:solidFill>
                <a:srgbClr val="00B050"/>
              </a:solidFill>
              <a:round/>
            </a:ln>
            <a:effectLst/>
          </c:spPr>
          <c:marker>
            <c:symbol val="none"/>
          </c:marker>
          <c:val>
            <c:numRef>
              <c:f>sb!$R$57:$R$74</c:f>
              <c:numCache>
                <c:formatCode>General</c:formatCode>
                <c:ptCount val="18"/>
                <c:pt idx="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numCache>
            </c:numRef>
          </c:val>
          <c:smooth val="0"/>
          <c:extLst>
            <c:ext xmlns:c16="http://schemas.microsoft.com/office/drawing/2014/chart" uri="{C3380CC4-5D6E-409C-BE32-E72D297353CC}">
              <c16:uniqueId val="{00000000-6FC0-4F29-9D82-25AAAF6217AC}"/>
            </c:ext>
          </c:extLst>
        </c:ser>
        <c:dLbls>
          <c:showLegendKey val="0"/>
          <c:showVal val="0"/>
          <c:showCatName val="0"/>
          <c:showSerName val="0"/>
          <c:showPercent val="0"/>
          <c:showBubbleSize val="0"/>
        </c:dLbls>
        <c:smooth val="0"/>
        <c:axId val="1746408880"/>
        <c:axId val="1746406704"/>
      </c:lineChart>
      <c:catAx>
        <c:axId val="1746408880"/>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hu-HU"/>
                  <a:t>Source: CRCB</a:t>
                </a:r>
                <a:endParaRPr lang="en-US"/>
              </a:p>
            </c:rich>
          </c:tx>
          <c:layout>
            <c:manualLayout>
              <c:xMode val="edge"/>
              <c:yMode val="edge"/>
              <c:x val="1.5443132108486423E-2"/>
              <c:y val="0.9110877806940799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6704"/>
        <c:crosses val="autoZero"/>
        <c:auto val="1"/>
        <c:lblAlgn val="ctr"/>
        <c:lblOffset val="100"/>
        <c:noMultiLvlLbl val="0"/>
      </c:catAx>
      <c:valAx>
        <c:axId val="1746406704"/>
        <c:scaling>
          <c:orientation val="minMax"/>
        </c:scaling>
        <c:delete val="0"/>
        <c:axPos val="l"/>
        <c:numFmt formatCode="General"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746408880"/>
        <c:crosses val="autoZero"/>
        <c:crossBetween val="between"/>
        <c:majorUnit val="0.1"/>
      </c:valAx>
      <c:spPr>
        <a:noFill/>
        <a:ln>
          <a:noFill/>
        </a:ln>
        <a:effectLst/>
      </c:spPr>
    </c:plotArea>
    <c:legend>
      <c:legendPos val="r"/>
      <c:legendEntry>
        <c:idx val="1"/>
        <c:txPr>
          <a:bodyPr rot="0" spcFirstLastPara="1" vertOverflow="ellipsis" vert="horz" wrap="square" anchor="ctr" anchorCtr="1"/>
          <a:lstStyle/>
          <a:p>
            <a:pPr>
              <a:defRPr sz="700" b="0" i="0" u="none" strike="noStrike" kern="1200" baseline="0">
                <a:solidFill>
                  <a:srgbClr val="0070C0"/>
                </a:solidFill>
                <a:latin typeface="+mn-lt"/>
                <a:ea typeface="+mn-ea"/>
                <a:cs typeface="+mn-cs"/>
              </a:defRPr>
            </a:pPr>
            <a:endParaRPr lang="en-US"/>
          </a:p>
        </c:txPr>
      </c:legendEntry>
      <c:layout>
        <c:manualLayout>
          <c:xMode val="edge"/>
          <c:yMode val="edge"/>
          <c:x val="0.33009060511271704"/>
          <c:y val="0.16963529306099598"/>
          <c:w val="0.45411030812929215"/>
          <c:h val="0.1580305032329478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6AE70-C297-4DF8-9CC0-45DC451226C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E1F718E9-DEDF-4C99-ADA7-6BA35BD84BA8}">
      <dgm:prSet phldrT="[Szöveg]" custT="1"/>
      <dgm:spPr>
        <a:solidFill>
          <a:srgbClr val="F76700"/>
        </a:solidFill>
        <a:ln>
          <a:solidFill>
            <a:schemeClr val="tx1"/>
          </a:solidFill>
        </a:ln>
      </dgm:spPr>
      <dgm:t>
        <a:bodyPr/>
        <a:lstStyle/>
        <a:p>
          <a:r>
            <a:rPr lang="hu-HU" sz="1400" b="1" dirty="0" err="1">
              <a:solidFill>
                <a:schemeClr val="tx1"/>
              </a:solidFill>
            </a:rPr>
            <a:t>Diffusion</a:t>
          </a:r>
          <a:r>
            <a:rPr lang="hu-HU" sz="1400" b="1" dirty="0">
              <a:solidFill>
                <a:schemeClr val="tx1"/>
              </a:solidFill>
            </a:rPr>
            <a:t> of </a:t>
          </a:r>
          <a:r>
            <a:rPr lang="hu-HU" sz="1400" b="1" dirty="0" err="1">
              <a:solidFill>
                <a:schemeClr val="tx1"/>
              </a:solidFill>
            </a:rPr>
            <a:t>political</a:t>
          </a:r>
          <a:r>
            <a:rPr lang="hu-HU" sz="1400" b="1" dirty="0">
              <a:solidFill>
                <a:schemeClr val="tx1"/>
              </a:solidFill>
            </a:rPr>
            <a:t> </a:t>
          </a:r>
          <a:r>
            <a:rPr lang="hu-HU" sz="1400" b="1" dirty="0" err="1">
              <a:solidFill>
                <a:schemeClr val="tx1"/>
              </a:solidFill>
            </a:rPr>
            <a:t>capture</a:t>
          </a:r>
          <a:endParaRPr lang="en-US" sz="1400" b="1" dirty="0">
            <a:solidFill>
              <a:schemeClr val="tx1"/>
            </a:solidFill>
          </a:endParaRPr>
        </a:p>
      </dgm:t>
    </dgm:pt>
    <dgm:pt modelId="{B1D99C99-D4A7-4284-AEF8-D85BAE20367C}" type="parTrans" cxnId="{34B45370-BB53-4DC2-BB94-EA7423F021FA}">
      <dgm:prSet/>
      <dgm:spPr/>
      <dgm:t>
        <a:bodyPr/>
        <a:lstStyle/>
        <a:p>
          <a:endParaRPr lang="en-US"/>
        </a:p>
      </dgm:t>
    </dgm:pt>
    <dgm:pt modelId="{918831B2-9438-4D2D-8CE7-8AB73827AB8A}" type="sibTrans" cxnId="{34B45370-BB53-4DC2-BB94-EA7423F021FA}">
      <dgm:prSet/>
      <dgm:spPr/>
      <dgm:t>
        <a:bodyPr/>
        <a:lstStyle/>
        <a:p>
          <a:endParaRPr lang="en-US"/>
        </a:p>
      </dgm:t>
    </dgm:pt>
    <dgm:pt modelId="{65F6F4F9-E1D5-4632-A533-5CD396D9A4CF}">
      <dgm:prSet phldrT="[Szöveg]" custT="1"/>
      <dgm:spPr>
        <a:solidFill>
          <a:srgbClr val="F76700"/>
        </a:solidFill>
        <a:ln>
          <a:solidFill>
            <a:schemeClr val="tx1"/>
          </a:solidFill>
        </a:ln>
      </dgm:spPr>
      <dgm:t>
        <a:bodyPr/>
        <a:lstStyle/>
        <a:p>
          <a:r>
            <a:rPr lang="hu-HU" sz="1400" b="1" dirty="0">
              <a:solidFill>
                <a:schemeClr val="tx1"/>
              </a:solidFill>
            </a:rPr>
            <a:t>THE PARLIAMANTARY TWO-THIRDS</a:t>
          </a:r>
        </a:p>
        <a:p>
          <a:r>
            <a:rPr lang="hu-HU" sz="1400" b="1" dirty="0">
              <a:solidFill>
                <a:schemeClr val="tx1"/>
              </a:solidFill>
            </a:rPr>
            <a:t>2010</a:t>
          </a:r>
          <a:endParaRPr lang="en-US" sz="1400" dirty="0">
            <a:solidFill>
              <a:schemeClr val="tx1"/>
            </a:solidFill>
          </a:endParaRPr>
        </a:p>
      </dgm:t>
    </dgm:pt>
    <dgm:pt modelId="{95CCA9F9-79DC-4F31-B9D3-127EB64114D1}" type="parTrans" cxnId="{DF2AC4E5-D8B7-4434-B587-E97B1B582024}">
      <dgm:prSet/>
      <dgm:spPr>
        <a:solidFill>
          <a:srgbClr val="F76700"/>
        </a:solidFill>
        <a:ln>
          <a:solidFill>
            <a:schemeClr val="tx1"/>
          </a:solidFill>
        </a:ln>
      </dgm:spPr>
      <dgm:t>
        <a:bodyPr/>
        <a:lstStyle/>
        <a:p>
          <a:endParaRPr lang="en-US" dirty="0">
            <a:solidFill>
              <a:schemeClr val="tx1"/>
            </a:solidFill>
          </a:endParaRPr>
        </a:p>
      </dgm:t>
    </dgm:pt>
    <dgm:pt modelId="{5D0662FD-FF53-4C69-80C7-F0B0751C6C83}" type="sibTrans" cxnId="{DF2AC4E5-D8B7-4434-B587-E97B1B582024}">
      <dgm:prSet/>
      <dgm:spPr/>
      <dgm:t>
        <a:bodyPr/>
        <a:lstStyle/>
        <a:p>
          <a:endParaRPr lang="en-US"/>
        </a:p>
      </dgm:t>
    </dgm:pt>
    <dgm:pt modelId="{66735AE5-9959-4484-A27F-4E40E3D018DC}">
      <dgm:prSet phldrT="[Szöveg]" custT="1"/>
      <dgm:spPr>
        <a:solidFill>
          <a:srgbClr val="F76700"/>
        </a:solidFill>
        <a:ln>
          <a:solidFill>
            <a:schemeClr val="tx1"/>
          </a:solidFill>
        </a:ln>
      </dgm:spPr>
      <dgm:t>
        <a:bodyPr/>
        <a:lstStyle/>
        <a:p>
          <a:r>
            <a:rPr lang="hu-HU" sz="1400" b="1" dirty="0">
              <a:solidFill>
                <a:schemeClr val="tx1"/>
              </a:solidFill>
            </a:rPr>
            <a:t>THE PRESIDENT</a:t>
          </a:r>
          <a:endParaRPr lang="en-US" sz="1400" dirty="0">
            <a:solidFill>
              <a:schemeClr val="tx1"/>
            </a:solidFill>
          </a:endParaRPr>
        </a:p>
      </dgm:t>
    </dgm:pt>
    <dgm:pt modelId="{A079BEED-1506-4C21-9AFB-59EAC3D339E1}" type="parTrans" cxnId="{5A6D3A14-5A02-4CE0-B2AC-940C63F15491}">
      <dgm:prSet/>
      <dgm:spPr>
        <a:solidFill>
          <a:srgbClr val="F76700"/>
        </a:solidFill>
        <a:ln>
          <a:solidFill>
            <a:schemeClr val="tx1"/>
          </a:solidFill>
        </a:ln>
      </dgm:spPr>
      <dgm:t>
        <a:bodyPr/>
        <a:lstStyle/>
        <a:p>
          <a:endParaRPr lang="en-US"/>
        </a:p>
      </dgm:t>
    </dgm:pt>
    <dgm:pt modelId="{323460FF-8C06-4505-AC17-23542B20AB14}" type="sibTrans" cxnId="{5A6D3A14-5A02-4CE0-B2AC-940C63F15491}">
      <dgm:prSet/>
      <dgm:spPr/>
      <dgm:t>
        <a:bodyPr/>
        <a:lstStyle/>
        <a:p>
          <a:endParaRPr lang="en-US"/>
        </a:p>
      </dgm:t>
    </dgm:pt>
    <dgm:pt modelId="{B90BA4A3-CA9B-46B7-A9E3-7EF109E8C760}">
      <dgm:prSet phldrT="[Szöveg]" custT="1"/>
      <dgm:spPr>
        <a:solidFill>
          <a:srgbClr val="F76700"/>
        </a:solidFill>
        <a:ln>
          <a:solidFill>
            <a:schemeClr val="tx1"/>
          </a:solidFill>
        </a:ln>
      </dgm:spPr>
      <dgm:t>
        <a:bodyPr/>
        <a:lstStyle/>
        <a:p>
          <a:r>
            <a:rPr lang="hu-HU" sz="1400" b="1" dirty="0">
              <a:solidFill>
                <a:schemeClr val="tx1"/>
              </a:solidFill>
            </a:rPr>
            <a:t>THE ATTORNEY GENERAL</a:t>
          </a:r>
          <a:endParaRPr lang="en-US" sz="1400" dirty="0">
            <a:solidFill>
              <a:schemeClr val="tx1"/>
            </a:solidFill>
          </a:endParaRPr>
        </a:p>
      </dgm:t>
    </dgm:pt>
    <dgm:pt modelId="{851AFC06-13D4-48FD-9C89-23EFDD45D15E}" type="parTrans" cxnId="{AEFCECAE-2D42-4FF4-9CFA-5A5CA14A3E08}">
      <dgm:prSet/>
      <dgm:spPr>
        <a:solidFill>
          <a:srgbClr val="F76700"/>
        </a:solidFill>
        <a:ln>
          <a:solidFill>
            <a:schemeClr val="tx1"/>
          </a:solidFill>
        </a:ln>
      </dgm:spPr>
      <dgm:t>
        <a:bodyPr/>
        <a:lstStyle/>
        <a:p>
          <a:endParaRPr lang="en-US"/>
        </a:p>
      </dgm:t>
    </dgm:pt>
    <dgm:pt modelId="{BFBE4B4C-D4C2-4FEC-941D-6F03805355BF}" type="sibTrans" cxnId="{AEFCECAE-2D42-4FF4-9CFA-5A5CA14A3E08}">
      <dgm:prSet/>
      <dgm:spPr/>
      <dgm:t>
        <a:bodyPr/>
        <a:lstStyle/>
        <a:p>
          <a:endParaRPr lang="en-US"/>
        </a:p>
      </dgm:t>
    </dgm:pt>
    <dgm:pt modelId="{4063A4E9-E713-40E4-9191-712EACBD7FA3}">
      <dgm:prSet phldrT="[Szöveg]" custT="1"/>
      <dgm:spPr>
        <a:solidFill>
          <a:srgbClr val="F76700"/>
        </a:solidFill>
        <a:ln>
          <a:solidFill>
            <a:schemeClr val="tx1"/>
          </a:solidFill>
        </a:ln>
      </dgm:spPr>
      <dgm:t>
        <a:bodyPr/>
        <a:lstStyle/>
        <a:p>
          <a:r>
            <a:rPr lang="hu-HU" sz="1400" b="1" dirty="0">
              <a:solidFill>
                <a:schemeClr val="tx1"/>
              </a:solidFill>
            </a:rPr>
            <a:t>CONSTITUTIONAL COURT</a:t>
          </a:r>
          <a:endParaRPr lang="en-US" sz="1400" dirty="0">
            <a:solidFill>
              <a:schemeClr val="tx1"/>
            </a:solidFill>
          </a:endParaRPr>
        </a:p>
      </dgm:t>
    </dgm:pt>
    <dgm:pt modelId="{D7552183-37BF-44E5-847D-12888C4FB002}" type="parTrans" cxnId="{DFC8390C-EEAF-4789-B2AF-770765892F98}">
      <dgm:prSet/>
      <dgm:spPr>
        <a:solidFill>
          <a:srgbClr val="F76700"/>
        </a:solidFill>
        <a:ln>
          <a:solidFill>
            <a:schemeClr val="tx1"/>
          </a:solidFill>
        </a:ln>
      </dgm:spPr>
      <dgm:t>
        <a:bodyPr/>
        <a:lstStyle/>
        <a:p>
          <a:endParaRPr lang="en-US" b="1" dirty="0">
            <a:solidFill>
              <a:schemeClr val="tx1"/>
            </a:solidFill>
          </a:endParaRPr>
        </a:p>
      </dgm:t>
    </dgm:pt>
    <dgm:pt modelId="{FE5F7BE6-4088-4EDA-9362-6BA00D50C4F7}" type="sibTrans" cxnId="{DFC8390C-EEAF-4789-B2AF-770765892F98}">
      <dgm:prSet/>
      <dgm:spPr/>
      <dgm:t>
        <a:bodyPr/>
        <a:lstStyle/>
        <a:p>
          <a:endParaRPr lang="en-US"/>
        </a:p>
      </dgm:t>
    </dgm:pt>
    <dgm:pt modelId="{B4100A92-CB5C-41F2-9D23-BC0153835B38}">
      <dgm:prSet phldrT="[Szöveg]" custT="1"/>
      <dgm:spPr>
        <a:solidFill>
          <a:srgbClr val="F76700"/>
        </a:solidFill>
        <a:ln>
          <a:solidFill>
            <a:schemeClr val="tx1"/>
          </a:solidFill>
        </a:ln>
      </dgm:spPr>
      <dgm:t>
        <a:bodyPr/>
        <a:lstStyle/>
        <a:p>
          <a:r>
            <a:rPr lang="hu-HU" sz="1400" b="1" dirty="0">
              <a:solidFill>
                <a:schemeClr val="tx1"/>
              </a:solidFill>
            </a:rPr>
            <a:t>THE CHIEF JUDGE</a:t>
          </a:r>
          <a:endParaRPr lang="en-US" sz="1400" dirty="0">
            <a:solidFill>
              <a:schemeClr val="tx1"/>
            </a:solidFill>
          </a:endParaRPr>
        </a:p>
      </dgm:t>
    </dgm:pt>
    <dgm:pt modelId="{D177DAA0-C344-4E18-B24B-CB23E6CC9015}" type="parTrans" cxnId="{A58F0CDD-B53D-4062-BCDC-C4109C1CAC37}">
      <dgm:prSet/>
      <dgm:spPr>
        <a:solidFill>
          <a:srgbClr val="F76700"/>
        </a:solidFill>
        <a:ln>
          <a:solidFill>
            <a:schemeClr val="tx1"/>
          </a:solidFill>
        </a:ln>
      </dgm:spPr>
      <dgm:t>
        <a:bodyPr/>
        <a:lstStyle/>
        <a:p>
          <a:endParaRPr lang="en-US"/>
        </a:p>
      </dgm:t>
    </dgm:pt>
    <dgm:pt modelId="{5A29E625-75B4-401D-A057-5CDD732EDF6C}" type="sibTrans" cxnId="{A58F0CDD-B53D-4062-BCDC-C4109C1CAC37}">
      <dgm:prSet/>
      <dgm:spPr/>
      <dgm:t>
        <a:bodyPr/>
        <a:lstStyle/>
        <a:p>
          <a:endParaRPr lang="en-US"/>
        </a:p>
      </dgm:t>
    </dgm:pt>
    <dgm:pt modelId="{3F5ECF9F-4D35-41AB-BDBF-7AF85D426B6B}">
      <dgm:prSet phldrT="[Szöveg]" custT="1"/>
      <dgm:spPr>
        <a:solidFill>
          <a:srgbClr val="F76700"/>
        </a:solidFill>
        <a:ln>
          <a:solidFill>
            <a:schemeClr val="tx1"/>
          </a:solidFill>
        </a:ln>
      </dgm:spPr>
      <dgm:t>
        <a:bodyPr/>
        <a:lstStyle/>
        <a:p>
          <a:r>
            <a:rPr lang="hu-HU" sz="1400" b="1" dirty="0">
              <a:solidFill>
                <a:schemeClr val="tx1"/>
              </a:solidFill>
            </a:rPr>
            <a:t>NATIONAL ELECTORAL BOARD</a:t>
          </a:r>
          <a:endParaRPr lang="en-US" sz="1400" dirty="0">
            <a:solidFill>
              <a:schemeClr val="tx1"/>
            </a:solidFill>
          </a:endParaRPr>
        </a:p>
      </dgm:t>
    </dgm:pt>
    <dgm:pt modelId="{05097268-74A8-4901-B4DC-F051824189F5}" type="parTrans" cxnId="{F0D536B5-568E-49E0-8CB3-46A63D02677A}">
      <dgm:prSet/>
      <dgm:spPr>
        <a:solidFill>
          <a:srgbClr val="F76700"/>
        </a:solidFill>
        <a:ln>
          <a:solidFill>
            <a:schemeClr val="tx1"/>
          </a:solidFill>
        </a:ln>
      </dgm:spPr>
      <dgm:t>
        <a:bodyPr/>
        <a:lstStyle/>
        <a:p>
          <a:endParaRPr lang="en-US"/>
        </a:p>
      </dgm:t>
    </dgm:pt>
    <dgm:pt modelId="{BBB919D7-0ED8-4DD3-80A8-2F7C4B42B4E9}" type="sibTrans" cxnId="{F0D536B5-568E-49E0-8CB3-46A63D02677A}">
      <dgm:prSet/>
      <dgm:spPr/>
      <dgm:t>
        <a:bodyPr/>
        <a:lstStyle/>
        <a:p>
          <a:endParaRPr lang="en-US"/>
        </a:p>
      </dgm:t>
    </dgm:pt>
    <dgm:pt modelId="{1A7251A5-5E69-46BA-BE41-05FF6A7EA8A1}">
      <dgm:prSet phldrT="[Szöveg]" custT="1"/>
      <dgm:spPr>
        <a:solidFill>
          <a:srgbClr val="F76700"/>
        </a:solidFill>
        <a:ln>
          <a:solidFill>
            <a:schemeClr val="tx1"/>
          </a:solidFill>
        </a:ln>
      </dgm:spPr>
      <dgm:t>
        <a:bodyPr/>
        <a:lstStyle/>
        <a:p>
          <a:r>
            <a:rPr lang="hu-HU" sz="1400" b="1" dirty="0">
              <a:solidFill>
                <a:schemeClr val="tx1"/>
              </a:solidFill>
            </a:rPr>
            <a:t>NATIONAL AUDIT OFFICE</a:t>
          </a:r>
          <a:endParaRPr lang="en-US" sz="1400" dirty="0">
            <a:solidFill>
              <a:schemeClr val="tx1"/>
            </a:solidFill>
          </a:endParaRPr>
        </a:p>
      </dgm:t>
    </dgm:pt>
    <dgm:pt modelId="{EFD439AA-567D-4EBD-B04F-E8C572561E8F}" type="parTrans" cxnId="{B0672416-5006-4D6D-A98D-C9AE38AA7916}">
      <dgm:prSet/>
      <dgm:spPr>
        <a:solidFill>
          <a:srgbClr val="F76700"/>
        </a:solidFill>
        <a:ln>
          <a:solidFill>
            <a:schemeClr val="tx1"/>
          </a:solidFill>
        </a:ln>
      </dgm:spPr>
      <dgm:t>
        <a:bodyPr/>
        <a:lstStyle/>
        <a:p>
          <a:endParaRPr lang="en-US"/>
        </a:p>
      </dgm:t>
    </dgm:pt>
    <dgm:pt modelId="{503069A1-2FDC-471D-8DDE-F0401165B243}" type="sibTrans" cxnId="{B0672416-5006-4D6D-A98D-C9AE38AA7916}">
      <dgm:prSet/>
      <dgm:spPr/>
      <dgm:t>
        <a:bodyPr/>
        <a:lstStyle/>
        <a:p>
          <a:endParaRPr lang="en-US"/>
        </a:p>
      </dgm:t>
    </dgm:pt>
    <dgm:pt modelId="{5C02EB86-0394-4219-B159-623FFAC65A2F}">
      <dgm:prSet phldrT="[Szöveg]" custT="1"/>
      <dgm:spPr>
        <a:solidFill>
          <a:srgbClr val="F76700"/>
        </a:solidFill>
        <a:ln>
          <a:solidFill>
            <a:schemeClr val="tx1"/>
          </a:solidFill>
        </a:ln>
      </dgm:spPr>
      <dgm:t>
        <a:bodyPr/>
        <a:lstStyle/>
        <a:p>
          <a:r>
            <a:rPr lang="hu-HU" sz="1400" b="1" dirty="0">
              <a:solidFill>
                <a:schemeClr val="tx1"/>
              </a:solidFill>
            </a:rPr>
            <a:t>NATIONAL BANK AND BANKING SUPERVISION</a:t>
          </a:r>
          <a:endParaRPr lang="en-US" sz="1400" dirty="0">
            <a:solidFill>
              <a:schemeClr val="tx1"/>
            </a:solidFill>
          </a:endParaRPr>
        </a:p>
      </dgm:t>
    </dgm:pt>
    <dgm:pt modelId="{6F723953-B0D1-4722-94BB-1ABC078259D8}" type="parTrans" cxnId="{E33E7EC0-42A6-4969-A1D8-8FD7E2F5A732}">
      <dgm:prSet/>
      <dgm:spPr>
        <a:solidFill>
          <a:srgbClr val="F76700"/>
        </a:solidFill>
        <a:ln>
          <a:solidFill>
            <a:schemeClr val="tx1"/>
          </a:solidFill>
        </a:ln>
      </dgm:spPr>
      <dgm:t>
        <a:bodyPr/>
        <a:lstStyle/>
        <a:p>
          <a:endParaRPr lang="en-US" dirty="0"/>
        </a:p>
      </dgm:t>
    </dgm:pt>
    <dgm:pt modelId="{15228F97-DCC0-45E2-B5E6-8B6E056F664F}" type="sibTrans" cxnId="{E33E7EC0-42A6-4969-A1D8-8FD7E2F5A732}">
      <dgm:prSet/>
      <dgm:spPr/>
      <dgm:t>
        <a:bodyPr/>
        <a:lstStyle/>
        <a:p>
          <a:endParaRPr lang="en-US"/>
        </a:p>
      </dgm:t>
    </dgm:pt>
    <dgm:pt modelId="{ECA04FC5-3C9E-4CBD-B1D0-6B2A265BB83D}">
      <dgm:prSet custT="1"/>
      <dgm:spPr>
        <a:solidFill>
          <a:srgbClr val="F76700"/>
        </a:solidFill>
        <a:ln>
          <a:solidFill>
            <a:schemeClr val="tx1"/>
          </a:solidFill>
        </a:ln>
      </dgm:spPr>
      <dgm:t>
        <a:bodyPr/>
        <a:lstStyle/>
        <a:p>
          <a:r>
            <a:rPr lang="hu-HU" sz="1400" b="1" dirty="0">
              <a:solidFill>
                <a:schemeClr val="tx1"/>
              </a:solidFill>
            </a:rPr>
            <a:t>BUDGETARY COUNCIL</a:t>
          </a:r>
          <a:endParaRPr lang="en-US" sz="1400" b="1" dirty="0">
            <a:solidFill>
              <a:schemeClr val="tx1"/>
            </a:solidFill>
          </a:endParaRPr>
        </a:p>
      </dgm:t>
    </dgm:pt>
    <dgm:pt modelId="{7BAEF11D-EF4D-4E22-B149-C8326C736CB6}" type="parTrans" cxnId="{89ABACDB-9692-4D3C-AB57-903478273DC7}">
      <dgm:prSet/>
      <dgm:spPr>
        <a:solidFill>
          <a:srgbClr val="F76700"/>
        </a:solidFill>
        <a:ln>
          <a:solidFill>
            <a:schemeClr val="tx1"/>
          </a:solidFill>
        </a:ln>
      </dgm:spPr>
      <dgm:t>
        <a:bodyPr/>
        <a:lstStyle/>
        <a:p>
          <a:endParaRPr lang="en-US"/>
        </a:p>
      </dgm:t>
    </dgm:pt>
    <dgm:pt modelId="{DC3E2129-13DB-4D90-9AED-542476E39AAD}" type="sibTrans" cxnId="{89ABACDB-9692-4D3C-AB57-903478273DC7}">
      <dgm:prSet/>
      <dgm:spPr/>
      <dgm:t>
        <a:bodyPr/>
        <a:lstStyle/>
        <a:p>
          <a:endParaRPr lang="en-US"/>
        </a:p>
      </dgm:t>
    </dgm:pt>
    <dgm:pt modelId="{F33633FB-CAF7-4CA0-B686-C551818022E2}" type="pres">
      <dgm:prSet presAssocID="{C756AE70-C297-4DF8-9CC0-45DC451226C2}" presName="Name0" presStyleCnt="0">
        <dgm:presLayoutVars>
          <dgm:chMax val="1"/>
          <dgm:dir/>
          <dgm:animLvl val="ctr"/>
          <dgm:resizeHandles val="exact"/>
        </dgm:presLayoutVars>
      </dgm:prSet>
      <dgm:spPr/>
    </dgm:pt>
    <dgm:pt modelId="{EF4CBDFD-E5EB-44C5-A038-5A2D73C32D60}" type="pres">
      <dgm:prSet presAssocID="{E1F718E9-DEDF-4C99-ADA7-6BA35BD84BA8}" presName="centerShape" presStyleLbl="node0" presStyleIdx="0" presStyleCnt="1" custScaleX="114208" custScaleY="111547" custLinFactNeighborX="2357"/>
      <dgm:spPr/>
    </dgm:pt>
    <dgm:pt modelId="{C5F7B5D1-D9DD-4B4B-90CE-D0CF63CC6D71}" type="pres">
      <dgm:prSet presAssocID="{95CCA9F9-79DC-4F31-B9D3-127EB64114D1}" presName="parTrans" presStyleLbl="sibTrans2D1" presStyleIdx="0" presStyleCnt="9" custFlipVert="1" custScaleX="129020" custScaleY="110229" custLinFactNeighborX="1205" custLinFactNeighborY="12512"/>
      <dgm:spPr/>
    </dgm:pt>
    <dgm:pt modelId="{937C70C1-8F27-4FFE-B259-9E491A95F77F}" type="pres">
      <dgm:prSet presAssocID="{95CCA9F9-79DC-4F31-B9D3-127EB64114D1}" presName="connectorText" presStyleLbl="sibTrans2D1" presStyleIdx="0" presStyleCnt="9"/>
      <dgm:spPr/>
    </dgm:pt>
    <dgm:pt modelId="{C7C555BD-C7F6-48C5-9C4C-29DB9411663A}" type="pres">
      <dgm:prSet presAssocID="{65F6F4F9-E1D5-4632-A533-5CD396D9A4CF}" presName="node" presStyleLbl="node1" presStyleIdx="0" presStyleCnt="9" custScaleX="144169" custScaleY="71480" custRadScaleRad="100631" custRadScaleInc="12782">
        <dgm:presLayoutVars>
          <dgm:bulletEnabled val="1"/>
        </dgm:presLayoutVars>
      </dgm:prSet>
      <dgm:spPr>
        <a:prstGeom prst="rect">
          <a:avLst/>
        </a:prstGeom>
      </dgm:spPr>
    </dgm:pt>
    <dgm:pt modelId="{E53D45AA-1D66-4FFE-A456-EB2D94B485FC}" type="pres">
      <dgm:prSet presAssocID="{851AFC06-13D4-48FD-9C89-23EFDD45D15E}" presName="parTrans" presStyleLbl="sibTrans2D1" presStyleIdx="1" presStyleCnt="9" custScaleX="88713" custScaleY="58500" custLinFactNeighborX="-17203" custLinFactNeighborY="3730"/>
      <dgm:spPr/>
    </dgm:pt>
    <dgm:pt modelId="{267CC93C-3709-454D-96C3-AE146295AFCD}" type="pres">
      <dgm:prSet presAssocID="{851AFC06-13D4-48FD-9C89-23EFDD45D15E}" presName="connectorText" presStyleLbl="sibTrans2D1" presStyleIdx="1" presStyleCnt="9"/>
      <dgm:spPr/>
    </dgm:pt>
    <dgm:pt modelId="{0C5092CD-587F-4255-8F32-68F56756B02C}" type="pres">
      <dgm:prSet presAssocID="{B90BA4A3-CA9B-46B7-A9E3-7EF109E8C760}" presName="node" presStyleLbl="node1" presStyleIdx="1" presStyleCnt="9" custScaleX="142094" custScaleY="77472" custRadScaleRad="131824" custRadScaleInc="35451">
        <dgm:presLayoutVars>
          <dgm:bulletEnabled val="1"/>
        </dgm:presLayoutVars>
      </dgm:prSet>
      <dgm:spPr>
        <a:prstGeom prst="rect">
          <a:avLst/>
        </a:prstGeom>
      </dgm:spPr>
    </dgm:pt>
    <dgm:pt modelId="{E17930CB-6213-432E-B7F8-0A438C521FCA}" type="pres">
      <dgm:prSet presAssocID="{D177DAA0-C344-4E18-B24B-CB23E6CC9015}" presName="parTrans" presStyleLbl="sibTrans2D1" presStyleIdx="2" presStyleCnt="9" custScaleY="53730"/>
      <dgm:spPr/>
    </dgm:pt>
    <dgm:pt modelId="{9E31A20C-4F16-40AB-B59D-F7D1D3FADF5D}" type="pres">
      <dgm:prSet presAssocID="{D177DAA0-C344-4E18-B24B-CB23E6CC9015}" presName="connectorText" presStyleLbl="sibTrans2D1" presStyleIdx="2" presStyleCnt="9"/>
      <dgm:spPr/>
    </dgm:pt>
    <dgm:pt modelId="{355D0ED9-E8DD-4383-A963-29AC3D4C22D6}" type="pres">
      <dgm:prSet presAssocID="{B4100A92-CB5C-41F2-9D23-BC0153835B38}" presName="node" presStyleLbl="node1" presStyleIdx="2" presStyleCnt="9" custScaleX="145114" custScaleY="75155" custRadScaleRad="121978" custRadScaleInc="-48816">
        <dgm:presLayoutVars>
          <dgm:bulletEnabled val="1"/>
        </dgm:presLayoutVars>
      </dgm:prSet>
      <dgm:spPr>
        <a:prstGeom prst="rect">
          <a:avLst/>
        </a:prstGeom>
      </dgm:spPr>
    </dgm:pt>
    <dgm:pt modelId="{6A01DD8E-49F4-43DD-8708-41F9F9A8F20E}" type="pres">
      <dgm:prSet presAssocID="{05097268-74A8-4901-B4DC-F051824189F5}" presName="parTrans" presStyleLbl="sibTrans2D1" presStyleIdx="3" presStyleCnt="9" custScaleX="100219" custScaleY="54542" custLinFactNeighborX="8364" custLinFactNeighborY="15165"/>
      <dgm:spPr/>
    </dgm:pt>
    <dgm:pt modelId="{802AC73F-7B70-4790-82FE-CEBA3BF12EA1}" type="pres">
      <dgm:prSet presAssocID="{05097268-74A8-4901-B4DC-F051824189F5}" presName="connectorText" presStyleLbl="sibTrans2D1" presStyleIdx="3" presStyleCnt="9"/>
      <dgm:spPr/>
    </dgm:pt>
    <dgm:pt modelId="{172794BB-1C81-43F3-95D6-0E12A0D9A932}" type="pres">
      <dgm:prSet presAssocID="{3F5ECF9F-4D35-41AB-BDBF-7AF85D426B6B}" presName="node" presStyleLbl="node1" presStyleIdx="3" presStyleCnt="9" custScaleX="146303" custScaleY="70217" custRadScaleRad="117190" custRadScaleInc="-117265">
        <dgm:presLayoutVars>
          <dgm:bulletEnabled val="1"/>
        </dgm:presLayoutVars>
      </dgm:prSet>
      <dgm:spPr>
        <a:prstGeom prst="rect">
          <a:avLst/>
        </a:prstGeom>
      </dgm:spPr>
    </dgm:pt>
    <dgm:pt modelId="{110A8CB9-AC52-42AF-A8EF-0ACF737B4203}" type="pres">
      <dgm:prSet presAssocID="{EFD439AA-567D-4EBD-B04F-E8C572561E8F}" presName="parTrans" presStyleLbl="sibTrans2D1" presStyleIdx="4" presStyleCnt="9" custScaleX="120649" custScaleY="61335" custLinFactNeighborX="39304" custLinFactNeighborY="11251"/>
      <dgm:spPr/>
    </dgm:pt>
    <dgm:pt modelId="{E7DB446B-FC64-433C-99A0-A5D7E275F7C3}" type="pres">
      <dgm:prSet presAssocID="{EFD439AA-567D-4EBD-B04F-E8C572561E8F}" presName="connectorText" presStyleLbl="sibTrans2D1" presStyleIdx="4" presStyleCnt="9"/>
      <dgm:spPr/>
    </dgm:pt>
    <dgm:pt modelId="{DC67DDF1-5593-47F4-BC1E-8FF0D44B3732}" type="pres">
      <dgm:prSet presAssocID="{1A7251A5-5E69-46BA-BE41-05FF6A7EA8A1}" presName="node" presStyleLbl="node1" presStyleIdx="4" presStyleCnt="9" custScaleX="149714" custScaleY="68602" custRadScaleRad="91378" custRadScaleInc="-99027">
        <dgm:presLayoutVars>
          <dgm:bulletEnabled val="1"/>
        </dgm:presLayoutVars>
      </dgm:prSet>
      <dgm:spPr>
        <a:prstGeom prst="rect">
          <a:avLst/>
        </a:prstGeom>
      </dgm:spPr>
    </dgm:pt>
    <dgm:pt modelId="{7EACF4E9-FDE1-4E72-B50A-297A497B4DA3}" type="pres">
      <dgm:prSet presAssocID="{6F723953-B0D1-4722-94BB-1ABC078259D8}" presName="parTrans" presStyleLbl="sibTrans2D1" presStyleIdx="5" presStyleCnt="9" custScaleX="106487" custScaleY="63563" custLinFactNeighborX="-30055" custLinFactNeighborY="3353"/>
      <dgm:spPr/>
    </dgm:pt>
    <dgm:pt modelId="{D420E2D8-F969-4D5B-A123-9F3829D6FF70}" type="pres">
      <dgm:prSet presAssocID="{6F723953-B0D1-4722-94BB-1ABC078259D8}" presName="connectorText" presStyleLbl="sibTrans2D1" presStyleIdx="5" presStyleCnt="9"/>
      <dgm:spPr/>
    </dgm:pt>
    <dgm:pt modelId="{D7513C41-1364-4994-9294-F403F5F9D95C}" type="pres">
      <dgm:prSet presAssocID="{5C02EB86-0394-4219-B159-623FFAC65A2F}" presName="node" presStyleLbl="node1" presStyleIdx="5" presStyleCnt="9" custScaleX="145479" custScaleY="72228" custRadScaleRad="97537" custRadScaleInc="123846">
        <dgm:presLayoutVars>
          <dgm:bulletEnabled val="1"/>
        </dgm:presLayoutVars>
      </dgm:prSet>
      <dgm:spPr>
        <a:prstGeom prst="rect">
          <a:avLst/>
        </a:prstGeom>
      </dgm:spPr>
    </dgm:pt>
    <dgm:pt modelId="{C7B8C335-CE2D-4300-81C3-74E7F2316C2E}" type="pres">
      <dgm:prSet presAssocID="{D7552183-37BF-44E5-847D-12888C4FB002}" presName="parTrans" presStyleLbl="sibTrans2D1" presStyleIdx="6" presStyleCnt="9" custScaleX="130858" custScaleY="58218" custLinFactNeighborX="-16803" custLinFactNeighborY="-6980"/>
      <dgm:spPr/>
    </dgm:pt>
    <dgm:pt modelId="{FCE9CAF5-37E4-493D-8D0B-2F33E49316D3}" type="pres">
      <dgm:prSet presAssocID="{D7552183-37BF-44E5-847D-12888C4FB002}" presName="connectorText" presStyleLbl="sibTrans2D1" presStyleIdx="6" presStyleCnt="9"/>
      <dgm:spPr/>
    </dgm:pt>
    <dgm:pt modelId="{3131A3BD-03AD-4BA8-8C6C-918FBC220DF8}" type="pres">
      <dgm:prSet presAssocID="{4063A4E9-E713-40E4-9191-712EACBD7FA3}" presName="node" presStyleLbl="node1" presStyleIdx="6" presStyleCnt="9" custScaleX="133778" custScaleY="73339" custRadScaleRad="97741" custRadScaleInc="103296">
        <dgm:presLayoutVars>
          <dgm:bulletEnabled val="1"/>
        </dgm:presLayoutVars>
      </dgm:prSet>
      <dgm:spPr>
        <a:prstGeom prst="rect">
          <a:avLst/>
        </a:prstGeom>
      </dgm:spPr>
    </dgm:pt>
    <dgm:pt modelId="{97226D84-67BC-4649-A988-730706426CA2}" type="pres">
      <dgm:prSet presAssocID="{7BAEF11D-EF4D-4E22-B149-C8326C736CB6}" presName="parTrans" presStyleLbl="sibTrans2D1" presStyleIdx="7" presStyleCnt="9" custScaleY="53730" custLinFactNeighborX="11545" custLinFactNeighborY="-7883"/>
      <dgm:spPr/>
    </dgm:pt>
    <dgm:pt modelId="{4052A137-9312-49CD-808F-407F1B4F1861}" type="pres">
      <dgm:prSet presAssocID="{7BAEF11D-EF4D-4E22-B149-C8326C736CB6}" presName="connectorText" presStyleLbl="sibTrans2D1" presStyleIdx="7" presStyleCnt="9"/>
      <dgm:spPr/>
    </dgm:pt>
    <dgm:pt modelId="{88726545-B5FA-4AF5-A044-869015546E1B}" type="pres">
      <dgm:prSet presAssocID="{ECA04FC5-3C9E-4CBD-B1D0-6B2A265BB83D}" presName="node" presStyleLbl="node1" presStyleIdx="7" presStyleCnt="9" custScaleX="146044" custScaleY="78758" custRadScaleRad="105071" custRadScaleInc="46420">
        <dgm:presLayoutVars>
          <dgm:bulletEnabled val="1"/>
        </dgm:presLayoutVars>
      </dgm:prSet>
      <dgm:spPr>
        <a:prstGeom prst="rect">
          <a:avLst/>
        </a:prstGeom>
      </dgm:spPr>
    </dgm:pt>
    <dgm:pt modelId="{73E83D2E-4C75-486E-BC3F-4AA98A26870D}" type="pres">
      <dgm:prSet presAssocID="{A079BEED-1506-4C21-9AFB-59EAC3D339E1}" presName="parTrans" presStyleLbl="sibTrans2D1" presStyleIdx="8" presStyleCnt="9" custScaleY="53730" custLinFactNeighborX="18273" custLinFactNeighborY="-3731"/>
      <dgm:spPr/>
    </dgm:pt>
    <dgm:pt modelId="{5AEF3D7A-DC79-4A7D-8209-08694F52C167}" type="pres">
      <dgm:prSet presAssocID="{A079BEED-1506-4C21-9AFB-59EAC3D339E1}" presName="connectorText" presStyleLbl="sibTrans2D1" presStyleIdx="8" presStyleCnt="9"/>
      <dgm:spPr/>
    </dgm:pt>
    <dgm:pt modelId="{59CD2B34-4E6C-4E39-89E1-436F618264D1}" type="pres">
      <dgm:prSet presAssocID="{66735AE5-9959-4484-A27F-4E40E3D018DC}" presName="node" presStyleLbl="node1" presStyleIdx="8" presStyleCnt="9" custScaleX="146044" custScaleY="78758" custRadScaleRad="124288" custRadScaleInc="-23444">
        <dgm:presLayoutVars>
          <dgm:bulletEnabled val="1"/>
        </dgm:presLayoutVars>
      </dgm:prSet>
      <dgm:spPr>
        <a:prstGeom prst="rect">
          <a:avLst/>
        </a:prstGeom>
      </dgm:spPr>
    </dgm:pt>
  </dgm:ptLst>
  <dgm:cxnLst>
    <dgm:cxn modelId="{DFC8390C-EEAF-4789-B2AF-770765892F98}" srcId="{E1F718E9-DEDF-4C99-ADA7-6BA35BD84BA8}" destId="{4063A4E9-E713-40E4-9191-712EACBD7FA3}" srcOrd="6" destOrd="0" parTransId="{D7552183-37BF-44E5-847D-12888C4FB002}" sibTransId="{FE5F7BE6-4088-4EDA-9362-6BA00D50C4F7}"/>
    <dgm:cxn modelId="{11FF610D-2CF5-4D44-A07C-D5154C84B759}" type="presOf" srcId="{EFD439AA-567D-4EBD-B04F-E8C572561E8F}" destId="{110A8CB9-AC52-42AF-A8EF-0ACF737B4203}" srcOrd="0" destOrd="0" presId="urn:microsoft.com/office/officeart/2005/8/layout/radial5"/>
    <dgm:cxn modelId="{1D23640D-2AC3-4991-88E4-EF3C35407B03}" type="presOf" srcId="{851AFC06-13D4-48FD-9C89-23EFDD45D15E}" destId="{267CC93C-3709-454D-96C3-AE146295AFCD}" srcOrd="1" destOrd="0" presId="urn:microsoft.com/office/officeart/2005/8/layout/radial5"/>
    <dgm:cxn modelId="{5A6D3A14-5A02-4CE0-B2AC-940C63F15491}" srcId="{E1F718E9-DEDF-4C99-ADA7-6BA35BD84BA8}" destId="{66735AE5-9959-4484-A27F-4E40E3D018DC}" srcOrd="8" destOrd="0" parTransId="{A079BEED-1506-4C21-9AFB-59EAC3D339E1}" sibTransId="{323460FF-8C06-4505-AC17-23542B20AB14}"/>
    <dgm:cxn modelId="{B0672416-5006-4D6D-A98D-C9AE38AA7916}" srcId="{E1F718E9-DEDF-4C99-ADA7-6BA35BD84BA8}" destId="{1A7251A5-5E69-46BA-BE41-05FF6A7EA8A1}" srcOrd="4" destOrd="0" parTransId="{EFD439AA-567D-4EBD-B04F-E8C572561E8F}" sibTransId="{503069A1-2FDC-471D-8DDE-F0401165B243}"/>
    <dgm:cxn modelId="{24F2A11B-0FC4-4EC5-B425-83DE2499BD37}" type="presOf" srcId="{A079BEED-1506-4C21-9AFB-59EAC3D339E1}" destId="{73E83D2E-4C75-486E-BC3F-4AA98A26870D}" srcOrd="0" destOrd="0" presId="urn:microsoft.com/office/officeart/2005/8/layout/radial5"/>
    <dgm:cxn modelId="{3F1E692E-D32A-45CA-8966-605BC473AA83}" type="presOf" srcId="{A079BEED-1506-4C21-9AFB-59EAC3D339E1}" destId="{5AEF3D7A-DC79-4A7D-8209-08694F52C167}" srcOrd="1" destOrd="0" presId="urn:microsoft.com/office/officeart/2005/8/layout/radial5"/>
    <dgm:cxn modelId="{65F9962E-12F5-4126-865E-6109F8270724}" type="presOf" srcId="{D7552183-37BF-44E5-847D-12888C4FB002}" destId="{FCE9CAF5-37E4-493D-8D0B-2F33E49316D3}" srcOrd="1" destOrd="0" presId="urn:microsoft.com/office/officeart/2005/8/layout/radial5"/>
    <dgm:cxn modelId="{4F3CFD31-E04A-4E56-8803-D7FF53B8F303}" type="presOf" srcId="{7BAEF11D-EF4D-4E22-B149-C8326C736CB6}" destId="{4052A137-9312-49CD-808F-407F1B4F1861}" srcOrd="1" destOrd="0" presId="urn:microsoft.com/office/officeart/2005/8/layout/radial5"/>
    <dgm:cxn modelId="{D6D02737-A490-4AAF-A0E0-64E9A45535EC}" type="presOf" srcId="{D7552183-37BF-44E5-847D-12888C4FB002}" destId="{C7B8C335-CE2D-4300-81C3-74E7F2316C2E}" srcOrd="0" destOrd="0" presId="urn:microsoft.com/office/officeart/2005/8/layout/radial5"/>
    <dgm:cxn modelId="{B0817C3A-A3C5-43A0-A368-4D922432AB66}" type="presOf" srcId="{B90BA4A3-CA9B-46B7-A9E3-7EF109E8C760}" destId="{0C5092CD-587F-4255-8F32-68F56756B02C}" srcOrd="0" destOrd="0" presId="urn:microsoft.com/office/officeart/2005/8/layout/radial5"/>
    <dgm:cxn modelId="{D65FCD3A-A1BB-4B5A-BFFD-5730C630C6DC}" type="presOf" srcId="{C756AE70-C297-4DF8-9CC0-45DC451226C2}" destId="{F33633FB-CAF7-4CA0-B686-C551818022E2}" srcOrd="0" destOrd="0" presId="urn:microsoft.com/office/officeart/2005/8/layout/radial5"/>
    <dgm:cxn modelId="{A59CAB3F-1580-46A4-8393-73C0BC415767}" type="presOf" srcId="{7BAEF11D-EF4D-4E22-B149-C8326C736CB6}" destId="{97226D84-67BC-4649-A988-730706426CA2}" srcOrd="0" destOrd="0" presId="urn:microsoft.com/office/officeart/2005/8/layout/radial5"/>
    <dgm:cxn modelId="{F7E62344-0C33-40DF-B786-5C08A795F243}" type="presOf" srcId="{E1F718E9-DEDF-4C99-ADA7-6BA35BD84BA8}" destId="{EF4CBDFD-E5EB-44C5-A038-5A2D73C32D60}" srcOrd="0" destOrd="0" presId="urn:microsoft.com/office/officeart/2005/8/layout/radial5"/>
    <dgm:cxn modelId="{4AEA1B66-665A-4EB7-8B45-2A680B79B38D}" type="presOf" srcId="{EFD439AA-567D-4EBD-B04F-E8C572561E8F}" destId="{E7DB446B-FC64-433C-99A0-A5D7E275F7C3}" srcOrd="1" destOrd="0" presId="urn:microsoft.com/office/officeart/2005/8/layout/radial5"/>
    <dgm:cxn modelId="{0EAD6469-F0E6-4FC7-878E-6738C8BB62CD}" type="presOf" srcId="{1A7251A5-5E69-46BA-BE41-05FF6A7EA8A1}" destId="{DC67DDF1-5593-47F4-BC1E-8FF0D44B3732}" srcOrd="0" destOrd="0" presId="urn:microsoft.com/office/officeart/2005/8/layout/radial5"/>
    <dgm:cxn modelId="{468C8B4D-0292-4D00-972E-1AC9D4206822}" type="presOf" srcId="{66735AE5-9959-4484-A27F-4E40E3D018DC}" destId="{59CD2B34-4E6C-4E39-89E1-436F618264D1}" srcOrd="0" destOrd="0" presId="urn:microsoft.com/office/officeart/2005/8/layout/radial5"/>
    <dgm:cxn modelId="{34B45370-BB53-4DC2-BB94-EA7423F021FA}" srcId="{C756AE70-C297-4DF8-9CC0-45DC451226C2}" destId="{E1F718E9-DEDF-4C99-ADA7-6BA35BD84BA8}" srcOrd="0" destOrd="0" parTransId="{B1D99C99-D4A7-4284-AEF8-D85BAE20367C}" sibTransId="{918831B2-9438-4D2D-8CE7-8AB73827AB8A}"/>
    <dgm:cxn modelId="{EF137B7E-63F9-4B0F-A975-5CDD3F6D2067}" type="presOf" srcId="{95CCA9F9-79DC-4F31-B9D3-127EB64114D1}" destId="{C5F7B5D1-D9DD-4B4B-90CE-D0CF63CC6D71}" srcOrd="0" destOrd="0" presId="urn:microsoft.com/office/officeart/2005/8/layout/radial5"/>
    <dgm:cxn modelId="{92B14F80-CEC7-4449-9A89-46A40C368C4C}" type="presOf" srcId="{05097268-74A8-4901-B4DC-F051824189F5}" destId="{6A01DD8E-49F4-43DD-8708-41F9F9A8F20E}" srcOrd="0" destOrd="0" presId="urn:microsoft.com/office/officeart/2005/8/layout/radial5"/>
    <dgm:cxn modelId="{EDBD19AC-B613-4459-8B07-FC8612B54134}" type="presOf" srcId="{3F5ECF9F-4D35-41AB-BDBF-7AF85D426B6B}" destId="{172794BB-1C81-43F3-95D6-0E12A0D9A932}" srcOrd="0" destOrd="0" presId="urn:microsoft.com/office/officeart/2005/8/layout/radial5"/>
    <dgm:cxn modelId="{A70BEDAC-D0FC-4E44-95D8-D1024741AE46}" type="presOf" srcId="{B4100A92-CB5C-41F2-9D23-BC0153835B38}" destId="{355D0ED9-E8DD-4383-A963-29AC3D4C22D6}" srcOrd="0" destOrd="0" presId="urn:microsoft.com/office/officeart/2005/8/layout/radial5"/>
    <dgm:cxn modelId="{AEFCECAE-2D42-4FF4-9CFA-5A5CA14A3E08}" srcId="{E1F718E9-DEDF-4C99-ADA7-6BA35BD84BA8}" destId="{B90BA4A3-CA9B-46B7-A9E3-7EF109E8C760}" srcOrd="1" destOrd="0" parTransId="{851AFC06-13D4-48FD-9C89-23EFDD45D15E}" sibTransId="{BFBE4B4C-D4C2-4FEC-941D-6F03805355BF}"/>
    <dgm:cxn modelId="{F0D536B5-568E-49E0-8CB3-46A63D02677A}" srcId="{E1F718E9-DEDF-4C99-ADA7-6BA35BD84BA8}" destId="{3F5ECF9F-4D35-41AB-BDBF-7AF85D426B6B}" srcOrd="3" destOrd="0" parTransId="{05097268-74A8-4901-B4DC-F051824189F5}" sibTransId="{BBB919D7-0ED8-4DD3-80A8-2F7C4B42B4E9}"/>
    <dgm:cxn modelId="{230A4FB5-B6CE-41E1-8D35-DA3C0674BABE}" type="presOf" srcId="{6F723953-B0D1-4722-94BB-1ABC078259D8}" destId="{7EACF4E9-FDE1-4E72-B50A-297A497B4DA3}" srcOrd="0" destOrd="0" presId="urn:microsoft.com/office/officeart/2005/8/layout/radial5"/>
    <dgm:cxn modelId="{A06384B9-41D6-4536-8500-9E232375BEEB}" type="presOf" srcId="{851AFC06-13D4-48FD-9C89-23EFDD45D15E}" destId="{E53D45AA-1D66-4FFE-A456-EB2D94B485FC}" srcOrd="0" destOrd="0" presId="urn:microsoft.com/office/officeart/2005/8/layout/radial5"/>
    <dgm:cxn modelId="{3D1ECEBF-837E-4898-B264-99535B61BC77}" type="presOf" srcId="{5C02EB86-0394-4219-B159-623FFAC65A2F}" destId="{D7513C41-1364-4994-9294-F403F5F9D95C}" srcOrd="0" destOrd="0" presId="urn:microsoft.com/office/officeart/2005/8/layout/radial5"/>
    <dgm:cxn modelId="{E33E7EC0-42A6-4969-A1D8-8FD7E2F5A732}" srcId="{E1F718E9-DEDF-4C99-ADA7-6BA35BD84BA8}" destId="{5C02EB86-0394-4219-B159-623FFAC65A2F}" srcOrd="5" destOrd="0" parTransId="{6F723953-B0D1-4722-94BB-1ABC078259D8}" sibTransId="{15228F97-DCC0-45E2-B5E6-8B6E056F664F}"/>
    <dgm:cxn modelId="{20BA55CD-EF11-4576-8AE4-5099CC53BE30}" type="presOf" srcId="{ECA04FC5-3C9E-4CBD-B1D0-6B2A265BB83D}" destId="{88726545-B5FA-4AF5-A044-869015546E1B}" srcOrd="0" destOrd="0" presId="urn:microsoft.com/office/officeart/2005/8/layout/radial5"/>
    <dgm:cxn modelId="{06E2B9DA-29C9-4100-BE40-9109A0A85DDF}" type="presOf" srcId="{D177DAA0-C344-4E18-B24B-CB23E6CC9015}" destId="{9E31A20C-4F16-40AB-B59D-F7D1D3FADF5D}" srcOrd="1" destOrd="0" presId="urn:microsoft.com/office/officeart/2005/8/layout/radial5"/>
    <dgm:cxn modelId="{89ABACDB-9692-4D3C-AB57-903478273DC7}" srcId="{E1F718E9-DEDF-4C99-ADA7-6BA35BD84BA8}" destId="{ECA04FC5-3C9E-4CBD-B1D0-6B2A265BB83D}" srcOrd="7" destOrd="0" parTransId="{7BAEF11D-EF4D-4E22-B149-C8326C736CB6}" sibTransId="{DC3E2129-13DB-4D90-9AED-542476E39AAD}"/>
    <dgm:cxn modelId="{A58F0CDD-B53D-4062-BCDC-C4109C1CAC37}" srcId="{E1F718E9-DEDF-4C99-ADA7-6BA35BD84BA8}" destId="{B4100A92-CB5C-41F2-9D23-BC0153835B38}" srcOrd="2" destOrd="0" parTransId="{D177DAA0-C344-4E18-B24B-CB23E6CC9015}" sibTransId="{5A29E625-75B4-401D-A057-5CDD732EDF6C}"/>
    <dgm:cxn modelId="{0348DAE3-FA1F-48AA-ABF4-8ED4812322A1}" type="presOf" srcId="{05097268-74A8-4901-B4DC-F051824189F5}" destId="{802AC73F-7B70-4790-82FE-CEBA3BF12EA1}" srcOrd="1" destOrd="0" presId="urn:microsoft.com/office/officeart/2005/8/layout/radial5"/>
    <dgm:cxn modelId="{DF2AC4E5-D8B7-4434-B587-E97B1B582024}" srcId="{E1F718E9-DEDF-4C99-ADA7-6BA35BD84BA8}" destId="{65F6F4F9-E1D5-4632-A533-5CD396D9A4CF}" srcOrd="0" destOrd="0" parTransId="{95CCA9F9-79DC-4F31-B9D3-127EB64114D1}" sibTransId="{5D0662FD-FF53-4C69-80C7-F0B0751C6C83}"/>
    <dgm:cxn modelId="{20063FE8-E8FB-4461-B0B7-946C7D7951A8}" type="presOf" srcId="{D177DAA0-C344-4E18-B24B-CB23E6CC9015}" destId="{E17930CB-6213-432E-B7F8-0A438C521FCA}" srcOrd="0" destOrd="0" presId="urn:microsoft.com/office/officeart/2005/8/layout/radial5"/>
    <dgm:cxn modelId="{5F3385EC-F07C-4BBD-9794-243CEC7B6076}" type="presOf" srcId="{6F723953-B0D1-4722-94BB-1ABC078259D8}" destId="{D420E2D8-F969-4D5B-A123-9F3829D6FF70}" srcOrd="1" destOrd="0" presId="urn:microsoft.com/office/officeart/2005/8/layout/radial5"/>
    <dgm:cxn modelId="{058399F2-6546-499D-8807-246C467E4263}" type="presOf" srcId="{65F6F4F9-E1D5-4632-A533-5CD396D9A4CF}" destId="{C7C555BD-C7F6-48C5-9C4C-29DB9411663A}" srcOrd="0" destOrd="0" presId="urn:microsoft.com/office/officeart/2005/8/layout/radial5"/>
    <dgm:cxn modelId="{03F6C5F2-4F80-490D-98EA-CD566ED9450F}" type="presOf" srcId="{95CCA9F9-79DC-4F31-B9D3-127EB64114D1}" destId="{937C70C1-8F27-4FFE-B259-9E491A95F77F}" srcOrd="1" destOrd="0" presId="urn:microsoft.com/office/officeart/2005/8/layout/radial5"/>
    <dgm:cxn modelId="{736119F5-B620-4200-9C6C-DBCC665CF156}" type="presOf" srcId="{4063A4E9-E713-40E4-9191-712EACBD7FA3}" destId="{3131A3BD-03AD-4BA8-8C6C-918FBC220DF8}" srcOrd="0" destOrd="0" presId="urn:microsoft.com/office/officeart/2005/8/layout/radial5"/>
    <dgm:cxn modelId="{DFAF35C5-91D2-490D-B55F-3F37B017F891}" type="presParOf" srcId="{F33633FB-CAF7-4CA0-B686-C551818022E2}" destId="{EF4CBDFD-E5EB-44C5-A038-5A2D73C32D60}" srcOrd="0" destOrd="0" presId="urn:microsoft.com/office/officeart/2005/8/layout/radial5"/>
    <dgm:cxn modelId="{63D605A2-783C-41C0-8438-4A0E8080662D}" type="presParOf" srcId="{F33633FB-CAF7-4CA0-B686-C551818022E2}" destId="{C5F7B5D1-D9DD-4B4B-90CE-D0CF63CC6D71}" srcOrd="1" destOrd="0" presId="urn:microsoft.com/office/officeart/2005/8/layout/radial5"/>
    <dgm:cxn modelId="{1C98DC85-C75B-4485-B35F-3E4C26582CA2}" type="presParOf" srcId="{C5F7B5D1-D9DD-4B4B-90CE-D0CF63CC6D71}" destId="{937C70C1-8F27-4FFE-B259-9E491A95F77F}" srcOrd="0" destOrd="0" presId="urn:microsoft.com/office/officeart/2005/8/layout/radial5"/>
    <dgm:cxn modelId="{476C4A7E-481B-4CC0-8AD2-BA48B4882185}" type="presParOf" srcId="{F33633FB-CAF7-4CA0-B686-C551818022E2}" destId="{C7C555BD-C7F6-48C5-9C4C-29DB9411663A}" srcOrd="2" destOrd="0" presId="urn:microsoft.com/office/officeart/2005/8/layout/radial5"/>
    <dgm:cxn modelId="{8F324134-EB8F-4A5D-AC50-FCD440292D32}" type="presParOf" srcId="{F33633FB-CAF7-4CA0-B686-C551818022E2}" destId="{E53D45AA-1D66-4FFE-A456-EB2D94B485FC}" srcOrd="3" destOrd="0" presId="urn:microsoft.com/office/officeart/2005/8/layout/radial5"/>
    <dgm:cxn modelId="{1CF181FD-B1FF-40D1-8F80-9CD577A92DDD}" type="presParOf" srcId="{E53D45AA-1D66-4FFE-A456-EB2D94B485FC}" destId="{267CC93C-3709-454D-96C3-AE146295AFCD}" srcOrd="0" destOrd="0" presId="urn:microsoft.com/office/officeart/2005/8/layout/radial5"/>
    <dgm:cxn modelId="{366501BB-8ADD-4553-8C59-C2015B5554DF}" type="presParOf" srcId="{F33633FB-CAF7-4CA0-B686-C551818022E2}" destId="{0C5092CD-587F-4255-8F32-68F56756B02C}" srcOrd="4" destOrd="0" presId="urn:microsoft.com/office/officeart/2005/8/layout/radial5"/>
    <dgm:cxn modelId="{BA7BF819-77AC-4078-860B-4732A3103206}" type="presParOf" srcId="{F33633FB-CAF7-4CA0-B686-C551818022E2}" destId="{E17930CB-6213-432E-B7F8-0A438C521FCA}" srcOrd="5" destOrd="0" presId="urn:microsoft.com/office/officeart/2005/8/layout/radial5"/>
    <dgm:cxn modelId="{883D1C16-06D5-48A9-92A6-39FD4D9E3BB9}" type="presParOf" srcId="{E17930CB-6213-432E-B7F8-0A438C521FCA}" destId="{9E31A20C-4F16-40AB-B59D-F7D1D3FADF5D}" srcOrd="0" destOrd="0" presId="urn:microsoft.com/office/officeart/2005/8/layout/radial5"/>
    <dgm:cxn modelId="{FE3FF337-D34B-4199-8A63-3582DE915B54}" type="presParOf" srcId="{F33633FB-CAF7-4CA0-B686-C551818022E2}" destId="{355D0ED9-E8DD-4383-A963-29AC3D4C22D6}" srcOrd="6" destOrd="0" presId="urn:microsoft.com/office/officeart/2005/8/layout/radial5"/>
    <dgm:cxn modelId="{CA1BA625-DB7B-4FF9-B3A0-C8EC812EBD80}" type="presParOf" srcId="{F33633FB-CAF7-4CA0-B686-C551818022E2}" destId="{6A01DD8E-49F4-43DD-8708-41F9F9A8F20E}" srcOrd="7" destOrd="0" presId="urn:microsoft.com/office/officeart/2005/8/layout/radial5"/>
    <dgm:cxn modelId="{AA8FCD0F-47B4-4C07-86BA-DBB0AAC47288}" type="presParOf" srcId="{6A01DD8E-49F4-43DD-8708-41F9F9A8F20E}" destId="{802AC73F-7B70-4790-82FE-CEBA3BF12EA1}" srcOrd="0" destOrd="0" presId="urn:microsoft.com/office/officeart/2005/8/layout/radial5"/>
    <dgm:cxn modelId="{20A8FF3E-5333-4571-ACD8-75425343BBBC}" type="presParOf" srcId="{F33633FB-CAF7-4CA0-B686-C551818022E2}" destId="{172794BB-1C81-43F3-95D6-0E12A0D9A932}" srcOrd="8" destOrd="0" presId="urn:microsoft.com/office/officeart/2005/8/layout/radial5"/>
    <dgm:cxn modelId="{69F01189-B340-4C62-9B24-94DFDCD4A88E}" type="presParOf" srcId="{F33633FB-CAF7-4CA0-B686-C551818022E2}" destId="{110A8CB9-AC52-42AF-A8EF-0ACF737B4203}" srcOrd="9" destOrd="0" presId="urn:microsoft.com/office/officeart/2005/8/layout/radial5"/>
    <dgm:cxn modelId="{25572880-858E-4C0C-8B17-03BE62C9610E}" type="presParOf" srcId="{110A8CB9-AC52-42AF-A8EF-0ACF737B4203}" destId="{E7DB446B-FC64-433C-99A0-A5D7E275F7C3}" srcOrd="0" destOrd="0" presId="urn:microsoft.com/office/officeart/2005/8/layout/radial5"/>
    <dgm:cxn modelId="{CC3CC3CA-093B-41B6-96F5-E4F361C01270}" type="presParOf" srcId="{F33633FB-CAF7-4CA0-B686-C551818022E2}" destId="{DC67DDF1-5593-47F4-BC1E-8FF0D44B3732}" srcOrd="10" destOrd="0" presId="urn:microsoft.com/office/officeart/2005/8/layout/radial5"/>
    <dgm:cxn modelId="{B48716E8-8C6E-4F5C-88F4-49ECBA1B76B7}" type="presParOf" srcId="{F33633FB-CAF7-4CA0-B686-C551818022E2}" destId="{7EACF4E9-FDE1-4E72-B50A-297A497B4DA3}" srcOrd="11" destOrd="0" presId="urn:microsoft.com/office/officeart/2005/8/layout/radial5"/>
    <dgm:cxn modelId="{F85E66C1-283E-4E75-B4AE-47BF065D58CA}" type="presParOf" srcId="{7EACF4E9-FDE1-4E72-B50A-297A497B4DA3}" destId="{D420E2D8-F969-4D5B-A123-9F3829D6FF70}" srcOrd="0" destOrd="0" presId="urn:microsoft.com/office/officeart/2005/8/layout/radial5"/>
    <dgm:cxn modelId="{87B768E0-85BC-4B23-B0A5-417A95DD5266}" type="presParOf" srcId="{F33633FB-CAF7-4CA0-B686-C551818022E2}" destId="{D7513C41-1364-4994-9294-F403F5F9D95C}" srcOrd="12" destOrd="0" presId="urn:microsoft.com/office/officeart/2005/8/layout/radial5"/>
    <dgm:cxn modelId="{96860741-F9B1-4D9E-8F34-69DE32C4BB29}" type="presParOf" srcId="{F33633FB-CAF7-4CA0-B686-C551818022E2}" destId="{C7B8C335-CE2D-4300-81C3-74E7F2316C2E}" srcOrd="13" destOrd="0" presId="urn:microsoft.com/office/officeart/2005/8/layout/radial5"/>
    <dgm:cxn modelId="{371F579C-206A-47E2-A901-2BF8F1007043}" type="presParOf" srcId="{C7B8C335-CE2D-4300-81C3-74E7F2316C2E}" destId="{FCE9CAF5-37E4-493D-8D0B-2F33E49316D3}" srcOrd="0" destOrd="0" presId="urn:microsoft.com/office/officeart/2005/8/layout/radial5"/>
    <dgm:cxn modelId="{11045168-F2FA-42D3-9D2A-0E4BA2F55DC9}" type="presParOf" srcId="{F33633FB-CAF7-4CA0-B686-C551818022E2}" destId="{3131A3BD-03AD-4BA8-8C6C-918FBC220DF8}" srcOrd="14" destOrd="0" presId="urn:microsoft.com/office/officeart/2005/8/layout/radial5"/>
    <dgm:cxn modelId="{9342435E-840F-4424-8C79-33A6B8118EE5}" type="presParOf" srcId="{F33633FB-CAF7-4CA0-B686-C551818022E2}" destId="{97226D84-67BC-4649-A988-730706426CA2}" srcOrd="15" destOrd="0" presId="urn:microsoft.com/office/officeart/2005/8/layout/radial5"/>
    <dgm:cxn modelId="{AD5C60EF-D33E-4040-9F7B-3D9C48B4488F}" type="presParOf" srcId="{97226D84-67BC-4649-A988-730706426CA2}" destId="{4052A137-9312-49CD-808F-407F1B4F1861}" srcOrd="0" destOrd="0" presId="urn:microsoft.com/office/officeart/2005/8/layout/radial5"/>
    <dgm:cxn modelId="{3B468802-BB67-4D4C-8208-4AEDCE678E01}" type="presParOf" srcId="{F33633FB-CAF7-4CA0-B686-C551818022E2}" destId="{88726545-B5FA-4AF5-A044-869015546E1B}" srcOrd="16" destOrd="0" presId="urn:microsoft.com/office/officeart/2005/8/layout/radial5"/>
    <dgm:cxn modelId="{72CEB30A-40F8-48F1-B90A-E1BB7AD34707}" type="presParOf" srcId="{F33633FB-CAF7-4CA0-B686-C551818022E2}" destId="{73E83D2E-4C75-486E-BC3F-4AA98A26870D}" srcOrd="17" destOrd="0" presId="urn:microsoft.com/office/officeart/2005/8/layout/radial5"/>
    <dgm:cxn modelId="{9CEF532A-0FB8-475E-B339-17B253C1BCCE}" type="presParOf" srcId="{73E83D2E-4C75-486E-BC3F-4AA98A26870D}" destId="{5AEF3D7A-DC79-4A7D-8209-08694F52C167}" srcOrd="0" destOrd="0" presId="urn:microsoft.com/office/officeart/2005/8/layout/radial5"/>
    <dgm:cxn modelId="{76C54038-FF7C-41C7-B558-BB138AC99280}" type="presParOf" srcId="{F33633FB-CAF7-4CA0-B686-C551818022E2}" destId="{59CD2B34-4E6C-4E39-89E1-436F618264D1}"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56AE70-C297-4DF8-9CC0-45DC451226C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E1F718E9-DEDF-4C99-ADA7-6BA35BD84BA8}">
      <dgm:prSet phldrT="[Szöveg]" custT="1"/>
      <dgm:spPr>
        <a:solidFill>
          <a:srgbClr val="F76700"/>
        </a:solidFill>
        <a:ln>
          <a:solidFill>
            <a:schemeClr val="tx1"/>
          </a:solidFill>
        </a:ln>
      </dgm:spPr>
      <dgm:t>
        <a:bodyPr/>
        <a:lstStyle/>
        <a:p>
          <a:r>
            <a:rPr lang="hu-HU" sz="1400" b="1" dirty="0" err="1">
              <a:solidFill>
                <a:schemeClr val="tx1"/>
              </a:solidFill>
            </a:rPr>
            <a:t>Cabinet</a:t>
          </a:r>
          <a:r>
            <a:rPr lang="hu-HU" sz="1400" b="1" dirty="0">
              <a:solidFill>
                <a:schemeClr val="tx1"/>
              </a:solidFill>
            </a:rPr>
            <a:t> </a:t>
          </a:r>
          <a:r>
            <a:rPr lang="hu-HU" sz="1400" b="1" dirty="0" err="1">
              <a:solidFill>
                <a:schemeClr val="tx1"/>
              </a:solidFill>
            </a:rPr>
            <a:t>Minister</a:t>
          </a:r>
          <a:endParaRPr lang="hu-HU" sz="1400" b="1" dirty="0">
            <a:solidFill>
              <a:schemeClr val="tx1"/>
            </a:solidFill>
          </a:endParaRPr>
        </a:p>
        <a:p>
          <a:r>
            <a:rPr lang="hu-HU" sz="1400" b="1" dirty="0">
              <a:solidFill>
                <a:schemeClr val="tx1"/>
              </a:solidFill>
            </a:rPr>
            <a:t>Antal Rogán </a:t>
          </a:r>
          <a:endParaRPr lang="en-US" sz="1400" b="1" dirty="0">
            <a:solidFill>
              <a:schemeClr val="tx1"/>
            </a:solidFill>
          </a:endParaRPr>
        </a:p>
      </dgm:t>
    </dgm:pt>
    <dgm:pt modelId="{B1D99C99-D4A7-4284-AEF8-D85BAE20367C}" type="parTrans" cxnId="{34B45370-BB53-4DC2-BB94-EA7423F021FA}">
      <dgm:prSet/>
      <dgm:spPr/>
      <dgm:t>
        <a:bodyPr/>
        <a:lstStyle/>
        <a:p>
          <a:endParaRPr lang="en-US"/>
        </a:p>
      </dgm:t>
    </dgm:pt>
    <dgm:pt modelId="{918831B2-9438-4D2D-8CE7-8AB73827AB8A}" type="sibTrans" cxnId="{34B45370-BB53-4DC2-BB94-EA7423F021FA}">
      <dgm:prSet/>
      <dgm:spPr/>
      <dgm:t>
        <a:bodyPr/>
        <a:lstStyle/>
        <a:p>
          <a:endParaRPr lang="en-US"/>
        </a:p>
      </dgm:t>
    </dgm:pt>
    <dgm:pt modelId="{66735AE5-9959-4484-A27F-4E40E3D018DC}">
      <dgm:prSet phldrT="[Szöveg]" custT="1"/>
      <dgm:spPr>
        <a:solidFill>
          <a:srgbClr val="F76700"/>
        </a:solidFill>
        <a:ln>
          <a:solidFill>
            <a:schemeClr val="tx1"/>
          </a:solidFill>
        </a:ln>
      </dgm:spPr>
      <dgm:t>
        <a:bodyPr/>
        <a:lstStyle/>
        <a:p>
          <a:r>
            <a:rPr lang="hu-HU" sz="1200" b="1" dirty="0" err="1">
              <a:solidFill>
                <a:schemeClr val="tx1"/>
              </a:solidFill>
            </a:rPr>
            <a:t>Supervisor</a:t>
          </a:r>
          <a:r>
            <a:rPr lang="hu-HU" sz="1200" b="1" dirty="0">
              <a:solidFill>
                <a:schemeClr val="tx1"/>
              </a:solidFill>
            </a:rPr>
            <a:t> of </a:t>
          </a:r>
          <a:r>
            <a:rPr lang="hu-HU" sz="1200" b="1" dirty="0" err="1">
              <a:solidFill>
                <a:schemeClr val="tx1"/>
              </a:solidFill>
            </a:rPr>
            <a:t>the</a:t>
          </a:r>
          <a:r>
            <a:rPr lang="hu-HU" sz="1200" b="1" dirty="0">
              <a:solidFill>
                <a:schemeClr val="tx1"/>
              </a:solidFill>
            </a:rPr>
            <a:t> </a:t>
          </a:r>
          <a:r>
            <a:rPr lang="en-US" sz="1200" b="1" dirty="0">
              <a:solidFill>
                <a:schemeClr val="tx1"/>
              </a:solidFill>
            </a:rPr>
            <a:t>Filmography bureau</a:t>
          </a:r>
        </a:p>
      </dgm:t>
    </dgm:pt>
    <dgm:pt modelId="{A079BEED-1506-4C21-9AFB-59EAC3D339E1}" type="parTrans" cxnId="{5A6D3A14-5A02-4CE0-B2AC-940C63F15491}">
      <dgm:prSet/>
      <dgm:spPr>
        <a:solidFill>
          <a:srgbClr val="F76700"/>
        </a:solidFill>
        <a:ln>
          <a:solidFill>
            <a:schemeClr val="tx1"/>
          </a:solidFill>
        </a:ln>
      </dgm:spPr>
      <dgm:t>
        <a:bodyPr/>
        <a:lstStyle/>
        <a:p>
          <a:endParaRPr lang="en-US"/>
        </a:p>
      </dgm:t>
    </dgm:pt>
    <dgm:pt modelId="{323460FF-8C06-4505-AC17-23542B20AB14}" type="sibTrans" cxnId="{5A6D3A14-5A02-4CE0-B2AC-940C63F15491}">
      <dgm:prSet/>
      <dgm:spPr/>
      <dgm:t>
        <a:bodyPr/>
        <a:lstStyle/>
        <a:p>
          <a:endParaRPr lang="en-US"/>
        </a:p>
      </dgm:t>
    </dgm:pt>
    <dgm:pt modelId="{F658918D-9F2A-46C0-A7FD-63EC4DE8407D}">
      <dgm:prSet phldrT="[Szöveg]" custT="1"/>
      <dgm:spPr>
        <a:solidFill>
          <a:srgbClr val="F76700"/>
        </a:solidFill>
        <a:ln>
          <a:solidFill>
            <a:schemeClr val="tx1"/>
          </a:solidFill>
        </a:ln>
      </dgm:spPr>
      <dgm:t>
        <a:bodyPr/>
        <a:lstStyle/>
        <a:p>
          <a:r>
            <a:rPr lang="en-US" sz="1200" b="1" dirty="0">
              <a:solidFill>
                <a:schemeClr val="tx1"/>
              </a:solidFill>
            </a:rPr>
            <a:t>Supervisor of  the Fidesz</a:t>
          </a:r>
          <a:r>
            <a:rPr lang="hu-HU" sz="1200" b="1" dirty="0">
              <a:solidFill>
                <a:schemeClr val="tx1"/>
              </a:solidFill>
            </a:rPr>
            <a:t> </a:t>
          </a:r>
          <a:r>
            <a:rPr lang="hu-HU" sz="1200" b="1" dirty="0" err="1">
              <a:solidFill>
                <a:schemeClr val="tx1"/>
              </a:solidFill>
            </a:rPr>
            <a:t>Party</a:t>
          </a:r>
          <a:r>
            <a:rPr lang="hu-HU" sz="1200" b="1" dirty="0">
              <a:solidFill>
                <a:schemeClr val="tx1"/>
              </a:solidFill>
            </a:rPr>
            <a:t> </a:t>
          </a:r>
          <a:r>
            <a:rPr lang="hu-HU" sz="1200" b="1" dirty="0" err="1">
              <a:solidFill>
                <a:schemeClr val="tx1"/>
              </a:solidFill>
            </a:rPr>
            <a:t>Bureau</a:t>
          </a:r>
          <a:endParaRPr lang="en-US" sz="1200" b="1" dirty="0">
            <a:solidFill>
              <a:schemeClr val="tx1"/>
            </a:solidFill>
          </a:endParaRPr>
        </a:p>
      </dgm:t>
    </dgm:pt>
    <dgm:pt modelId="{843D1703-270D-4403-B317-0A767F29CE7F}" type="parTrans" cxnId="{FB275FCC-3ACD-4E16-8555-F3FD200E7D4D}">
      <dgm:prSet/>
      <dgm:spPr>
        <a:solidFill>
          <a:srgbClr val="F76700"/>
        </a:solidFill>
        <a:ln>
          <a:solidFill>
            <a:schemeClr val="tx1"/>
          </a:solidFill>
        </a:ln>
      </dgm:spPr>
      <dgm:t>
        <a:bodyPr/>
        <a:lstStyle/>
        <a:p>
          <a:endParaRPr lang="en-US"/>
        </a:p>
      </dgm:t>
    </dgm:pt>
    <dgm:pt modelId="{E1CF46CD-D3FF-4595-8976-24304D786D72}" type="sibTrans" cxnId="{FB275FCC-3ACD-4E16-8555-F3FD200E7D4D}">
      <dgm:prSet/>
      <dgm:spPr/>
      <dgm:t>
        <a:bodyPr/>
        <a:lstStyle/>
        <a:p>
          <a:endParaRPr lang="en-US"/>
        </a:p>
      </dgm:t>
    </dgm:pt>
    <dgm:pt modelId="{B90BA4A3-CA9B-46B7-A9E3-7EF109E8C760}">
      <dgm:prSet phldrT="[Szöveg]" custT="1"/>
      <dgm:spPr>
        <a:solidFill>
          <a:srgbClr val="F76700"/>
        </a:solidFill>
        <a:ln>
          <a:solidFill>
            <a:schemeClr val="tx1"/>
          </a:solidFill>
        </a:ln>
      </dgm:spPr>
      <dgm:t>
        <a:bodyPr/>
        <a:lstStyle/>
        <a:p>
          <a:r>
            <a:rPr lang="hu-HU" sz="1200" b="1" dirty="0" err="1">
              <a:solidFill>
                <a:schemeClr val="tx1"/>
              </a:solidFill>
            </a:rPr>
            <a:t>Holder</a:t>
          </a:r>
          <a:r>
            <a:rPr lang="hu-HU" sz="1200" b="1" dirty="0">
              <a:solidFill>
                <a:schemeClr val="tx1"/>
              </a:solidFill>
            </a:rPr>
            <a:t> of d</a:t>
          </a:r>
          <a:r>
            <a:rPr lang="en-US" sz="1200" b="1" dirty="0" err="1">
              <a:solidFill>
                <a:schemeClr val="tx1"/>
              </a:solidFill>
            </a:rPr>
            <a:t>elegated</a:t>
          </a:r>
          <a:r>
            <a:rPr lang="en-US" sz="1200" b="1" dirty="0">
              <a:solidFill>
                <a:schemeClr val="tx1"/>
              </a:solidFill>
            </a:rPr>
            <a:t> state property rights</a:t>
          </a:r>
          <a:r>
            <a:rPr lang="hu-HU" sz="1200" b="1" dirty="0">
              <a:solidFill>
                <a:schemeClr val="tx1"/>
              </a:solidFill>
            </a:rPr>
            <a:t> </a:t>
          </a:r>
          <a:endParaRPr lang="en-US" sz="1200" b="1" dirty="0">
            <a:solidFill>
              <a:schemeClr val="tx1"/>
            </a:solidFill>
          </a:endParaRPr>
        </a:p>
      </dgm:t>
    </dgm:pt>
    <dgm:pt modelId="{851AFC06-13D4-48FD-9C89-23EFDD45D15E}" type="parTrans" cxnId="{AEFCECAE-2D42-4FF4-9CFA-5A5CA14A3E08}">
      <dgm:prSet/>
      <dgm:spPr>
        <a:solidFill>
          <a:srgbClr val="F76700"/>
        </a:solidFill>
        <a:ln>
          <a:solidFill>
            <a:schemeClr val="tx1"/>
          </a:solidFill>
        </a:ln>
      </dgm:spPr>
      <dgm:t>
        <a:bodyPr/>
        <a:lstStyle/>
        <a:p>
          <a:endParaRPr lang="en-US"/>
        </a:p>
      </dgm:t>
    </dgm:pt>
    <dgm:pt modelId="{BFBE4B4C-D4C2-4FEC-941D-6F03805355BF}" type="sibTrans" cxnId="{AEFCECAE-2D42-4FF4-9CFA-5A5CA14A3E08}">
      <dgm:prSet/>
      <dgm:spPr/>
      <dgm:t>
        <a:bodyPr/>
        <a:lstStyle/>
        <a:p>
          <a:endParaRPr lang="en-US"/>
        </a:p>
      </dgm:t>
    </dgm:pt>
    <dgm:pt modelId="{4063A4E9-E713-40E4-9191-712EACBD7FA3}">
      <dgm:prSet phldrT="[Szöveg]" custT="1"/>
      <dgm:spPr>
        <a:solidFill>
          <a:srgbClr val="F76700"/>
        </a:solidFill>
        <a:ln w="28575">
          <a:solidFill>
            <a:schemeClr val="tx1"/>
          </a:solidFill>
        </a:ln>
      </dgm:spPr>
      <dgm:t>
        <a:bodyPr/>
        <a:lstStyle/>
        <a:p>
          <a:r>
            <a:rPr lang="en-US" sz="1200" b="1" dirty="0" err="1">
              <a:solidFill>
                <a:schemeClr val="tx1"/>
              </a:solidFill>
            </a:rPr>
            <a:t>Supervis</a:t>
          </a:r>
          <a:r>
            <a:rPr lang="hu-HU" sz="1200" b="1" dirty="0" err="1">
              <a:solidFill>
                <a:schemeClr val="tx1"/>
              </a:solidFill>
            </a:rPr>
            <a:t>or</a:t>
          </a:r>
          <a:r>
            <a:rPr lang="en-US" sz="1200" b="1" dirty="0">
              <a:solidFill>
                <a:schemeClr val="tx1"/>
              </a:solidFill>
            </a:rPr>
            <a:t> of </a:t>
          </a:r>
          <a:r>
            <a:rPr lang="hu-HU" sz="1200" b="1" dirty="0" err="1">
              <a:solidFill>
                <a:schemeClr val="tx1"/>
              </a:solidFill>
            </a:rPr>
            <a:t>the</a:t>
          </a:r>
          <a:r>
            <a:rPr lang="hu-HU" sz="1200" b="1" dirty="0">
              <a:solidFill>
                <a:schemeClr val="tx1"/>
              </a:solidFill>
            </a:rPr>
            <a:t> </a:t>
          </a:r>
          <a:r>
            <a:rPr lang="en-US" sz="1200" b="1" dirty="0">
              <a:solidFill>
                <a:schemeClr val="tx1"/>
              </a:solidFill>
            </a:rPr>
            <a:t>tourist industry</a:t>
          </a:r>
        </a:p>
      </dgm:t>
    </dgm:pt>
    <dgm:pt modelId="{D7552183-37BF-44E5-847D-12888C4FB002}" type="parTrans" cxnId="{DFC8390C-EEAF-4789-B2AF-770765892F98}">
      <dgm:prSet/>
      <dgm:spPr>
        <a:solidFill>
          <a:srgbClr val="F76700"/>
        </a:solidFill>
        <a:ln>
          <a:solidFill>
            <a:schemeClr val="tx1"/>
          </a:solidFill>
        </a:ln>
      </dgm:spPr>
      <dgm:t>
        <a:bodyPr/>
        <a:lstStyle/>
        <a:p>
          <a:endParaRPr lang="en-US"/>
        </a:p>
      </dgm:t>
    </dgm:pt>
    <dgm:pt modelId="{FE5F7BE6-4088-4EDA-9362-6BA00D50C4F7}" type="sibTrans" cxnId="{DFC8390C-EEAF-4789-B2AF-770765892F98}">
      <dgm:prSet/>
      <dgm:spPr/>
      <dgm:t>
        <a:bodyPr/>
        <a:lstStyle/>
        <a:p>
          <a:endParaRPr lang="en-US"/>
        </a:p>
      </dgm:t>
    </dgm:pt>
    <dgm:pt modelId="{B4100A92-CB5C-41F2-9D23-BC0153835B38}">
      <dgm:prSet phldrT="[Szöveg]" custT="1"/>
      <dgm:spPr>
        <a:solidFill>
          <a:srgbClr val="F76700"/>
        </a:solidFill>
        <a:ln>
          <a:solidFill>
            <a:schemeClr val="tx1"/>
          </a:solidFill>
        </a:ln>
      </dgm:spPr>
      <dgm:t>
        <a:bodyPr/>
        <a:lstStyle/>
        <a:p>
          <a:r>
            <a:rPr lang="en-US" sz="1200" b="1" dirty="0">
              <a:solidFill>
                <a:schemeClr val="tx1"/>
              </a:solidFill>
            </a:rPr>
            <a:t>S</a:t>
          </a:r>
          <a:r>
            <a:rPr lang="hu-HU" sz="1200" b="1" dirty="0" err="1">
              <a:solidFill>
                <a:schemeClr val="tx1"/>
              </a:solidFill>
            </a:rPr>
            <a:t>upervision</a:t>
          </a:r>
          <a:r>
            <a:rPr lang="hu-HU" sz="1200" b="1" dirty="0">
              <a:solidFill>
                <a:schemeClr val="tx1"/>
              </a:solidFill>
            </a:rPr>
            <a:t> of </a:t>
          </a:r>
          <a:r>
            <a:rPr lang="hu-HU" sz="1200" b="1" dirty="0" err="1">
              <a:solidFill>
                <a:schemeClr val="tx1"/>
              </a:solidFill>
            </a:rPr>
            <a:t>sp</a:t>
          </a:r>
          <a:r>
            <a:rPr lang="en-US" sz="1200" b="1" dirty="0">
              <a:solidFill>
                <a:schemeClr val="tx1"/>
              </a:solidFill>
            </a:rPr>
            <a:t>orts (Orbán directly)</a:t>
          </a:r>
        </a:p>
      </dgm:t>
    </dgm:pt>
    <dgm:pt modelId="{D177DAA0-C344-4E18-B24B-CB23E6CC9015}" type="parTrans" cxnId="{A58F0CDD-B53D-4062-BCDC-C4109C1CAC37}">
      <dgm:prSet/>
      <dgm:spPr>
        <a:solidFill>
          <a:srgbClr val="F76700"/>
        </a:solidFill>
        <a:ln>
          <a:solidFill>
            <a:schemeClr val="tx1"/>
          </a:solidFill>
        </a:ln>
      </dgm:spPr>
      <dgm:t>
        <a:bodyPr/>
        <a:lstStyle/>
        <a:p>
          <a:endParaRPr lang="en-US"/>
        </a:p>
      </dgm:t>
    </dgm:pt>
    <dgm:pt modelId="{5A29E625-75B4-401D-A057-5CDD732EDF6C}" type="sibTrans" cxnId="{A58F0CDD-B53D-4062-BCDC-C4109C1CAC37}">
      <dgm:prSet/>
      <dgm:spPr/>
      <dgm:t>
        <a:bodyPr/>
        <a:lstStyle/>
        <a:p>
          <a:endParaRPr lang="en-US"/>
        </a:p>
      </dgm:t>
    </dgm:pt>
    <dgm:pt modelId="{3F5ECF9F-4D35-41AB-BDBF-7AF85D426B6B}">
      <dgm:prSet phldrT="[Szöveg]" custT="1"/>
      <dgm:spPr>
        <a:solidFill>
          <a:srgbClr val="F76700"/>
        </a:solidFill>
        <a:ln w="28575">
          <a:solidFill>
            <a:schemeClr val="tx1"/>
          </a:solidFill>
        </a:ln>
      </dgm:spPr>
      <dgm:t>
        <a:bodyPr/>
        <a:lstStyle/>
        <a:p>
          <a:r>
            <a:rPr lang="hu-HU" sz="1200" b="1" dirty="0">
              <a:solidFill>
                <a:schemeClr val="tx1"/>
              </a:solidFill>
            </a:rPr>
            <a:t>Manager of </a:t>
          </a:r>
          <a:r>
            <a:rPr lang="hu-HU" sz="1200" b="1" dirty="0" err="1">
              <a:solidFill>
                <a:schemeClr val="tx1"/>
              </a:solidFill>
            </a:rPr>
            <a:t>the</a:t>
          </a:r>
          <a:r>
            <a:rPr lang="hu-HU" sz="1200" b="1" dirty="0">
              <a:solidFill>
                <a:schemeClr val="tx1"/>
              </a:solidFill>
            </a:rPr>
            <a:t> </a:t>
          </a:r>
          <a:r>
            <a:rPr lang="en-US" sz="1200" b="1" dirty="0">
              <a:solidFill>
                <a:schemeClr val="tx1"/>
              </a:solidFill>
            </a:rPr>
            <a:t>Settlement </a:t>
          </a:r>
          <a:r>
            <a:rPr lang="hu-HU" sz="1200" b="1" dirty="0">
              <a:solidFill>
                <a:schemeClr val="tx1"/>
              </a:solidFill>
            </a:rPr>
            <a:t>B</a:t>
          </a:r>
          <a:r>
            <a:rPr lang="en-US" sz="1200" b="1" dirty="0" err="1">
              <a:solidFill>
                <a:schemeClr val="tx1"/>
              </a:solidFill>
            </a:rPr>
            <a:t>ond</a:t>
          </a:r>
          <a:r>
            <a:rPr lang="en-US" sz="1200" b="1" dirty="0">
              <a:solidFill>
                <a:schemeClr val="tx1"/>
              </a:solidFill>
            </a:rPr>
            <a:t> program</a:t>
          </a:r>
        </a:p>
      </dgm:t>
    </dgm:pt>
    <dgm:pt modelId="{05097268-74A8-4901-B4DC-F051824189F5}" type="parTrans" cxnId="{F0D536B5-568E-49E0-8CB3-46A63D02677A}">
      <dgm:prSet/>
      <dgm:spPr>
        <a:solidFill>
          <a:srgbClr val="F76700"/>
        </a:solidFill>
        <a:ln>
          <a:solidFill>
            <a:schemeClr val="tx1"/>
          </a:solidFill>
        </a:ln>
      </dgm:spPr>
      <dgm:t>
        <a:bodyPr/>
        <a:lstStyle/>
        <a:p>
          <a:endParaRPr lang="en-US"/>
        </a:p>
      </dgm:t>
    </dgm:pt>
    <dgm:pt modelId="{BBB919D7-0ED8-4DD3-80A8-2F7C4B42B4E9}" type="sibTrans" cxnId="{F0D536B5-568E-49E0-8CB3-46A63D02677A}">
      <dgm:prSet/>
      <dgm:spPr/>
      <dgm:t>
        <a:bodyPr/>
        <a:lstStyle/>
        <a:p>
          <a:endParaRPr lang="en-US"/>
        </a:p>
      </dgm:t>
    </dgm:pt>
    <dgm:pt modelId="{1A7251A5-5E69-46BA-BE41-05FF6A7EA8A1}">
      <dgm:prSet phldrT="[Szöveg]" custT="1"/>
      <dgm:spPr>
        <a:solidFill>
          <a:srgbClr val="F76700"/>
        </a:solidFill>
        <a:ln w="28575">
          <a:solidFill>
            <a:schemeClr val="tx1"/>
          </a:solidFill>
        </a:ln>
      </dgm:spPr>
      <dgm:t>
        <a:bodyPr/>
        <a:lstStyle/>
        <a:p>
          <a:r>
            <a:rPr lang="hu-HU" sz="1200" b="1" dirty="0" err="1">
              <a:solidFill>
                <a:schemeClr val="tx1"/>
              </a:solidFill>
            </a:rPr>
            <a:t>Supervisor</a:t>
          </a:r>
          <a:r>
            <a:rPr lang="hu-HU" sz="1200" b="1" dirty="0">
              <a:solidFill>
                <a:schemeClr val="tx1"/>
              </a:solidFill>
            </a:rPr>
            <a:t> of </a:t>
          </a:r>
          <a:r>
            <a:rPr lang="hu-HU" sz="1200" b="1" dirty="0" err="1">
              <a:solidFill>
                <a:schemeClr val="tx1"/>
              </a:solidFill>
            </a:rPr>
            <a:t>the</a:t>
          </a:r>
          <a:r>
            <a:rPr lang="hu-HU" sz="1200" b="1" dirty="0">
              <a:solidFill>
                <a:schemeClr val="tx1"/>
              </a:solidFill>
            </a:rPr>
            <a:t> </a:t>
          </a:r>
          <a:r>
            <a:rPr lang="en-US" sz="1200" b="1" dirty="0">
              <a:solidFill>
                <a:schemeClr val="tx1"/>
              </a:solidFill>
            </a:rPr>
            <a:t>Castle reconstruction program</a:t>
          </a:r>
        </a:p>
      </dgm:t>
    </dgm:pt>
    <dgm:pt modelId="{EFD439AA-567D-4EBD-B04F-E8C572561E8F}" type="parTrans" cxnId="{B0672416-5006-4D6D-A98D-C9AE38AA7916}">
      <dgm:prSet/>
      <dgm:spPr>
        <a:solidFill>
          <a:srgbClr val="F76700"/>
        </a:solidFill>
        <a:ln>
          <a:solidFill>
            <a:schemeClr val="tx1"/>
          </a:solidFill>
        </a:ln>
      </dgm:spPr>
      <dgm:t>
        <a:bodyPr/>
        <a:lstStyle/>
        <a:p>
          <a:endParaRPr lang="en-US"/>
        </a:p>
      </dgm:t>
    </dgm:pt>
    <dgm:pt modelId="{503069A1-2FDC-471D-8DDE-F0401165B243}" type="sibTrans" cxnId="{B0672416-5006-4D6D-A98D-C9AE38AA7916}">
      <dgm:prSet/>
      <dgm:spPr/>
      <dgm:t>
        <a:bodyPr/>
        <a:lstStyle/>
        <a:p>
          <a:endParaRPr lang="en-US"/>
        </a:p>
      </dgm:t>
    </dgm:pt>
    <dgm:pt modelId="{5C02EB86-0394-4219-B159-623FFAC65A2F}">
      <dgm:prSet phldrT="[Szöveg]" custT="1"/>
      <dgm:spPr>
        <a:solidFill>
          <a:srgbClr val="F76700"/>
        </a:solidFill>
        <a:ln>
          <a:solidFill>
            <a:schemeClr val="tx1"/>
          </a:solidFill>
        </a:ln>
      </dgm:spPr>
      <dgm:t>
        <a:bodyPr/>
        <a:lstStyle/>
        <a:p>
          <a:r>
            <a:rPr lang="hu-HU" sz="1200" b="1" dirty="0" err="1">
              <a:solidFill>
                <a:schemeClr val="tx1"/>
              </a:solidFill>
            </a:rPr>
            <a:t>Supervisor</a:t>
          </a:r>
          <a:r>
            <a:rPr lang="hu-HU" sz="1200" b="1" dirty="0">
              <a:solidFill>
                <a:schemeClr val="tx1"/>
              </a:solidFill>
            </a:rPr>
            <a:t> of </a:t>
          </a:r>
          <a:r>
            <a:rPr lang="hu-HU" sz="1200" b="1" dirty="0" err="1">
              <a:solidFill>
                <a:schemeClr val="tx1"/>
              </a:solidFill>
            </a:rPr>
            <a:t>foreigners</a:t>
          </a:r>
          <a:r>
            <a:rPr lang="hu-HU" sz="1200" b="1" dirty="0">
              <a:solidFill>
                <a:schemeClr val="tx1"/>
              </a:solidFill>
            </a:rPr>
            <a:t>’ s</a:t>
          </a:r>
          <a:r>
            <a:rPr lang="en-US" sz="1200" b="1" dirty="0" err="1">
              <a:solidFill>
                <a:schemeClr val="tx1"/>
              </a:solidFill>
            </a:rPr>
            <a:t>ettlement</a:t>
          </a:r>
          <a:r>
            <a:rPr lang="en-US" sz="1200" b="1" dirty="0">
              <a:solidFill>
                <a:schemeClr val="tx1"/>
              </a:solidFill>
            </a:rPr>
            <a:t> </a:t>
          </a:r>
        </a:p>
      </dgm:t>
    </dgm:pt>
    <dgm:pt modelId="{6F723953-B0D1-4722-94BB-1ABC078259D8}" type="parTrans" cxnId="{E33E7EC0-42A6-4969-A1D8-8FD7E2F5A732}">
      <dgm:prSet/>
      <dgm:spPr>
        <a:solidFill>
          <a:srgbClr val="F76700"/>
        </a:solidFill>
        <a:ln>
          <a:solidFill>
            <a:schemeClr val="tx1"/>
          </a:solidFill>
        </a:ln>
      </dgm:spPr>
      <dgm:t>
        <a:bodyPr/>
        <a:lstStyle/>
        <a:p>
          <a:endParaRPr lang="en-US"/>
        </a:p>
      </dgm:t>
    </dgm:pt>
    <dgm:pt modelId="{15228F97-DCC0-45E2-B5E6-8B6E056F664F}" type="sibTrans" cxnId="{E33E7EC0-42A6-4969-A1D8-8FD7E2F5A732}">
      <dgm:prSet/>
      <dgm:spPr/>
      <dgm:t>
        <a:bodyPr/>
        <a:lstStyle/>
        <a:p>
          <a:endParaRPr lang="en-US"/>
        </a:p>
      </dgm:t>
    </dgm:pt>
    <dgm:pt modelId="{9EABFD8A-F300-4448-A27D-89BF8860E22B}">
      <dgm:prSet phldrT="[Szöveg]" custT="1"/>
      <dgm:spPr>
        <a:solidFill>
          <a:srgbClr val="F76700"/>
        </a:solidFill>
        <a:ln w="28575">
          <a:solidFill>
            <a:schemeClr val="tx1"/>
          </a:solidFill>
        </a:ln>
      </dgm:spPr>
      <dgm:t>
        <a:bodyPr/>
        <a:lstStyle/>
        <a:p>
          <a:r>
            <a:rPr lang="hu-HU" sz="1200" b="1" dirty="0" err="1">
              <a:solidFill>
                <a:schemeClr val="tx1"/>
              </a:solidFill>
            </a:rPr>
            <a:t>Supervisor</a:t>
          </a:r>
          <a:r>
            <a:rPr lang="hu-HU" sz="1200" b="1" dirty="0">
              <a:solidFill>
                <a:schemeClr val="tx1"/>
              </a:solidFill>
            </a:rPr>
            <a:t> of </a:t>
          </a:r>
          <a:r>
            <a:rPr lang="hu-HU" sz="1200" b="1" dirty="0" err="1">
              <a:solidFill>
                <a:schemeClr val="tx1"/>
              </a:solidFill>
            </a:rPr>
            <a:t>the</a:t>
          </a:r>
          <a:r>
            <a:rPr lang="hu-HU" sz="1200" b="1" dirty="0">
              <a:solidFill>
                <a:schemeClr val="tx1"/>
              </a:solidFill>
            </a:rPr>
            <a:t> </a:t>
          </a:r>
          <a:r>
            <a:rPr lang="hu-HU" sz="1200" b="1" dirty="0" err="1">
              <a:solidFill>
                <a:schemeClr val="tx1"/>
              </a:solidFill>
            </a:rPr>
            <a:t>Government</a:t>
          </a:r>
          <a:r>
            <a:rPr lang="hu-HU" sz="1200" b="1" dirty="0">
              <a:solidFill>
                <a:schemeClr val="tx1"/>
              </a:solidFill>
            </a:rPr>
            <a:t> </a:t>
          </a:r>
          <a:r>
            <a:rPr lang="hu-HU" sz="1200" b="1" dirty="0" err="1">
              <a:solidFill>
                <a:schemeClr val="tx1"/>
              </a:solidFill>
            </a:rPr>
            <a:t>Agency</a:t>
          </a:r>
          <a:r>
            <a:rPr lang="hu-HU" sz="1200" b="1" dirty="0">
              <a:solidFill>
                <a:schemeClr val="tx1"/>
              </a:solidFill>
            </a:rPr>
            <a:t> </a:t>
          </a:r>
          <a:r>
            <a:rPr lang="hu-HU" sz="1200" b="1" dirty="0" err="1">
              <a:solidFill>
                <a:schemeClr val="tx1"/>
              </a:solidFill>
            </a:rPr>
            <a:t>on</a:t>
          </a:r>
          <a:r>
            <a:rPr lang="hu-HU" sz="1200" b="1" dirty="0">
              <a:solidFill>
                <a:schemeClr val="tx1"/>
              </a:solidFill>
            </a:rPr>
            <a:t> </a:t>
          </a:r>
          <a:r>
            <a:rPr lang="hu-HU" sz="1200" b="1" dirty="0" err="1">
              <a:solidFill>
                <a:schemeClr val="tx1"/>
              </a:solidFill>
            </a:rPr>
            <a:t>Informatics</a:t>
          </a:r>
          <a:r>
            <a:rPr lang="hu-HU" sz="1200" b="1" dirty="0">
              <a:solidFill>
                <a:schemeClr val="tx1"/>
              </a:solidFill>
            </a:rPr>
            <a:t> and Public </a:t>
          </a:r>
          <a:r>
            <a:rPr lang="hu-HU" sz="1200" b="1" dirty="0" err="1">
              <a:solidFill>
                <a:schemeClr val="tx1"/>
              </a:solidFill>
            </a:rPr>
            <a:t>Procurement</a:t>
          </a:r>
          <a:endParaRPr lang="en-US" sz="1200" b="1" dirty="0">
            <a:solidFill>
              <a:schemeClr val="tx1"/>
            </a:solidFill>
          </a:endParaRPr>
        </a:p>
      </dgm:t>
    </dgm:pt>
    <dgm:pt modelId="{8F4BD34A-FF91-453F-8EA9-A332A14478A6}" type="parTrans" cxnId="{C4A13C26-CE80-487B-9E11-7CDA6471CF44}">
      <dgm:prSet/>
      <dgm:spPr>
        <a:solidFill>
          <a:srgbClr val="F76700"/>
        </a:solidFill>
        <a:ln>
          <a:solidFill>
            <a:schemeClr val="tx1"/>
          </a:solidFill>
        </a:ln>
      </dgm:spPr>
      <dgm:t>
        <a:bodyPr/>
        <a:lstStyle/>
        <a:p>
          <a:endParaRPr lang="en-US"/>
        </a:p>
      </dgm:t>
    </dgm:pt>
    <dgm:pt modelId="{FA42598C-83F7-43D3-8BB0-6E0F24D71E83}" type="sibTrans" cxnId="{C4A13C26-CE80-487B-9E11-7CDA6471CF44}">
      <dgm:prSet/>
      <dgm:spPr/>
      <dgm:t>
        <a:bodyPr/>
        <a:lstStyle/>
        <a:p>
          <a:endParaRPr lang="en-US"/>
        </a:p>
      </dgm:t>
    </dgm:pt>
    <dgm:pt modelId="{D538654E-E959-4570-8378-315DC063E481}">
      <dgm:prSet phldrT="[Szöveg]" custT="1"/>
      <dgm:spPr>
        <a:solidFill>
          <a:srgbClr val="F76700"/>
        </a:solidFill>
        <a:ln>
          <a:solidFill>
            <a:schemeClr val="tx1"/>
          </a:solidFill>
        </a:ln>
      </dgm:spPr>
      <dgm:t>
        <a:bodyPr/>
        <a:lstStyle/>
        <a:p>
          <a:r>
            <a:rPr lang="en-US" sz="1200" b="1" dirty="0">
              <a:solidFill>
                <a:schemeClr val="tx1"/>
              </a:solidFill>
            </a:rPr>
            <a:t>President of the parliamentary </a:t>
          </a:r>
          <a:r>
            <a:rPr lang="en-US" sz="1200" b="1" dirty="0" err="1">
              <a:solidFill>
                <a:schemeClr val="tx1"/>
              </a:solidFill>
            </a:rPr>
            <a:t>committ</a:t>
          </a:r>
          <a:r>
            <a:rPr lang="hu-HU" sz="1200" b="1" dirty="0" err="1">
              <a:solidFill>
                <a:schemeClr val="tx1"/>
              </a:solidFill>
            </a:rPr>
            <a:t>ee</a:t>
          </a:r>
          <a:r>
            <a:rPr lang="en-US" sz="1200" b="1" dirty="0">
              <a:solidFill>
                <a:schemeClr val="tx1"/>
              </a:solidFill>
            </a:rPr>
            <a:t> on information</a:t>
          </a:r>
        </a:p>
      </dgm:t>
    </dgm:pt>
    <dgm:pt modelId="{EF699C17-FF7F-462F-9F64-DE306E0B777C}" type="parTrans" cxnId="{F44F94BE-0FF6-4155-9BC1-D80D4690199C}">
      <dgm:prSet/>
      <dgm:spPr>
        <a:solidFill>
          <a:srgbClr val="F76700"/>
        </a:solidFill>
        <a:ln>
          <a:solidFill>
            <a:schemeClr val="tx1"/>
          </a:solidFill>
        </a:ln>
      </dgm:spPr>
      <dgm:t>
        <a:bodyPr/>
        <a:lstStyle/>
        <a:p>
          <a:endParaRPr lang="en-US"/>
        </a:p>
      </dgm:t>
    </dgm:pt>
    <dgm:pt modelId="{F83ED89F-6968-4570-91F6-7672267DCE42}" type="sibTrans" cxnId="{F44F94BE-0FF6-4155-9BC1-D80D4690199C}">
      <dgm:prSet/>
      <dgm:spPr/>
      <dgm:t>
        <a:bodyPr/>
        <a:lstStyle/>
        <a:p>
          <a:endParaRPr lang="en-US"/>
        </a:p>
      </dgm:t>
    </dgm:pt>
    <dgm:pt modelId="{65F6F4F9-E1D5-4632-A533-5CD396D9A4CF}">
      <dgm:prSet phldrT="[Szöveg]" custT="1"/>
      <dgm:spPr>
        <a:solidFill>
          <a:srgbClr val="F76700"/>
        </a:solidFill>
        <a:ln w="28575">
          <a:solidFill>
            <a:schemeClr val="tx1"/>
          </a:solidFill>
        </a:ln>
      </dgm:spPr>
      <dgm:t>
        <a:bodyPr/>
        <a:lstStyle/>
        <a:p>
          <a:r>
            <a:rPr lang="en-US" sz="1200" b="1" dirty="0">
              <a:solidFill>
                <a:schemeClr val="tx1"/>
              </a:solidFill>
            </a:rPr>
            <a:t>Manage</a:t>
          </a:r>
          <a:r>
            <a:rPr lang="hu-HU" sz="1200" b="1" dirty="0">
              <a:solidFill>
                <a:schemeClr val="tx1"/>
              </a:solidFill>
            </a:rPr>
            <a:t>r</a:t>
          </a:r>
          <a:r>
            <a:rPr lang="en-US" sz="1200" b="1" dirty="0">
              <a:solidFill>
                <a:schemeClr val="tx1"/>
              </a:solidFill>
            </a:rPr>
            <a:t> of the National Consultation (</a:t>
          </a:r>
          <a:r>
            <a:rPr lang="en-US" sz="1200" b="1" dirty="0" err="1">
              <a:solidFill>
                <a:schemeClr val="tx1"/>
              </a:solidFill>
            </a:rPr>
            <a:t>plebicite</a:t>
          </a:r>
          <a:r>
            <a:rPr lang="en-US" sz="1200" b="1" dirty="0">
              <a:solidFill>
                <a:schemeClr val="tx1"/>
              </a:solidFill>
            </a:rPr>
            <a:t>)</a:t>
          </a:r>
        </a:p>
      </dgm:t>
    </dgm:pt>
    <dgm:pt modelId="{5D0662FD-FF53-4C69-80C7-F0B0751C6C83}" type="sibTrans" cxnId="{DF2AC4E5-D8B7-4434-B587-E97B1B582024}">
      <dgm:prSet/>
      <dgm:spPr/>
      <dgm:t>
        <a:bodyPr/>
        <a:lstStyle/>
        <a:p>
          <a:endParaRPr lang="en-US"/>
        </a:p>
      </dgm:t>
    </dgm:pt>
    <dgm:pt modelId="{95CCA9F9-79DC-4F31-B9D3-127EB64114D1}" type="parTrans" cxnId="{DF2AC4E5-D8B7-4434-B587-E97B1B582024}">
      <dgm:prSet/>
      <dgm:spPr>
        <a:solidFill>
          <a:srgbClr val="F76700"/>
        </a:solidFill>
        <a:ln>
          <a:solidFill>
            <a:schemeClr val="tx1"/>
          </a:solidFill>
        </a:ln>
      </dgm:spPr>
      <dgm:t>
        <a:bodyPr/>
        <a:lstStyle/>
        <a:p>
          <a:endParaRPr lang="en-US"/>
        </a:p>
      </dgm:t>
    </dgm:pt>
    <dgm:pt modelId="{F33633FB-CAF7-4CA0-B686-C551818022E2}" type="pres">
      <dgm:prSet presAssocID="{C756AE70-C297-4DF8-9CC0-45DC451226C2}" presName="Name0" presStyleCnt="0">
        <dgm:presLayoutVars>
          <dgm:chMax val="1"/>
          <dgm:dir/>
          <dgm:animLvl val="ctr"/>
          <dgm:resizeHandles val="exact"/>
        </dgm:presLayoutVars>
      </dgm:prSet>
      <dgm:spPr/>
    </dgm:pt>
    <dgm:pt modelId="{EF4CBDFD-E5EB-44C5-A038-5A2D73C32D60}" type="pres">
      <dgm:prSet presAssocID="{E1F718E9-DEDF-4C99-ADA7-6BA35BD84BA8}" presName="centerShape" presStyleLbl="node0" presStyleIdx="0" presStyleCnt="1" custScaleX="107066" custScaleY="108497" custLinFactNeighborX="-706" custLinFactNeighborY="1233"/>
      <dgm:spPr/>
    </dgm:pt>
    <dgm:pt modelId="{C5F7B5D1-D9DD-4B4B-90CE-D0CF63CC6D71}" type="pres">
      <dgm:prSet presAssocID="{95CCA9F9-79DC-4F31-B9D3-127EB64114D1}" presName="parTrans" presStyleLbl="sibTrans2D1" presStyleIdx="0" presStyleCnt="11" custScaleY="53730"/>
      <dgm:spPr/>
    </dgm:pt>
    <dgm:pt modelId="{937C70C1-8F27-4FFE-B259-9E491A95F77F}" type="pres">
      <dgm:prSet presAssocID="{95CCA9F9-79DC-4F31-B9D3-127EB64114D1}" presName="connectorText" presStyleLbl="sibTrans2D1" presStyleIdx="0" presStyleCnt="11"/>
      <dgm:spPr/>
    </dgm:pt>
    <dgm:pt modelId="{C7C555BD-C7F6-48C5-9C4C-29DB9411663A}" type="pres">
      <dgm:prSet presAssocID="{65F6F4F9-E1D5-4632-A533-5CD396D9A4CF}" presName="node" presStyleLbl="node1" presStyleIdx="0" presStyleCnt="11" custScaleX="171034" custScaleY="69699" custRadScaleRad="112619" custRadScaleInc="16655">
        <dgm:presLayoutVars>
          <dgm:bulletEnabled val="1"/>
        </dgm:presLayoutVars>
      </dgm:prSet>
      <dgm:spPr>
        <a:prstGeom prst="rect">
          <a:avLst/>
        </a:prstGeom>
      </dgm:spPr>
    </dgm:pt>
    <dgm:pt modelId="{5A2158B6-74B5-430A-917E-13BB129DB7F3}" type="pres">
      <dgm:prSet presAssocID="{843D1703-270D-4403-B317-0A767F29CE7F}" presName="parTrans" presStyleLbl="sibTrans2D1" presStyleIdx="1" presStyleCnt="11" custScaleY="53730" custLinFactNeighborX="-11090" custLinFactNeighborY="-9190"/>
      <dgm:spPr/>
    </dgm:pt>
    <dgm:pt modelId="{3A82F5AA-06F6-4168-91DB-4414DEF18B83}" type="pres">
      <dgm:prSet presAssocID="{843D1703-270D-4403-B317-0A767F29CE7F}" presName="connectorText" presStyleLbl="sibTrans2D1" presStyleIdx="1" presStyleCnt="11"/>
      <dgm:spPr/>
    </dgm:pt>
    <dgm:pt modelId="{48334486-D2AE-4AA2-B742-EB7146A93928}" type="pres">
      <dgm:prSet presAssocID="{F658918D-9F2A-46C0-A7FD-63EC4DE8407D}" presName="node" presStyleLbl="node1" presStyleIdx="1" presStyleCnt="11" custScaleX="191301" custScaleY="69699" custRadScaleRad="105705" custRadScaleInc="73772">
        <dgm:presLayoutVars>
          <dgm:bulletEnabled val="1"/>
        </dgm:presLayoutVars>
      </dgm:prSet>
      <dgm:spPr>
        <a:prstGeom prst="rect">
          <a:avLst/>
        </a:prstGeom>
      </dgm:spPr>
    </dgm:pt>
    <dgm:pt modelId="{E53D45AA-1D66-4FFE-A456-EB2D94B485FC}" type="pres">
      <dgm:prSet presAssocID="{851AFC06-13D4-48FD-9C89-23EFDD45D15E}" presName="parTrans" presStyleLbl="sibTrans2D1" presStyleIdx="2" presStyleCnt="11" custScaleY="53730"/>
      <dgm:spPr/>
    </dgm:pt>
    <dgm:pt modelId="{267CC93C-3709-454D-96C3-AE146295AFCD}" type="pres">
      <dgm:prSet presAssocID="{851AFC06-13D4-48FD-9C89-23EFDD45D15E}" presName="connectorText" presStyleLbl="sibTrans2D1" presStyleIdx="2" presStyleCnt="11"/>
      <dgm:spPr/>
    </dgm:pt>
    <dgm:pt modelId="{0C5092CD-587F-4255-8F32-68F56756B02C}" type="pres">
      <dgm:prSet presAssocID="{B90BA4A3-CA9B-46B7-A9E3-7EF109E8C760}" presName="node" presStyleLbl="node1" presStyleIdx="2" presStyleCnt="11" custScaleX="155608" custScaleY="69699" custRadScaleRad="100652" custRadScaleInc="16849">
        <dgm:presLayoutVars>
          <dgm:bulletEnabled val="1"/>
        </dgm:presLayoutVars>
      </dgm:prSet>
      <dgm:spPr>
        <a:prstGeom prst="rect">
          <a:avLst/>
        </a:prstGeom>
      </dgm:spPr>
    </dgm:pt>
    <dgm:pt modelId="{E17930CB-6213-432E-B7F8-0A438C521FCA}" type="pres">
      <dgm:prSet presAssocID="{D177DAA0-C344-4E18-B24B-CB23E6CC9015}" presName="parTrans" presStyleLbl="sibTrans2D1" presStyleIdx="3" presStyleCnt="11" custScaleY="53730"/>
      <dgm:spPr/>
    </dgm:pt>
    <dgm:pt modelId="{9E31A20C-4F16-40AB-B59D-F7D1D3FADF5D}" type="pres">
      <dgm:prSet presAssocID="{D177DAA0-C344-4E18-B24B-CB23E6CC9015}" presName="connectorText" presStyleLbl="sibTrans2D1" presStyleIdx="3" presStyleCnt="11"/>
      <dgm:spPr/>
    </dgm:pt>
    <dgm:pt modelId="{355D0ED9-E8DD-4383-A963-29AC3D4C22D6}" type="pres">
      <dgm:prSet presAssocID="{B4100A92-CB5C-41F2-9D23-BC0153835B38}" presName="node" presStyleLbl="node1" presStyleIdx="3" presStyleCnt="11" custScaleX="155608" custScaleY="69699" custRadScaleRad="98867" custRadScaleInc="-11876">
        <dgm:presLayoutVars>
          <dgm:bulletEnabled val="1"/>
        </dgm:presLayoutVars>
      </dgm:prSet>
      <dgm:spPr>
        <a:prstGeom prst="rect">
          <a:avLst/>
        </a:prstGeom>
      </dgm:spPr>
    </dgm:pt>
    <dgm:pt modelId="{6A01DD8E-49F4-43DD-8708-41F9F9A8F20E}" type="pres">
      <dgm:prSet presAssocID="{05097268-74A8-4901-B4DC-F051824189F5}" presName="parTrans" presStyleLbl="sibTrans2D1" presStyleIdx="4" presStyleCnt="11" custScaleY="53730"/>
      <dgm:spPr/>
    </dgm:pt>
    <dgm:pt modelId="{802AC73F-7B70-4790-82FE-CEBA3BF12EA1}" type="pres">
      <dgm:prSet presAssocID="{05097268-74A8-4901-B4DC-F051824189F5}" presName="connectorText" presStyleLbl="sibTrans2D1" presStyleIdx="4" presStyleCnt="11"/>
      <dgm:spPr/>
    </dgm:pt>
    <dgm:pt modelId="{172794BB-1C81-43F3-95D6-0E12A0D9A932}" type="pres">
      <dgm:prSet presAssocID="{3F5ECF9F-4D35-41AB-BDBF-7AF85D426B6B}" presName="node" presStyleLbl="node1" presStyleIdx="4" presStyleCnt="11" custScaleX="155608" custScaleY="69699" custRadScaleRad="106745" custRadScaleInc="-56812">
        <dgm:presLayoutVars>
          <dgm:bulletEnabled val="1"/>
        </dgm:presLayoutVars>
      </dgm:prSet>
      <dgm:spPr>
        <a:prstGeom prst="rect">
          <a:avLst/>
        </a:prstGeom>
      </dgm:spPr>
    </dgm:pt>
    <dgm:pt modelId="{110A8CB9-AC52-42AF-A8EF-0ACF737B4203}" type="pres">
      <dgm:prSet presAssocID="{EFD439AA-567D-4EBD-B04F-E8C572561E8F}" presName="parTrans" presStyleLbl="sibTrans2D1" presStyleIdx="5" presStyleCnt="11" custScaleY="53730"/>
      <dgm:spPr/>
    </dgm:pt>
    <dgm:pt modelId="{E7DB446B-FC64-433C-99A0-A5D7E275F7C3}" type="pres">
      <dgm:prSet presAssocID="{EFD439AA-567D-4EBD-B04F-E8C572561E8F}" presName="connectorText" presStyleLbl="sibTrans2D1" presStyleIdx="5" presStyleCnt="11"/>
      <dgm:spPr/>
    </dgm:pt>
    <dgm:pt modelId="{DC67DDF1-5593-47F4-BC1E-8FF0D44B3732}" type="pres">
      <dgm:prSet presAssocID="{1A7251A5-5E69-46BA-BE41-05FF6A7EA8A1}" presName="node" presStyleLbl="node1" presStyleIdx="5" presStyleCnt="11" custScaleX="169391" custScaleY="69699" custRadScaleRad="101094" custRadScaleInc="-51157">
        <dgm:presLayoutVars>
          <dgm:bulletEnabled val="1"/>
        </dgm:presLayoutVars>
      </dgm:prSet>
      <dgm:spPr>
        <a:prstGeom prst="rect">
          <a:avLst/>
        </a:prstGeom>
      </dgm:spPr>
    </dgm:pt>
    <dgm:pt modelId="{7EACF4E9-FDE1-4E72-B50A-297A497B4DA3}" type="pres">
      <dgm:prSet presAssocID="{6F723953-B0D1-4722-94BB-1ABC078259D8}" presName="parTrans" presStyleLbl="sibTrans2D1" presStyleIdx="6" presStyleCnt="11" custScaleY="53730"/>
      <dgm:spPr/>
    </dgm:pt>
    <dgm:pt modelId="{D420E2D8-F969-4D5B-A123-9F3829D6FF70}" type="pres">
      <dgm:prSet presAssocID="{6F723953-B0D1-4722-94BB-1ABC078259D8}" presName="connectorText" presStyleLbl="sibTrans2D1" presStyleIdx="6" presStyleCnt="11"/>
      <dgm:spPr/>
    </dgm:pt>
    <dgm:pt modelId="{D7513C41-1364-4994-9294-F403F5F9D95C}" type="pres">
      <dgm:prSet presAssocID="{5C02EB86-0394-4219-B159-623FFAC65A2F}" presName="node" presStyleLbl="node1" presStyleIdx="6" presStyleCnt="11" custScaleX="155608" custScaleY="69699" custRadScaleRad="99112" custRadScaleInc="37950">
        <dgm:presLayoutVars>
          <dgm:bulletEnabled val="1"/>
        </dgm:presLayoutVars>
      </dgm:prSet>
      <dgm:spPr>
        <a:prstGeom prst="rect">
          <a:avLst/>
        </a:prstGeom>
      </dgm:spPr>
    </dgm:pt>
    <dgm:pt modelId="{C7B8C335-CE2D-4300-81C3-74E7F2316C2E}" type="pres">
      <dgm:prSet presAssocID="{D7552183-37BF-44E5-847D-12888C4FB002}" presName="parTrans" presStyleLbl="sibTrans2D1" presStyleIdx="7" presStyleCnt="11" custScaleY="53730"/>
      <dgm:spPr/>
    </dgm:pt>
    <dgm:pt modelId="{FCE9CAF5-37E4-493D-8D0B-2F33E49316D3}" type="pres">
      <dgm:prSet presAssocID="{D7552183-37BF-44E5-847D-12888C4FB002}" presName="connectorText" presStyleLbl="sibTrans2D1" presStyleIdx="7" presStyleCnt="11"/>
      <dgm:spPr/>
    </dgm:pt>
    <dgm:pt modelId="{3131A3BD-03AD-4BA8-8C6C-918FBC220DF8}" type="pres">
      <dgm:prSet presAssocID="{4063A4E9-E713-40E4-9191-712EACBD7FA3}" presName="node" presStyleLbl="node1" presStyleIdx="7" presStyleCnt="11" custScaleX="155608" custScaleY="69699" custRadScaleRad="95821" custRadScaleInc="42768">
        <dgm:presLayoutVars>
          <dgm:bulletEnabled val="1"/>
        </dgm:presLayoutVars>
      </dgm:prSet>
      <dgm:spPr>
        <a:prstGeom prst="rect">
          <a:avLst/>
        </a:prstGeom>
      </dgm:spPr>
    </dgm:pt>
    <dgm:pt modelId="{73E83D2E-4C75-486E-BC3F-4AA98A26870D}" type="pres">
      <dgm:prSet presAssocID="{A079BEED-1506-4C21-9AFB-59EAC3D339E1}" presName="parTrans" presStyleLbl="sibTrans2D1" presStyleIdx="8" presStyleCnt="11" custScaleY="53730"/>
      <dgm:spPr/>
    </dgm:pt>
    <dgm:pt modelId="{5AEF3D7A-DC79-4A7D-8209-08694F52C167}" type="pres">
      <dgm:prSet presAssocID="{A079BEED-1506-4C21-9AFB-59EAC3D339E1}" presName="connectorText" presStyleLbl="sibTrans2D1" presStyleIdx="8" presStyleCnt="11"/>
      <dgm:spPr/>
    </dgm:pt>
    <dgm:pt modelId="{59CD2B34-4E6C-4E39-89E1-436F618264D1}" type="pres">
      <dgm:prSet presAssocID="{66735AE5-9959-4484-A27F-4E40E3D018DC}" presName="node" presStyleLbl="node1" presStyleIdx="8" presStyleCnt="11" custScaleX="155608" custScaleY="69699" custRadScaleRad="98893" custRadScaleInc="20289">
        <dgm:presLayoutVars>
          <dgm:bulletEnabled val="1"/>
        </dgm:presLayoutVars>
      </dgm:prSet>
      <dgm:spPr>
        <a:prstGeom prst="rect">
          <a:avLst/>
        </a:prstGeom>
      </dgm:spPr>
    </dgm:pt>
    <dgm:pt modelId="{8EE5DB06-9D94-44FB-A403-7DD9C3167909}" type="pres">
      <dgm:prSet presAssocID="{EF699C17-FF7F-462F-9F64-DE306E0B777C}" presName="parTrans" presStyleLbl="sibTrans2D1" presStyleIdx="9" presStyleCnt="11" custScaleY="54847"/>
      <dgm:spPr/>
    </dgm:pt>
    <dgm:pt modelId="{F78A0D07-1D74-4415-92A7-C351A36C45D4}" type="pres">
      <dgm:prSet presAssocID="{EF699C17-FF7F-462F-9F64-DE306E0B777C}" presName="connectorText" presStyleLbl="sibTrans2D1" presStyleIdx="9" presStyleCnt="11"/>
      <dgm:spPr/>
    </dgm:pt>
    <dgm:pt modelId="{A141E27D-4BAB-4589-856E-151D2CC1B838}" type="pres">
      <dgm:prSet presAssocID="{D538654E-E959-4570-8378-315DC063E481}" presName="node" presStyleLbl="node1" presStyleIdx="9" presStyleCnt="11" custScaleX="163956" custScaleY="68676" custRadScaleRad="102251" custRadScaleInc="-10630">
        <dgm:presLayoutVars>
          <dgm:bulletEnabled val="1"/>
        </dgm:presLayoutVars>
      </dgm:prSet>
      <dgm:spPr>
        <a:prstGeom prst="rect">
          <a:avLst/>
        </a:prstGeom>
      </dgm:spPr>
    </dgm:pt>
    <dgm:pt modelId="{0610D8D7-20EA-4FAC-B29A-6D7026B84B0C}" type="pres">
      <dgm:prSet presAssocID="{8F4BD34A-FF91-453F-8EA9-A332A14478A6}" presName="parTrans" presStyleLbl="sibTrans2D1" presStyleIdx="10" presStyleCnt="11" custScaleY="54847" custLinFactNeighborX="11859" custLinFactNeighborY="-23895"/>
      <dgm:spPr/>
    </dgm:pt>
    <dgm:pt modelId="{48BAF4FD-AB34-42AC-B9F9-4A0B7911C9C1}" type="pres">
      <dgm:prSet presAssocID="{8F4BD34A-FF91-453F-8EA9-A332A14478A6}" presName="connectorText" presStyleLbl="sibTrans2D1" presStyleIdx="10" presStyleCnt="11"/>
      <dgm:spPr/>
    </dgm:pt>
    <dgm:pt modelId="{B17A9DB5-8175-4AAB-8495-B6804A04A4CB}" type="pres">
      <dgm:prSet presAssocID="{9EABFD8A-F300-4448-A27D-89BF8860E22B}" presName="node" presStyleLbl="node1" presStyleIdx="10" presStyleCnt="11" custScaleX="197743" custScaleY="78858" custRadScaleRad="106376" custRadScaleInc="-65277">
        <dgm:presLayoutVars>
          <dgm:bulletEnabled val="1"/>
        </dgm:presLayoutVars>
      </dgm:prSet>
      <dgm:spPr>
        <a:prstGeom prst="rect">
          <a:avLst/>
        </a:prstGeom>
      </dgm:spPr>
    </dgm:pt>
  </dgm:ptLst>
  <dgm:cxnLst>
    <dgm:cxn modelId="{AEB46509-A364-4FC6-9D5A-30989E575E66}" type="presOf" srcId="{05097268-74A8-4901-B4DC-F051824189F5}" destId="{802AC73F-7B70-4790-82FE-CEBA3BF12EA1}" srcOrd="1" destOrd="0" presId="urn:microsoft.com/office/officeart/2005/8/layout/radial5"/>
    <dgm:cxn modelId="{DFC8390C-EEAF-4789-B2AF-770765892F98}" srcId="{E1F718E9-DEDF-4C99-ADA7-6BA35BD84BA8}" destId="{4063A4E9-E713-40E4-9191-712EACBD7FA3}" srcOrd="7" destOrd="0" parTransId="{D7552183-37BF-44E5-847D-12888C4FB002}" sibTransId="{FE5F7BE6-4088-4EDA-9362-6BA00D50C4F7}"/>
    <dgm:cxn modelId="{7AD5A70D-A92F-4365-A64D-AECDA8B4EF8A}" type="presOf" srcId="{1A7251A5-5E69-46BA-BE41-05FF6A7EA8A1}" destId="{DC67DDF1-5593-47F4-BC1E-8FF0D44B3732}" srcOrd="0" destOrd="0" presId="urn:microsoft.com/office/officeart/2005/8/layout/radial5"/>
    <dgm:cxn modelId="{49154111-C75B-44BA-8517-DF0299E0E424}" type="presOf" srcId="{66735AE5-9959-4484-A27F-4E40E3D018DC}" destId="{59CD2B34-4E6C-4E39-89E1-436F618264D1}" srcOrd="0" destOrd="0" presId="urn:microsoft.com/office/officeart/2005/8/layout/radial5"/>
    <dgm:cxn modelId="{5A6D3A14-5A02-4CE0-B2AC-940C63F15491}" srcId="{E1F718E9-DEDF-4C99-ADA7-6BA35BD84BA8}" destId="{66735AE5-9959-4484-A27F-4E40E3D018DC}" srcOrd="8" destOrd="0" parTransId="{A079BEED-1506-4C21-9AFB-59EAC3D339E1}" sibTransId="{323460FF-8C06-4505-AC17-23542B20AB14}"/>
    <dgm:cxn modelId="{B0672416-5006-4D6D-A98D-C9AE38AA7916}" srcId="{E1F718E9-DEDF-4C99-ADA7-6BA35BD84BA8}" destId="{1A7251A5-5E69-46BA-BE41-05FF6A7EA8A1}" srcOrd="5" destOrd="0" parTransId="{EFD439AA-567D-4EBD-B04F-E8C572561E8F}" sibTransId="{503069A1-2FDC-471D-8DDE-F0401165B243}"/>
    <dgm:cxn modelId="{1A060126-D2F8-4812-988D-F18BFFB9F70F}" type="presOf" srcId="{4063A4E9-E713-40E4-9191-712EACBD7FA3}" destId="{3131A3BD-03AD-4BA8-8C6C-918FBC220DF8}" srcOrd="0" destOrd="0" presId="urn:microsoft.com/office/officeart/2005/8/layout/radial5"/>
    <dgm:cxn modelId="{C4A13C26-CE80-487B-9E11-7CDA6471CF44}" srcId="{E1F718E9-DEDF-4C99-ADA7-6BA35BD84BA8}" destId="{9EABFD8A-F300-4448-A27D-89BF8860E22B}" srcOrd="10" destOrd="0" parTransId="{8F4BD34A-FF91-453F-8EA9-A332A14478A6}" sibTransId="{FA42598C-83F7-43D3-8BB0-6E0F24D71E83}"/>
    <dgm:cxn modelId="{2A7ED23A-48D5-4FD9-832D-3B41B94FB089}" type="presOf" srcId="{8F4BD34A-FF91-453F-8EA9-A332A14478A6}" destId="{48BAF4FD-AB34-42AC-B9F9-4A0B7911C9C1}" srcOrd="1" destOrd="0" presId="urn:microsoft.com/office/officeart/2005/8/layout/radial5"/>
    <dgm:cxn modelId="{213B583C-2A17-40B0-94AD-8D4752AD50A0}" type="presOf" srcId="{851AFC06-13D4-48FD-9C89-23EFDD45D15E}" destId="{E53D45AA-1D66-4FFE-A456-EB2D94B485FC}" srcOrd="0" destOrd="0" presId="urn:microsoft.com/office/officeart/2005/8/layout/radial5"/>
    <dgm:cxn modelId="{4A1E065C-DF4E-463B-A3C9-C8BE909D7F56}" type="presOf" srcId="{5C02EB86-0394-4219-B159-623FFAC65A2F}" destId="{D7513C41-1364-4994-9294-F403F5F9D95C}" srcOrd="0" destOrd="0" presId="urn:microsoft.com/office/officeart/2005/8/layout/radial5"/>
    <dgm:cxn modelId="{0FE56265-7255-4C01-A6A2-42C29B23426A}" type="presOf" srcId="{6F723953-B0D1-4722-94BB-1ABC078259D8}" destId="{D420E2D8-F969-4D5B-A123-9F3829D6FF70}" srcOrd="1" destOrd="0" presId="urn:microsoft.com/office/officeart/2005/8/layout/radial5"/>
    <dgm:cxn modelId="{08F67A48-ABD8-4D8A-AB43-E816E99362F0}" type="presOf" srcId="{843D1703-270D-4403-B317-0A767F29CE7F}" destId="{3A82F5AA-06F6-4168-91DB-4414DEF18B83}" srcOrd="1" destOrd="0" presId="urn:microsoft.com/office/officeart/2005/8/layout/radial5"/>
    <dgm:cxn modelId="{CD7C164F-6C44-4CE6-B4C7-07165348F0CB}" type="presOf" srcId="{851AFC06-13D4-48FD-9C89-23EFDD45D15E}" destId="{267CC93C-3709-454D-96C3-AE146295AFCD}" srcOrd="1" destOrd="0" presId="urn:microsoft.com/office/officeart/2005/8/layout/radial5"/>
    <dgm:cxn modelId="{34B45370-BB53-4DC2-BB94-EA7423F021FA}" srcId="{C756AE70-C297-4DF8-9CC0-45DC451226C2}" destId="{E1F718E9-DEDF-4C99-ADA7-6BA35BD84BA8}" srcOrd="0" destOrd="0" parTransId="{B1D99C99-D4A7-4284-AEF8-D85BAE20367C}" sibTransId="{918831B2-9438-4D2D-8CE7-8AB73827AB8A}"/>
    <dgm:cxn modelId="{3B56F272-39F4-4459-A1BA-3A36E2B4CF88}" type="presOf" srcId="{D177DAA0-C344-4E18-B24B-CB23E6CC9015}" destId="{E17930CB-6213-432E-B7F8-0A438C521FCA}" srcOrd="0" destOrd="0" presId="urn:microsoft.com/office/officeart/2005/8/layout/radial5"/>
    <dgm:cxn modelId="{D98C8073-F9DD-43D9-8236-3655F2F81D28}" type="presOf" srcId="{6F723953-B0D1-4722-94BB-1ABC078259D8}" destId="{7EACF4E9-FDE1-4E72-B50A-297A497B4DA3}" srcOrd="0" destOrd="0" presId="urn:microsoft.com/office/officeart/2005/8/layout/radial5"/>
    <dgm:cxn modelId="{382B7C78-6EB5-40C1-A736-831112512FB7}" type="presOf" srcId="{95CCA9F9-79DC-4F31-B9D3-127EB64114D1}" destId="{C5F7B5D1-D9DD-4B4B-90CE-D0CF63CC6D71}" srcOrd="0" destOrd="0" presId="urn:microsoft.com/office/officeart/2005/8/layout/radial5"/>
    <dgm:cxn modelId="{D47AA958-496A-4F78-A722-45E19A3A33BA}" type="presOf" srcId="{D538654E-E959-4570-8378-315DC063E481}" destId="{A141E27D-4BAB-4589-856E-151D2CC1B838}" srcOrd="0" destOrd="0" presId="urn:microsoft.com/office/officeart/2005/8/layout/radial5"/>
    <dgm:cxn modelId="{99553A5A-B83F-47EC-8859-967AF90040F0}" type="presOf" srcId="{C756AE70-C297-4DF8-9CC0-45DC451226C2}" destId="{F33633FB-CAF7-4CA0-B686-C551818022E2}" srcOrd="0" destOrd="0" presId="urn:microsoft.com/office/officeart/2005/8/layout/radial5"/>
    <dgm:cxn modelId="{8007A97A-198D-4117-A268-D9E0E991A63C}" type="presOf" srcId="{9EABFD8A-F300-4448-A27D-89BF8860E22B}" destId="{B17A9DB5-8175-4AAB-8495-B6804A04A4CB}" srcOrd="0" destOrd="0" presId="urn:microsoft.com/office/officeart/2005/8/layout/radial5"/>
    <dgm:cxn modelId="{A87A937E-3871-4D87-9AAE-969BCC848581}" type="presOf" srcId="{A079BEED-1506-4C21-9AFB-59EAC3D339E1}" destId="{73E83D2E-4C75-486E-BC3F-4AA98A26870D}" srcOrd="0" destOrd="0" presId="urn:microsoft.com/office/officeart/2005/8/layout/radial5"/>
    <dgm:cxn modelId="{7C422F99-92B6-4289-AB93-A76CD70FD133}" type="presOf" srcId="{95CCA9F9-79DC-4F31-B9D3-127EB64114D1}" destId="{937C70C1-8F27-4FFE-B259-9E491A95F77F}" srcOrd="1" destOrd="0" presId="urn:microsoft.com/office/officeart/2005/8/layout/radial5"/>
    <dgm:cxn modelId="{832D5F9C-E5AA-416E-AF9A-E9034F6EB116}" type="presOf" srcId="{E1F718E9-DEDF-4C99-ADA7-6BA35BD84BA8}" destId="{EF4CBDFD-E5EB-44C5-A038-5A2D73C32D60}" srcOrd="0" destOrd="0" presId="urn:microsoft.com/office/officeart/2005/8/layout/radial5"/>
    <dgm:cxn modelId="{A759059E-BB5B-4EDC-B989-B2FB728039D2}" type="presOf" srcId="{A079BEED-1506-4C21-9AFB-59EAC3D339E1}" destId="{5AEF3D7A-DC79-4A7D-8209-08694F52C167}" srcOrd="1" destOrd="0" presId="urn:microsoft.com/office/officeart/2005/8/layout/radial5"/>
    <dgm:cxn modelId="{FD743F9F-78EF-4680-AD80-0ADAC304609D}" type="presOf" srcId="{EF699C17-FF7F-462F-9F64-DE306E0B777C}" destId="{F78A0D07-1D74-4415-92A7-C351A36C45D4}" srcOrd="1" destOrd="0" presId="urn:microsoft.com/office/officeart/2005/8/layout/radial5"/>
    <dgm:cxn modelId="{84C3F1A1-83CB-4987-B16A-6B33B195781D}" type="presOf" srcId="{EFD439AA-567D-4EBD-B04F-E8C572561E8F}" destId="{110A8CB9-AC52-42AF-A8EF-0ACF737B4203}" srcOrd="0" destOrd="0" presId="urn:microsoft.com/office/officeart/2005/8/layout/radial5"/>
    <dgm:cxn modelId="{82EEAEA6-7B0F-49CD-965C-CCF43202FBB1}" type="presOf" srcId="{D7552183-37BF-44E5-847D-12888C4FB002}" destId="{C7B8C335-CE2D-4300-81C3-74E7F2316C2E}" srcOrd="0" destOrd="0" presId="urn:microsoft.com/office/officeart/2005/8/layout/radial5"/>
    <dgm:cxn modelId="{AEFCECAE-2D42-4FF4-9CFA-5A5CA14A3E08}" srcId="{E1F718E9-DEDF-4C99-ADA7-6BA35BD84BA8}" destId="{B90BA4A3-CA9B-46B7-A9E3-7EF109E8C760}" srcOrd="2" destOrd="0" parTransId="{851AFC06-13D4-48FD-9C89-23EFDD45D15E}" sibTransId="{BFBE4B4C-D4C2-4FEC-941D-6F03805355BF}"/>
    <dgm:cxn modelId="{8DA09BB3-007F-4957-8EBD-09841438B72C}" type="presOf" srcId="{B90BA4A3-CA9B-46B7-A9E3-7EF109E8C760}" destId="{0C5092CD-587F-4255-8F32-68F56756B02C}" srcOrd="0" destOrd="0" presId="urn:microsoft.com/office/officeart/2005/8/layout/radial5"/>
    <dgm:cxn modelId="{F0D536B5-568E-49E0-8CB3-46A63D02677A}" srcId="{E1F718E9-DEDF-4C99-ADA7-6BA35BD84BA8}" destId="{3F5ECF9F-4D35-41AB-BDBF-7AF85D426B6B}" srcOrd="4" destOrd="0" parTransId="{05097268-74A8-4901-B4DC-F051824189F5}" sibTransId="{BBB919D7-0ED8-4DD3-80A8-2F7C4B42B4E9}"/>
    <dgm:cxn modelId="{5CD812BB-0B76-4D13-9D5C-92A3B9F25B6B}" type="presOf" srcId="{B4100A92-CB5C-41F2-9D23-BC0153835B38}" destId="{355D0ED9-E8DD-4383-A963-29AC3D4C22D6}" srcOrd="0" destOrd="0" presId="urn:microsoft.com/office/officeart/2005/8/layout/radial5"/>
    <dgm:cxn modelId="{F44F94BE-0FF6-4155-9BC1-D80D4690199C}" srcId="{E1F718E9-DEDF-4C99-ADA7-6BA35BD84BA8}" destId="{D538654E-E959-4570-8378-315DC063E481}" srcOrd="9" destOrd="0" parTransId="{EF699C17-FF7F-462F-9F64-DE306E0B777C}" sibTransId="{F83ED89F-6968-4570-91F6-7672267DCE42}"/>
    <dgm:cxn modelId="{E33E7EC0-42A6-4969-A1D8-8FD7E2F5A732}" srcId="{E1F718E9-DEDF-4C99-ADA7-6BA35BD84BA8}" destId="{5C02EB86-0394-4219-B159-623FFAC65A2F}" srcOrd="6" destOrd="0" parTransId="{6F723953-B0D1-4722-94BB-1ABC078259D8}" sibTransId="{15228F97-DCC0-45E2-B5E6-8B6E056F664F}"/>
    <dgm:cxn modelId="{66E5E2C2-EB25-4BE1-8391-16380F2C6428}" type="presOf" srcId="{843D1703-270D-4403-B317-0A767F29CE7F}" destId="{5A2158B6-74B5-430A-917E-13BB129DB7F3}" srcOrd="0" destOrd="0" presId="urn:microsoft.com/office/officeart/2005/8/layout/radial5"/>
    <dgm:cxn modelId="{58828AC8-F4C7-4EA7-8E5C-1F05A958BE81}" type="presOf" srcId="{D177DAA0-C344-4E18-B24B-CB23E6CC9015}" destId="{9E31A20C-4F16-40AB-B59D-F7D1D3FADF5D}" srcOrd="1" destOrd="0" presId="urn:microsoft.com/office/officeart/2005/8/layout/radial5"/>
    <dgm:cxn modelId="{FB275FCC-3ACD-4E16-8555-F3FD200E7D4D}" srcId="{E1F718E9-DEDF-4C99-ADA7-6BA35BD84BA8}" destId="{F658918D-9F2A-46C0-A7FD-63EC4DE8407D}" srcOrd="1" destOrd="0" parTransId="{843D1703-270D-4403-B317-0A767F29CE7F}" sibTransId="{E1CF46CD-D3FF-4595-8976-24304D786D72}"/>
    <dgm:cxn modelId="{BE3610CD-D514-4E2E-85AB-B60C8BA1C0F6}" type="presOf" srcId="{8F4BD34A-FF91-453F-8EA9-A332A14478A6}" destId="{0610D8D7-20EA-4FAC-B29A-6D7026B84B0C}" srcOrd="0" destOrd="0" presId="urn:microsoft.com/office/officeart/2005/8/layout/radial5"/>
    <dgm:cxn modelId="{FD9BA8D1-E230-4D8F-8490-E929A26F6663}" type="presOf" srcId="{EF699C17-FF7F-462F-9F64-DE306E0B777C}" destId="{8EE5DB06-9D94-44FB-A403-7DD9C3167909}" srcOrd="0" destOrd="0" presId="urn:microsoft.com/office/officeart/2005/8/layout/radial5"/>
    <dgm:cxn modelId="{B6AF39DA-7179-4735-BD5D-35BE764ACC37}" type="presOf" srcId="{D7552183-37BF-44E5-847D-12888C4FB002}" destId="{FCE9CAF5-37E4-493D-8D0B-2F33E49316D3}" srcOrd="1" destOrd="0" presId="urn:microsoft.com/office/officeart/2005/8/layout/radial5"/>
    <dgm:cxn modelId="{782FF4DC-3F99-41BB-820B-B04FDEBE47DF}" type="presOf" srcId="{3F5ECF9F-4D35-41AB-BDBF-7AF85D426B6B}" destId="{172794BB-1C81-43F3-95D6-0E12A0D9A932}" srcOrd="0" destOrd="0" presId="urn:microsoft.com/office/officeart/2005/8/layout/radial5"/>
    <dgm:cxn modelId="{A58F0CDD-B53D-4062-BCDC-C4109C1CAC37}" srcId="{E1F718E9-DEDF-4C99-ADA7-6BA35BD84BA8}" destId="{B4100A92-CB5C-41F2-9D23-BC0153835B38}" srcOrd="3" destOrd="0" parTransId="{D177DAA0-C344-4E18-B24B-CB23E6CC9015}" sibTransId="{5A29E625-75B4-401D-A057-5CDD732EDF6C}"/>
    <dgm:cxn modelId="{DF2AC4E5-D8B7-4434-B587-E97B1B582024}" srcId="{E1F718E9-DEDF-4C99-ADA7-6BA35BD84BA8}" destId="{65F6F4F9-E1D5-4632-A533-5CD396D9A4CF}" srcOrd="0" destOrd="0" parTransId="{95CCA9F9-79DC-4F31-B9D3-127EB64114D1}" sibTransId="{5D0662FD-FF53-4C69-80C7-F0B0751C6C83}"/>
    <dgm:cxn modelId="{3BB9DBE9-9AA0-4DE7-B143-61C52FC55617}" type="presOf" srcId="{F658918D-9F2A-46C0-A7FD-63EC4DE8407D}" destId="{48334486-D2AE-4AA2-B742-EB7146A93928}" srcOrd="0" destOrd="0" presId="urn:microsoft.com/office/officeart/2005/8/layout/radial5"/>
    <dgm:cxn modelId="{44D26CEA-45A8-493D-8F65-93EF867485D2}" type="presOf" srcId="{65F6F4F9-E1D5-4632-A533-5CD396D9A4CF}" destId="{C7C555BD-C7F6-48C5-9C4C-29DB9411663A}" srcOrd="0" destOrd="0" presId="urn:microsoft.com/office/officeart/2005/8/layout/radial5"/>
    <dgm:cxn modelId="{533910F2-234D-4DED-B22D-06C8A3464BC1}" type="presOf" srcId="{05097268-74A8-4901-B4DC-F051824189F5}" destId="{6A01DD8E-49F4-43DD-8708-41F9F9A8F20E}" srcOrd="0" destOrd="0" presId="urn:microsoft.com/office/officeart/2005/8/layout/radial5"/>
    <dgm:cxn modelId="{073BB5FD-154E-41A5-A1F4-C94347E11FBE}" type="presOf" srcId="{EFD439AA-567D-4EBD-B04F-E8C572561E8F}" destId="{E7DB446B-FC64-433C-99A0-A5D7E275F7C3}" srcOrd="1" destOrd="0" presId="urn:microsoft.com/office/officeart/2005/8/layout/radial5"/>
    <dgm:cxn modelId="{1F546433-E4B0-46D5-B785-FFB94428F0ED}" type="presParOf" srcId="{F33633FB-CAF7-4CA0-B686-C551818022E2}" destId="{EF4CBDFD-E5EB-44C5-A038-5A2D73C32D60}" srcOrd="0" destOrd="0" presId="urn:microsoft.com/office/officeart/2005/8/layout/radial5"/>
    <dgm:cxn modelId="{D05E5B9E-4B8D-44DB-8B80-09BED9433874}" type="presParOf" srcId="{F33633FB-CAF7-4CA0-B686-C551818022E2}" destId="{C5F7B5D1-D9DD-4B4B-90CE-D0CF63CC6D71}" srcOrd="1" destOrd="0" presId="urn:microsoft.com/office/officeart/2005/8/layout/radial5"/>
    <dgm:cxn modelId="{802D580F-DEEA-440A-A9B0-7A5A82968756}" type="presParOf" srcId="{C5F7B5D1-D9DD-4B4B-90CE-D0CF63CC6D71}" destId="{937C70C1-8F27-4FFE-B259-9E491A95F77F}" srcOrd="0" destOrd="0" presId="urn:microsoft.com/office/officeart/2005/8/layout/radial5"/>
    <dgm:cxn modelId="{F0863920-1109-4EA0-BB49-A7A7B70F442A}" type="presParOf" srcId="{F33633FB-CAF7-4CA0-B686-C551818022E2}" destId="{C7C555BD-C7F6-48C5-9C4C-29DB9411663A}" srcOrd="2" destOrd="0" presId="urn:microsoft.com/office/officeart/2005/8/layout/radial5"/>
    <dgm:cxn modelId="{D02CD05F-EFF5-4CC0-80DD-C4999CEE726A}" type="presParOf" srcId="{F33633FB-CAF7-4CA0-B686-C551818022E2}" destId="{5A2158B6-74B5-430A-917E-13BB129DB7F3}" srcOrd="3" destOrd="0" presId="urn:microsoft.com/office/officeart/2005/8/layout/radial5"/>
    <dgm:cxn modelId="{C5C28DC8-773C-4D6C-93A6-30802539667C}" type="presParOf" srcId="{5A2158B6-74B5-430A-917E-13BB129DB7F3}" destId="{3A82F5AA-06F6-4168-91DB-4414DEF18B83}" srcOrd="0" destOrd="0" presId="urn:microsoft.com/office/officeart/2005/8/layout/radial5"/>
    <dgm:cxn modelId="{7A8ED6DE-C50D-4753-B50D-792B84337E0D}" type="presParOf" srcId="{F33633FB-CAF7-4CA0-B686-C551818022E2}" destId="{48334486-D2AE-4AA2-B742-EB7146A93928}" srcOrd="4" destOrd="0" presId="urn:microsoft.com/office/officeart/2005/8/layout/radial5"/>
    <dgm:cxn modelId="{AA43A44C-8689-4419-87E1-76310F9BB248}" type="presParOf" srcId="{F33633FB-CAF7-4CA0-B686-C551818022E2}" destId="{E53D45AA-1D66-4FFE-A456-EB2D94B485FC}" srcOrd="5" destOrd="0" presId="urn:microsoft.com/office/officeart/2005/8/layout/radial5"/>
    <dgm:cxn modelId="{1C0B547A-6541-4B9D-887E-80C0F2C03CEB}" type="presParOf" srcId="{E53D45AA-1D66-4FFE-A456-EB2D94B485FC}" destId="{267CC93C-3709-454D-96C3-AE146295AFCD}" srcOrd="0" destOrd="0" presId="urn:microsoft.com/office/officeart/2005/8/layout/radial5"/>
    <dgm:cxn modelId="{6D5BB2C1-E773-4F1A-BDA0-4494647E1106}" type="presParOf" srcId="{F33633FB-CAF7-4CA0-B686-C551818022E2}" destId="{0C5092CD-587F-4255-8F32-68F56756B02C}" srcOrd="6" destOrd="0" presId="urn:microsoft.com/office/officeart/2005/8/layout/radial5"/>
    <dgm:cxn modelId="{C089EAF4-CDBB-4884-B073-3CA07C2E1F91}" type="presParOf" srcId="{F33633FB-CAF7-4CA0-B686-C551818022E2}" destId="{E17930CB-6213-432E-B7F8-0A438C521FCA}" srcOrd="7" destOrd="0" presId="urn:microsoft.com/office/officeart/2005/8/layout/radial5"/>
    <dgm:cxn modelId="{635706D1-B4A6-47B2-A4C5-3EBC9C6D88B5}" type="presParOf" srcId="{E17930CB-6213-432E-B7F8-0A438C521FCA}" destId="{9E31A20C-4F16-40AB-B59D-F7D1D3FADF5D}" srcOrd="0" destOrd="0" presId="urn:microsoft.com/office/officeart/2005/8/layout/radial5"/>
    <dgm:cxn modelId="{173D08E2-9DED-49BD-A356-A4C607D354D3}" type="presParOf" srcId="{F33633FB-CAF7-4CA0-B686-C551818022E2}" destId="{355D0ED9-E8DD-4383-A963-29AC3D4C22D6}" srcOrd="8" destOrd="0" presId="urn:microsoft.com/office/officeart/2005/8/layout/radial5"/>
    <dgm:cxn modelId="{48DB57CA-4970-4698-90AC-9C8D96B43E1C}" type="presParOf" srcId="{F33633FB-CAF7-4CA0-B686-C551818022E2}" destId="{6A01DD8E-49F4-43DD-8708-41F9F9A8F20E}" srcOrd="9" destOrd="0" presId="urn:microsoft.com/office/officeart/2005/8/layout/radial5"/>
    <dgm:cxn modelId="{F95C6018-47B3-4D5A-BADA-2528264E2FC7}" type="presParOf" srcId="{6A01DD8E-49F4-43DD-8708-41F9F9A8F20E}" destId="{802AC73F-7B70-4790-82FE-CEBA3BF12EA1}" srcOrd="0" destOrd="0" presId="urn:microsoft.com/office/officeart/2005/8/layout/radial5"/>
    <dgm:cxn modelId="{3D068C48-D8DF-4CAD-81DC-22AD3DE6639C}" type="presParOf" srcId="{F33633FB-CAF7-4CA0-B686-C551818022E2}" destId="{172794BB-1C81-43F3-95D6-0E12A0D9A932}" srcOrd="10" destOrd="0" presId="urn:microsoft.com/office/officeart/2005/8/layout/radial5"/>
    <dgm:cxn modelId="{3FA56FCE-E142-4879-841C-C17C0BC14F3B}" type="presParOf" srcId="{F33633FB-CAF7-4CA0-B686-C551818022E2}" destId="{110A8CB9-AC52-42AF-A8EF-0ACF737B4203}" srcOrd="11" destOrd="0" presId="urn:microsoft.com/office/officeart/2005/8/layout/radial5"/>
    <dgm:cxn modelId="{FF6A6247-E022-4C4E-B95E-AC2662A0CC3B}" type="presParOf" srcId="{110A8CB9-AC52-42AF-A8EF-0ACF737B4203}" destId="{E7DB446B-FC64-433C-99A0-A5D7E275F7C3}" srcOrd="0" destOrd="0" presId="urn:microsoft.com/office/officeart/2005/8/layout/radial5"/>
    <dgm:cxn modelId="{EFB839BD-B88E-4A21-AEFC-DA06747E6F73}" type="presParOf" srcId="{F33633FB-CAF7-4CA0-B686-C551818022E2}" destId="{DC67DDF1-5593-47F4-BC1E-8FF0D44B3732}" srcOrd="12" destOrd="0" presId="urn:microsoft.com/office/officeart/2005/8/layout/radial5"/>
    <dgm:cxn modelId="{8C1F897B-BB71-4D9E-8270-8531D96E2D8F}" type="presParOf" srcId="{F33633FB-CAF7-4CA0-B686-C551818022E2}" destId="{7EACF4E9-FDE1-4E72-B50A-297A497B4DA3}" srcOrd="13" destOrd="0" presId="urn:microsoft.com/office/officeart/2005/8/layout/radial5"/>
    <dgm:cxn modelId="{97459249-257E-4E88-812F-06D51BEC611A}" type="presParOf" srcId="{7EACF4E9-FDE1-4E72-B50A-297A497B4DA3}" destId="{D420E2D8-F969-4D5B-A123-9F3829D6FF70}" srcOrd="0" destOrd="0" presId="urn:microsoft.com/office/officeart/2005/8/layout/radial5"/>
    <dgm:cxn modelId="{4878712F-8DA1-4A3E-8135-C73CD648A466}" type="presParOf" srcId="{F33633FB-CAF7-4CA0-B686-C551818022E2}" destId="{D7513C41-1364-4994-9294-F403F5F9D95C}" srcOrd="14" destOrd="0" presId="urn:microsoft.com/office/officeart/2005/8/layout/radial5"/>
    <dgm:cxn modelId="{CDB1FA58-34DC-4511-B6DC-EF1C4436320C}" type="presParOf" srcId="{F33633FB-CAF7-4CA0-B686-C551818022E2}" destId="{C7B8C335-CE2D-4300-81C3-74E7F2316C2E}" srcOrd="15" destOrd="0" presId="urn:microsoft.com/office/officeart/2005/8/layout/radial5"/>
    <dgm:cxn modelId="{09AD2E20-DFA8-410B-A96C-F25E9939928A}" type="presParOf" srcId="{C7B8C335-CE2D-4300-81C3-74E7F2316C2E}" destId="{FCE9CAF5-37E4-493D-8D0B-2F33E49316D3}" srcOrd="0" destOrd="0" presId="urn:microsoft.com/office/officeart/2005/8/layout/radial5"/>
    <dgm:cxn modelId="{6763884D-A1F8-433C-9F2D-71B6274A5506}" type="presParOf" srcId="{F33633FB-CAF7-4CA0-B686-C551818022E2}" destId="{3131A3BD-03AD-4BA8-8C6C-918FBC220DF8}" srcOrd="16" destOrd="0" presId="urn:microsoft.com/office/officeart/2005/8/layout/radial5"/>
    <dgm:cxn modelId="{0366DE01-0F29-44B4-88B6-CD03231B979B}" type="presParOf" srcId="{F33633FB-CAF7-4CA0-B686-C551818022E2}" destId="{73E83D2E-4C75-486E-BC3F-4AA98A26870D}" srcOrd="17" destOrd="0" presId="urn:microsoft.com/office/officeart/2005/8/layout/radial5"/>
    <dgm:cxn modelId="{EC73E47A-2936-45C2-8A68-90D85AF096F7}" type="presParOf" srcId="{73E83D2E-4C75-486E-BC3F-4AA98A26870D}" destId="{5AEF3D7A-DC79-4A7D-8209-08694F52C167}" srcOrd="0" destOrd="0" presId="urn:microsoft.com/office/officeart/2005/8/layout/radial5"/>
    <dgm:cxn modelId="{F5D1054B-B9E5-4A71-9213-7E2A778750EC}" type="presParOf" srcId="{F33633FB-CAF7-4CA0-B686-C551818022E2}" destId="{59CD2B34-4E6C-4E39-89E1-436F618264D1}" srcOrd="18" destOrd="0" presId="urn:microsoft.com/office/officeart/2005/8/layout/radial5"/>
    <dgm:cxn modelId="{6510E313-ECA3-4C68-8CC2-0A2A94FD99E9}" type="presParOf" srcId="{F33633FB-CAF7-4CA0-B686-C551818022E2}" destId="{8EE5DB06-9D94-44FB-A403-7DD9C3167909}" srcOrd="19" destOrd="0" presId="urn:microsoft.com/office/officeart/2005/8/layout/radial5"/>
    <dgm:cxn modelId="{BF4DD30C-3C9D-4E1D-9C40-5327DB5EA9AC}" type="presParOf" srcId="{8EE5DB06-9D94-44FB-A403-7DD9C3167909}" destId="{F78A0D07-1D74-4415-92A7-C351A36C45D4}" srcOrd="0" destOrd="0" presId="urn:microsoft.com/office/officeart/2005/8/layout/radial5"/>
    <dgm:cxn modelId="{AD9F28BA-E622-4D58-ABE1-49A7AF62D4B1}" type="presParOf" srcId="{F33633FB-CAF7-4CA0-B686-C551818022E2}" destId="{A141E27D-4BAB-4589-856E-151D2CC1B838}" srcOrd="20" destOrd="0" presId="urn:microsoft.com/office/officeart/2005/8/layout/radial5"/>
    <dgm:cxn modelId="{6D508B01-D1D0-4807-B9A8-EB2C3AC77CFB}" type="presParOf" srcId="{F33633FB-CAF7-4CA0-B686-C551818022E2}" destId="{0610D8D7-20EA-4FAC-B29A-6D7026B84B0C}" srcOrd="21" destOrd="0" presId="urn:microsoft.com/office/officeart/2005/8/layout/radial5"/>
    <dgm:cxn modelId="{25D97806-62E6-49DF-BA53-3608DDE87F59}" type="presParOf" srcId="{0610D8D7-20EA-4FAC-B29A-6D7026B84B0C}" destId="{48BAF4FD-AB34-42AC-B9F9-4A0B7911C9C1}" srcOrd="0" destOrd="0" presId="urn:microsoft.com/office/officeart/2005/8/layout/radial5"/>
    <dgm:cxn modelId="{F1114D2B-962C-43C8-A9DD-548E7EDE4144}" type="presParOf" srcId="{F33633FB-CAF7-4CA0-B686-C551818022E2}" destId="{B17A9DB5-8175-4AAB-8495-B6804A04A4CB}" srcOrd="22" destOrd="0" presId="urn:microsoft.com/office/officeart/2005/8/layout/radial5"/>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2266FA-A47C-456D-82D0-2EA1742F5E34}"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lang="hu-HU"/>
        </a:p>
      </dgm:t>
    </dgm:pt>
    <dgm:pt modelId="{B3056FC1-CA6C-4F66-B78D-4A4BA9A3F2D3}">
      <dgm:prSet phldrT="[Szöveg]" custT="1"/>
      <dgm:spPr>
        <a:solidFill>
          <a:srgbClr val="F76700"/>
        </a:solidFill>
      </dgm:spPr>
      <dgm:t>
        <a:bodyPr/>
        <a:lstStyle/>
        <a:p>
          <a:r>
            <a:rPr lang="hu-HU" sz="1200" b="1" dirty="0" err="1"/>
            <a:t>Sources</a:t>
          </a:r>
          <a:r>
            <a:rPr lang="hu-HU" sz="1200" b="1" dirty="0"/>
            <a:t> of </a:t>
          </a:r>
          <a:r>
            <a:rPr lang="hu-HU" sz="1200" b="1" dirty="0" err="1"/>
            <a:t>redeploy</a:t>
          </a:r>
          <a:r>
            <a:rPr lang="hu-HU" sz="1200" b="1" dirty="0"/>
            <a:t>-ment </a:t>
          </a:r>
          <a:r>
            <a:rPr lang="hu-HU" sz="1200" b="1" dirty="0" err="1"/>
            <a:t>to</a:t>
          </a:r>
          <a:r>
            <a:rPr lang="hu-HU" sz="1200" b="1" dirty="0"/>
            <a:t> </a:t>
          </a:r>
          <a:r>
            <a:rPr lang="hu-HU" sz="1200" b="1" dirty="0" err="1"/>
            <a:t>cronies</a:t>
          </a:r>
          <a:endParaRPr lang="hu-HU" sz="1200" b="1" dirty="0"/>
        </a:p>
      </dgm:t>
    </dgm:pt>
    <dgm:pt modelId="{6FBE7B4D-985B-4F1C-964D-F45184378046}" type="parTrans" cxnId="{BE91F505-A1A9-4D06-BFF2-34071A10F290}">
      <dgm:prSet/>
      <dgm:spPr/>
      <dgm:t>
        <a:bodyPr/>
        <a:lstStyle/>
        <a:p>
          <a:endParaRPr lang="hu-HU"/>
        </a:p>
      </dgm:t>
    </dgm:pt>
    <dgm:pt modelId="{59C62239-D7D0-4828-9B8D-6A915C2ABFF2}" type="sibTrans" cxnId="{BE91F505-A1A9-4D06-BFF2-34071A10F290}">
      <dgm:prSet/>
      <dgm:spPr/>
      <dgm:t>
        <a:bodyPr/>
        <a:lstStyle/>
        <a:p>
          <a:endParaRPr lang="hu-HU"/>
        </a:p>
      </dgm:t>
    </dgm:pt>
    <dgm:pt modelId="{C0F3A320-0D15-4071-A76E-3502F7BF2275}">
      <dgm:prSet phldrT="[Szöveg]" custT="1"/>
      <dgm:spPr>
        <a:solidFill>
          <a:srgbClr val="F76700"/>
        </a:solidFill>
        <a:ln w="28575"/>
      </dgm:spPr>
      <dgm:t>
        <a:bodyPr/>
        <a:lstStyle/>
        <a:p>
          <a:r>
            <a:rPr lang="hu-HU" sz="1400" b="1" dirty="0" err="1"/>
            <a:t>Higher</a:t>
          </a:r>
          <a:r>
            <a:rPr lang="hu-HU" sz="1400" b="1" dirty="0"/>
            <a:t> </a:t>
          </a:r>
          <a:r>
            <a:rPr lang="hu-HU" sz="1400" b="1" dirty="0" err="1"/>
            <a:t>education</a:t>
          </a:r>
          <a:r>
            <a:rPr lang="hu-HU" sz="1400" b="1" dirty="0"/>
            <a:t> reform</a:t>
          </a:r>
        </a:p>
      </dgm:t>
    </dgm:pt>
    <dgm:pt modelId="{68CEB232-4A0D-4FD4-A2AA-46FF854856F1}" type="parTrans" cxnId="{EADDFBD3-CDF8-45D7-AB78-35D185F477A4}">
      <dgm:prSet/>
      <dgm:spPr/>
      <dgm:t>
        <a:bodyPr/>
        <a:lstStyle/>
        <a:p>
          <a:endParaRPr lang="hu-HU"/>
        </a:p>
      </dgm:t>
    </dgm:pt>
    <dgm:pt modelId="{EE6BD4C7-3F3C-40FC-A12D-0046936BEBF2}" type="sibTrans" cxnId="{EADDFBD3-CDF8-45D7-AB78-35D185F477A4}">
      <dgm:prSet/>
      <dgm:spPr/>
      <dgm:t>
        <a:bodyPr/>
        <a:lstStyle/>
        <a:p>
          <a:endParaRPr lang="hu-HU"/>
        </a:p>
      </dgm:t>
    </dgm:pt>
    <dgm:pt modelId="{9822AEA8-A376-42A1-B5D5-CE5C238B9899}">
      <dgm:prSet phldrT="[Szöveg]" custT="1"/>
      <dgm:spPr>
        <a:solidFill>
          <a:srgbClr val="F76700"/>
        </a:solidFill>
      </dgm:spPr>
      <dgm:t>
        <a:bodyPr/>
        <a:lstStyle/>
        <a:p>
          <a:r>
            <a:rPr lang="hu-HU" sz="1400" b="1" dirty="0"/>
            <a:t>Public </a:t>
          </a:r>
          <a:r>
            <a:rPr lang="hu-HU" sz="1400" b="1" dirty="0" err="1"/>
            <a:t>infrastructure</a:t>
          </a:r>
          <a:endParaRPr lang="hu-HU" sz="1400" b="1" dirty="0"/>
        </a:p>
      </dgm:t>
    </dgm:pt>
    <dgm:pt modelId="{DA56F6B6-7966-4623-8788-98E03A4EA540}" type="parTrans" cxnId="{C71C5DD0-C6C5-42CE-94DA-936E388A0CEE}">
      <dgm:prSet/>
      <dgm:spPr/>
      <dgm:t>
        <a:bodyPr/>
        <a:lstStyle/>
        <a:p>
          <a:endParaRPr lang="hu-HU"/>
        </a:p>
      </dgm:t>
    </dgm:pt>
    <dgm:pt modelId="{AE5C6019-209F-469F-98CC-FDFCB04176BE}" type="sibTrans" cxnId="{C71C5DD0-C6C5-42CE-94DA-936E388A0CEE}">
      <dgm:prSet/>
      <dgm:spPr/>
      <dgm:t>
        <a:bodyPr/>
        <a:lstStyle/>
        <a:p>
          <a:endParaRPr lang="hu-HU"/>
        </a:p>
      </dgm:t>
    </dgm:pt>
    <dgm:pt modelId="{7EF31C00-4EDB-438D-9C50-CF337702799E}">
      <dgm:prSet phldrT="[Szöveg]" custT="1"/>
      <dgm:spPr>
        <a:solidFill>
          <a:srgbClr val="F76700"/>
        </a:solidFill>
      </dgm:spPr>
      <dgm:t>
        <a:bodyPr/>
        <a:lstStyle/>
        <a:p>
          <a:r>
            <a:rPr lang="hu-HU" sz="1400" b="1" dirty="0" err="1"/>
            <a:t>Social</a:t>
          </a:r>
          <a:r>
            <a:rPr lang="hu-HU" sz="1400" b="1" dirty="0"/>
            <a:t> </a:t>
          </a:r>
          <a:r>
            <a:rPr lang="hu-HU" sz="1400" b="1" dirty="0" err="1"/>
            <a:t>responsibilities</a:t>
          </a:r>
          <a:endParaRPr lang="hu-HU" sz="1400" b="1" dirty="0"/>
        </a:p>
      </dgm:t>
    </dgm:pt>
    <dgm:pt modelId="{F6FE2CAC-5272-47E3-A4E9-8B55A4857E6F}" type="parTrans" cxnId="{8A4CDCF2-F081-4155-8D44-E5219F1AA515}">
      <dgm:prSet/>
      <dgm:spPr/>
      <dgm:t>
        <a:bodyPr/>
        <a:lstStyle/>
        <a:p>
          <a:endParaRPr lang="hu-HU"/>
        </a:p>
      </dgm:t>
    </dgm:pt>
    <dgm:pt modelId="{D61528DB-E7A1-43FD-ADC6-6D31F944A95D}" type="sibTrans" cxnId="{8A4CDCF2-F081-4155-8D44-E5219F1AA515}">
      <dgm:prSet/>
      <dgm:spPr/>
      <dgm:t>
        <a:bodyPr/>
        <a:lstStyle/>
        <a:p>
          <a:endParaRPr lang="hu-HU"/>
        </a:p>
      </dgm:t>
    </dgm:pt>
    <dgm:pt modelId="{D454EA7F-3B52-4E6D-89AD-491371FB3481}">
      <dgm:prSet phldrT="[Szöveg]" custT="1"/>
      <dgm:spPr>
        <a:solidFill>
          <a:srgbClr val="F76700"/>
        </a:solidFill>
      </dgm:spPr>
      <dgm:t>
        <a:bodyPr/>
        <a:lstStyle/>
        <a:p>
          <a:r>
            <a:rPr lang="hu-HU" sz="1400" b="1"/>
            <a:t>Law enforcement</a:t>
          </a:r>
          <a:endParaRPr lang="hu-HU" sz="1400" b="1" dirty="0"/>
        </a:p>
      </dgm:t>
    </dgm:pt>
    <dgm:pt modelId="{B5C8FA21-69A7-4297-8874-CD735D612A35}" type="parTrans" cxnId="{449DEBF5-969A-4DDF-84C7-D07B9A2887FF}">
      <dgm:prSet/>
      <dgm:spPr/>
      <dgm:t>
        <a:bodyPr/>
        <a:lstStyle/>
        <a:p>
          <a:endParaRPr lang="hu-HU"/>
        </a:p>
      </dgm:t>
    </dgm:pt>
    <dgm:pt modelId="{55B2CEA9-C4C1-4B27-B5AF-B319DA79BF5D}" type="sibTrans" cxnId="{449DEBF5-969A-4DDF-84C7-D07B9A2887FF}">
      <dgm:prSet/>
      <dgm:spPr/>
      <dgm:t>
        <a:bodyPr/>
        <a:lstStyle/>
        <a:p>
          <a:endParaRPr lang="hu-HU"/>
        </a:p>
      </dgm:t>
    </dgm:pt>
    <dgm:pt modelId="{183F272A-4C50-4A77-A2DD-8D103B9D38EB}">
      <dgm:prSet phldrT="[Szöveg]" custT="1"/>
      <dgm:spPr>
        <a:solidFill>
          <a:srgbClr val="F76700"/>
        </a:solidFill>
      </dgm:spPr>
      <dgm:t>
        <a:bodyPr/>
        <a:lstStyle/>
        <a:p>
          <a:r>
            <a:rPr lang="hu-HU" sz="1400" b="1" dirty="0"/>
            <a:t>Science reform</a:t>
          </a:r>
        </a:p>
      </dgm:t>
    </dgm:pt>
    <dgm:pt modelId="{BAB3131A-0637-4981-8D73-CD08EA104C7F}" type="parTrans" cxnId="{54D1B88E-5F30-4BB7-9760-FD9A374C562A}">
      <dgm:prSet/>
      <dgm:spPr/>
      <dgm:t>
        <a:bodyPr/>
        <a:lstStyle/>
        <a:p>
          <a:endParaRPr lang="hu-HU"/>
        </a:p>
      </dgm:t>
    </dgm:pt>
    <dgm:pt modelId="{B3EC35D5-E7AF-4035-A56B-F50DD9AD68F7}" type="sibTrans" cxnId="{54D1B88E-5F30-4BB7-9760-FD9A374C562A}">
      <dgm:prSet/>
      <dgm:spPr/>
      <dgm:t>
        <a:bodyPr/>
        <a:lstStyle/>
        <a:p>
          <a:endParaRPr lang="hu-HU"/>
        </a:p>
      </dgm:t>
    </dgm:pt>
    <dgm:pt modelId="{C1BEB5AC-7153-489A-B3BC-FDC61C35AB0C}">
      <dgm:prSet phldrT="[Szöveg]" custT="1"/>
      <dgm:spPr>
        <a:solidFill>
          <a:srgbClr val="F76700"/>
        </a:solidFill>
      </dgm:spPr>
      <dgm:t>
        <a:bodyPr/>
        <a:lstStyle/>
        <a:p>
          <a:r>
            <a:rPr lang="hu-HU" sz="1400" b="1" dirty="0" err="1"/>
            <a:t>Pension</a:t>
          </a:r>
          <a:r>
            <a:rPr lang="hu-HU" sz="1400" b="1" dirty="0"/>
            <a:t> </a:t>
          </a:r>
          <a:r>
            <a:rPr lang="hu-HU" sz="1400" b="1" dirty="0" err="1"/>
            <a:t>system</a:t>
          </a:r>
          <a:r>
            <a:rPr lang="hu-HU" sz="1400" b="1" dirty="0"/>
            <a:t> reform</a:t>
          </a:r>
        </a:p>
      </dgm:t>
    </dgm:pt>
    <dgm:pt modelId="{7F0B9592-58C4-440B-870C-5844E109D592}" type="parTrans" cxnId="{B5E9D1B3-1A6D-4780-899C-9245EE56FC72}">
      <dgm:prSet/>
      <dgm:spPr/>
      <dgm:t>
        <a:bodyPr/>
        <a:lstStyle/>
        <a:p>
          <a:endParaRPr lang="hu-HU"/>
        </a:p>
      </dgm:t>
    </dgm:pt>
    <dgm:pt modelId="{94D42633-8DDE-490F-88F9-964C138858EB}" type="sibTrans" cxnId="{B5E9D1B3-1A6D-4780-899C-9245EE56FC72}">
      <dgm:prSet/>
      <dgm:spPr/>
      <dgm:t>
        <a:bodyPr/>
        <a:lstStyle/>
        <a:p>
          <a:endParaRPr lang="hu-HU"/>
        </a:p>
      </dgm:t>
    </dgm:pt>
    <dgm:pt modelId="{6834F820-75DA-4BBB-858E-7E0801C0259A}">
      <dgm:prSet phldrT="[Szöveg]" custT="1"/>
      <dgm:spPr>
        <a:solidFill>
          <a:srgbClr val="F76700"/>
        </a:solidFill>
      </dgm:spPr>
      <dgm:t>
        <a:bodyPr/>
        <a:lstStyle/>
        <a:p>
          <a:r>
            <a:rPr lang="hu-HU" sz="1400" b="1" dirty="0" err="1"/>
            <a:t>Cultural</a:t>
          </a:r>
          <a:r>
            <a:rPr lang="hu-HU" sz="1400" b="1" dirty="0"/>
            <a:t> reform</a:t>
          </a:r>
        </a:p>
      </dgm:t>
    </dgm:pt>
    <dgm:pt modelId="{397C0493-C2A0-47EF-9B8B-1A595E9E4416}" type="parTrans" cxnId="{C8A79050-F229-43CA-A4AF-881D9E57E553}">
      <dgm:prSet/>
      <dgm:spPr/>
      <dgm:t>
        <a:bodyPr/>
        <a:lstStyle/>
        <a:p>
          <a:endParaRPr lang="hu-HU"/>
        </a:p>
      </dgm:t>
    </dgm:pt>
    <dgm:pt modelId="{D5F85580-271A-47AB-9BC1-4CE593CAE316}" type="sibTrans" cxnId="{C8A79050-F229-43CA-A4AF-881D9E57E553}">
      <dgm:prSet/>
      <dgm:spPr/>
      <dgm:t>
        <a:bodyPr/>
        <a:lstStyle/>
        <a:p>
          <a:endParaRPr lang="hu-HU"/>
        </a:p>
      </dgm:t>
    </dgm:pt>
    <dgm:pt modelId="{8D916DB0-E36D-4B6F-8FDD-846B8B7D30A3}">
      <dgm:prSet phldrT="[Szöveg]" custT="1"/>
      <dgm:spPr>
        <a:solidFill>
          <a:srgbClr val="F76700"/>
        </a:solidFill>
      </dgm:spPr>
      <dgm:t>
        <a:bodyPr/>
        <a:lstStyle/>
        <a:p>
          <a:r>
            <a:rPr lang="hu-HU" sz="1400" b="1" dirty="0" err="1"/>
            <a:t>Arts</a:t>
          </a:r>
          <a:r>
            <a:rPr lang="hu-HU" sz="1400" b="1" dirty="0"/>
            <a:t> </a:t>
          </a:r>
          <a:r>
            <a:rPr lang="hu-HU" sz="1400" b="1" dirty="0" err="1"/>
            <a:t>reforms</a:t>
          </a:r>
          <a:endParaRPr lang="hu-HU" sz="1400" b="1" dirty="0"/>
        </a:p>
      </dgm:t>
    </dgm:pt>
    <dgm:pt modelId="{B3736DD7-F82E-4148-9D7E-920A9377694D}" type="parTrans" cxnId="{3A08F31F-448B-4DFD-BB16-751555F43755}">
      <dgm:prSet/>
      <dgm:spPr/>
      <dgm:t>
        <a:bodyPr/>
        <a:lstStyle/>
        <a:p>
          <a:endParaRPr lang="hu-HU"/>
        </a:p>
      </dgm:t>
    </dgm:pt>
    <dgm:pt modelId="{047C3189-5878-4C16-AC34-05CF3F317AC8}" type="sibTrans" cxnId="{3A08F31F-448B-4DFD-BB16-751555F43755}">
      <dgm:prSet/>
      <dgm:spPr/>
      <dgm:t>
        <a:bodyPr/>
        <a:lstStyle/>
        <a:p>
          <a:endParaRPr lang="hu-HU"/>
        </a:p>
      </dgm:t>
    </dgm:pt>
    <dgm:pt modelId="{2E5E03BD-0E6F-4250-A04B-B5080A4332BB}">
      <dgm:prSet phldrT="[Szöveg]" custT="1"/>
      <dgm:spPr>
        <a:solidFill>
          <a:srgbClr val="F76700"/>
        </a:solidFill>
      </dgm:spPr>
      <dgm:t>
        <a:bodyPr/>
        <a:lstStyle/>
        <a:p>
          <a:r>
            <a:rPr lang="hu-HU" sz="1400" b="1" dirty="0"/>
            <a:t>Banking reform</a:t>
          </a:r>
        </a:p>
      </dgm:t>
    </dgm:pt>
    <dgm:pt modelId="{732E6B45-8C17-41B1-91CD-79EB93A3A545}" type="parTrans" cxnId="{8764FF8E-C23F-42AF-9032-2D61150A40EE}">
      <dgm:prSet/>
      <dgm:spPr/>
      <dgm:t>
        <a:bodyPr/>
        <a:lstStyle/>
        <a:p>
          <a:endParaRPr lang="hu-HU"/>
        </a:p>
      </dgm:t>
    </dgm:pt>
    <dgm:pt modelId="{EE4749B1-83C1-45D7-B186-BE304C8FB88D}" type="sibTrans" cxnId="{8764FF8E-C23F-42AF-9032-2D61150A40EE}">
      <dgm:prSet/>
      <dgm:spPr/>
      <dgm:t>
        <a:bodyPr/>
        <a:lstStyle/>
        <a:p>
          <a:endParaRPr lang="hu-HU"/>
        </a:p>
      </dgm:t>
    </dgm:pt>
    <dgm:pt modelId="{B7784082-A734-405D-8814-2D47E8E38191}">
      <dgm:prSet phldrT="[Szöveg]" custT="1"/>
      <dgm:spPr>
        <a:solidFill>
          <a:srgbClr val="F76700"/>
        </a:solidFill>
      </dgm:spPr>
      <dgm:t>
        <a:bodyPr/>
        <a:lstStyle/>
        <a:p>
          <a:r>
            <a:rPr lang="hu-HU" sz="1400" b="1" dirty="0" err="1"/>
            <a:t>Heritage</a:t>
          </a:r>
          <a:r>
            <a:rPr lang="hu-HU" sz="1400" b="1" dirty="0"/>
            <a:t> </a:t>
          </a:r>
          <a:r>
            <a:rPr lang="hu-HU" sz="1400" b="1" dirty="0" err="1"/>
            <a:t>protection</a:t>
          </a:r>
          <a:endParaRPr lang="hu-HU" sz="1400" b="1" dirty="0"/>
        </a:p>
      </dgm:t>
    </dgm:pt>
    <dgm:pt modelId="{3C5C41BA-0158-4A20-982E-65A49AE5B7AE}" type="parTrans" cxnId="{1415073B-6B6B-4484-B332-BE62AC8EDF21}">
      <dgm:prSet/>
      <dgm:spPr/>
      <dgm:t>
        <a:bodyPr/>
        <a:lstStyle/>
        <a:p>
          <a:endParaRPr lang="hu-HU"/>
        </a:p>
      </dgm:t>
    </dgm:pt>
    <dgm:pt modelId="{9B832D87-D3F0-4FD3-923F-721B05E25E05}" type="sibTrans" cxnId="{1415073B-6B6B-4484-B332-BE62AC8EDF21}">
      <dgm:prSet/>
      <dgm:spPr/>
      <dgm:t>
        <a:bodyPr/>
        <a:lstStyle/>
        <a:p>
          <a:endParaRPr lang="hu-HU"/>
        </a:p>
      </dgm:t>
    </dgm:pt>
    <dgm:pt modelId="{8BA0AB7E-D557-4677-AAD2-396E73C9F008}">
      <dgm:prSet phldrT="[Szöveg]" custT="1"/>
      <dgm:spPr>
        <a:solidFill>
          <a:srgbClr val="F76700"/>
        </a:solidFill>
      </dgm:spPr>
      <dgm:t>
        <a:bodyPr/>
        <a:lstStyle/>
        <a:p>
          <a:r>
            <a:rPr lang="hu-HU" sz="1400" b="1" dirty="0" err="1"/>
            <a:t>Bureaucracy</a:t>
          </a:r>
          <a:r>
            <a:rPr lang="hu-HU" sz="1400" b="1" dirty="0"/>
            <a:t> reform</a:t>
          </a:r>
        </a:p>
      </dgm:t>
    </dgm:pt>
    <dgm:pt modelId="{C3938106-7A80-4E43-805F-3A1EB697762A}" type="parTrans" cxnId="{1556C04A-67DE-4449-B300-52E0DEE0CCD6}">
      <dgm:prSet/>
      <dgm:spPr/>
      <dgm:t>
        <a:bodyPr/>
        <a:lstStyle/>
        <a:p>
          <a:endParaRPr lang="hu-HU"/>
        </a:p>
      </dgm:t>
    </dgm:pt>
    <dgm:pt modelId="{EAAB6170-9936-4823-8614-E012EB81FDEE}" type="sibTrans" cxnId="{1556C04A-67DE-4449-B300-52E0DEE0CCD6}">
      <dgm:prSet/>
      <dgm:spPr/>
      <dgm:t>
        <a:bodyPr/>
        <a:lstStyle/>
        <a:p>
          <a:endParaRPr lang="hu-HU"/>
        </a:p>
      </dgm:t>
    </dgm:pt>
    <dgm:pt modelId="{E2192426-DE38-476F-B564-2364AE0BFE6D}">
      <dgm:prSet phldrT="[Szöveg]" custT="1"/>
      <dgm:spPr>
        <a:solidFill>
          <a:srgbClr val="F76700"/>
        </a:solidFill>
        <a:ln w="28575"/>
      </dgm:spPr>
      <dgm:t>
        <a:bodyPr/>
        <a:lstStyle/>
        <a:p>
          <a:r>
            <a:rPr lang="hu-HU" sz="1400" b="1" dirty="0"/>
            <a:t>Local </a:t>
          </a:r>
          <a:r>
            <a:rPr lang="hu-HU" sz="1400" b="1" dirty="0" err="1"/>
            <a:t>government</a:t>
          </a:r>
          <a:r>
            <a:rPr lang="hu-HU" sz="1400" b="1" dirty="0"/>
            <a:t> reform</a:t>
          </a:r>
        </a:p>
      </dgm:t>
    </dgm:pt>
    <dgm:pt modelId="{C6715E12-4C84-4191-961D-AD85A14E8348}" type="parTrans" cxnId="{330F68F8-EB62-4CD1-B217-506C3911CD45}">
      <dgm:prSet/>
      <dgm:spPr/>
      <dgm:t>
        <a:bodyPr/>
        <a:lstStyle/>
        <a:p>
          <a:endParaRPr lang="hu-HU"/>
        </a:p>
      </dgm:t>
    </dgm:pt>
    <dgm:pt modelId="{07B3810E-14F2-4995-954D-FD6B4C1686EF}" type="sibTrans" cxnId="{330F68F8-EB62-4CD1-B217-506C3911CD45}">
      <dgm:prSet/>
      <dgm:spPr/>
      <dgm:t>
        <a:bodyPr/>
        <a:lstStyle/>
        <a:p>
          <a:endParaRPr lang="hu-HU"/>
        </a:p>
      </dgm:t>
    </dgm:pt>
    <dgm:pt modelId="{80293896-0DE8-411E-B6B7-C10E258EAFA9}">
      <dgm:prSet phldrT="[Szöveg]" custT="1"/>
      <dgm:spPr>
        <a:solidFill>
          <a:srgbClr val="F76700"/>
        </a:solidFill>
      </dgm:spPr>
      <dgm:t>
        <a:bodyPr/>
        <a:lstStyle/>
        <a:p>
          <a:r>
            <a:rPr lang="hu-HU" sz="1400" b="1" dirty="0" err="1"/>
            <a:t>Information</a:t>
          </a:r>
          <a:r>
            <a:rPr lang="hu-HU" sz="1400" b="1" dirty="0"/>
            <a:t> </a:t>
          </a:r>
          <a:r>
            <a:rPr lang="hu-HU" sz="1400" b="1" dirty="0" err="1"/>
            <a:t>technology</a:t>
          </a:r>
          <a:r>
            <a:rPr lang="hu-HU" sz="1400" b="1" dirty="0"/>
            <a:t> reform </a:t>
          </a:r>
        </a:p>
      </dgm:t>
    </dgm:pt>
    <dgm:pt modelId="{2E984CB3-BDA0-409A-99C9-43B576D5EB25}" type="parTrans" cxnId="{8139FAFC-2606-4715-8D09-ED0F1AEAE47D}">
      <dgm:prSet/>
      <dgm:spPr/>
      <dgm:t>
        <a:bodyPr/>
        <a:lstStyle/>
        <a:p>
          <a:endParaRPr lang="hu-HU"/>
        </a:p>
      </dgm:t>
    </dgm:pt>
    <dgm:pt modelId="{EF0025EF-5AEB-45DD-AEE5-E22761DC97DF}" type="sibTrans" cxnId="{8139FAFC-2606-4715-8D09-ED0F1AEAE47D}">
      <dgm:prSet/>
      <dgm:spPr/>
      <dgm:t>
        <a:bodyPr/>
        <a:lstStyle/>
        <a:p>
          <a:endParaRPr lang="hu-HU"/>
        </a:p>
      </dgm:t>
    </dgm:pt>
    <dgm:pt modelId="{52E97AAD-ED67-45BB-AC56-4D5170A63A26}">
      <dgm:prSet phldrT="[Szöveg]" custT="1"/>
      <dgm:spPr>
        <a:solidFill>
          <a:srgbClr val="F76700"/>
        </a:solidFill>
      </dgm:spPr>
      <dgm:t>
        <a:bodyPr/>
        <a:lstStyle/>
        <a:p>
          <a:r>
            <a:rPr lang="hu-HU" sz="1400" b="1" dirty="0" err="1"/>
            <a:t>Waste</a:t>
          </a:r>
          <a:r>
            <a:rPr lang="hu-HU" sz="1400" b="1" dirty="0"/>
            <a:t> management</a:t>
          </a:r>
        </a:p>
      </dgm:t>
    </dgm:pt>
    <dgm:pt modelId="{25619B57-46A6-494F-A9E1-F8D096A05ECA}" type="parTrans" cxnId="{105FAD16-F445-4F49-92D6-E2041D2A647F}">
      <dgm:prSet/>
      <dgm:spPr/>
      <dgm:t>
        <a:bodyPr/>
        <a:lstStyle/>
        <a:p>
          <a:endParaRPr lang="hu-HU"/>
        </a:p>
      </dgm:t>
    </dgm:pt>
    <dgm:pt modelId="{AA28EDDB-F3E2-4DCC-940D-F6B8D55871B5}" type="sibTrans" cxnId="{105FAD16-F445-4F49-92D6-E2041D2A647F}">
      <dgm:prSet/>
      <dgm:spPr/>
      <dgm:t>
        <a:bodyPr/>
        <a:lstStyle/>
        <a:p>
          <a:endParaRPr lang="hu-HU"/>
        </a:p>
      </dgm:t>
    </dgm:pt>
    <dgm:pt modelId="{476FCBAE-F332-4297-B2EA-3C0D7A19BF36}">
      <dgm:prSet phldrT="[Szöveg]" custT="1"/>
      <dgm:spPr>
        <a:solidFill>
          <a:srgbClr val="F76700"/>
        </a:solidFill>
        <a:ln>
          <a:solidFill>
            <a:srgbClr val="F76700"/>
          </a:solidFill>
        </a:ln>
      </dgm:spPr>
      <dgm:t>
        <a:bodyPr/>
        <a:lstStyle/>
        <a:p>
          <a:r>
            <a:rPr lang="hu-HU" sz="1400" b="1" dirty="0"/>
            <a:t>Public </a:t>
          </a:r>
          <a:r>
            <a:rPr lang="hu-HU" sz="1400" b="1" dirty="0" err="1"/>
            <a:t>education</a:t>
          </a:r>
          <a:r>
            <a:rPr lang="hu-HU" sz="1400" b="1" dirty="0"/>
            <a:t> reform</a:t>
          </a:r>
        </a:p>
      </dgm:t>
    </dgm:pt>
    <dgm:pt modelId="{7F725747-427F-496E-9F5C-88D719E1252C}" type="sibTrans" cxnId="{22EF83E4-8283-48E6-B649-7AF9069BCF4F}">
      <dgm:prSet/>
      <dgm:spPr/>
      <dgm:t>
        <a:bodyPr/>
        <a:lstStyle/>
        <a:p>
          <a:endParaRPr lang="hu-HU"/>
        </a:p>
      </dgm:t>
    </dgm:pt>
    <dgm:pt modelId="{AB08824D-CE65-40B4-9925-01A9CC073E77}" type="parTrans" cxnId="{22EF83E4-8283-48E6-B649-7AF9069BCF4F}">
      <dgm:prSet/>
      <dgm:spPr/>
      <dgm:t>
        <a:bodyPr/>
        <a:lstStyle/>
        <a:p>
          <a:endParaRPr lang="hu-HU"/>
        </a:p>
      </dgm:t>
    </dgm:pt>
    <dgm:pt modelId="{00970774-EDBD-4018-9D17-D5FE4F10805A}">
      <dgm:prSet phldrT="[Szöveg]" custT="1"/>
      <dgm:spPr>
        <a:solidFill>
          <a:srgbClr val="F76700"/>
        </a:solidFill>
      </dgm:spPr>
      <dgm:t>
        <a:bodyPr/>
        <a:lstStyle/>
        <a:p>
          <a:r>
            <a:rPr lang="hu-HU" sz="1400" b="1" dirty="0" err="1"/>
            <a:t>Healthcare</a:t>
          </a:r>
          <a:r>
            <a:rPr lang="hu-HU" sz="1400" b="1" dirty="0"/>
            <a:t> reform</a:t>
          </a:r>
        </a:p>
      </dgm:t>
    </dgm:pt>
    <dgm:pt modelId="{C1C654A5-B757-4333-9F01-68DF173D5DFC}" type="sibTrans" cxnId="{F3257308-C286-4340-A737-B5E3DABB05F2}">
      <dgm:prSet/>
      <dgm:spPr/>
      <dgm:t>
        <a:bodyPr/>
        <a:lstStyle/>
        <a:p>
          <a:endParaRPr lang="hu-HU"/>
        </a:p>
      </dgm:t>
    </dgm:pt>
    <dgm:pt modelId="{3164953D-31A5-4499-BB5B-A1EABAB0336A}" type="parTrans" cxnId="{F3257308-C286-4340-A737-B5E3DABB05F2}">
      <dgm:prSet/>
      <dgm:spPr/>
      <dgm:t>
        <a:bodyPr/>
        <a:lstStyle/>
        <a:p>
          <a:endParaRPr lang="hu-HU"/>
        </a:p>
      </dgm:t>
    </dgm:pt>
    <dgm:pt modelId="{B4DD09D5-D2C9-4FBC-839A-4A37AF52DC4E}">
      <dgm:prSet phldrT="[Szöveg]" custScaleX="271025" custRadScaleRad="98793" custRadScaleInc="-225348"/>
      <dgm:spPr>
        <a:solidFill>
          <a:schemeClr val="accent2"/>
        </a:solidFill>
        <a:ln>
          <a:solidFill>
            <a:schemeClr val="tx1"/>
          </a:solidFill>
        </a:ln>
      </dgm:spPr>
      <dgm:t>
        <a:bodyPr/>
        <a:lstStyle/>
        <a:p>
          <a:endParaRPr lang="en-US"/>
        </a:p>
      </dgm:t>
    </dgm:pt>
    <dgm:pt modelId="{51098133-48C1-4254-8355-5069F3DBDA73}" type="parTrans" cxnId="{0A39638C-02D7-41FD-A19B-89C0ECADE182}">
      <dgm:prSet/>
      <dgm:spPr/>
      <dgm:t>
        <a:bodyPr/>
        <a:lstStyle/>
        <a:p>
          <a:endParaRPr lang="en-US"/>
        </a:p>
      </dgm:t>
    </dgm:pt>
    <dgm:pt modelId="{D436C644-4047-4C17-9E19-B6181548C07D}" type="sibTrans" cxnId="{0A39638C-02D7-41FD-A19B-89C0ECADE182}">
      <dgm:prSet/>
      <dgm:spPr/>
      <dgm:t>
        <a:bodyPr/>
        <a:lstStyle/>
        <a:p>
          <a:endParaRPr lang="en-US"/>
        </a:p>
      </dgm:t>
    </dgm:pt>
    <dgm:pt modelId="{287AE31C-0946-417F-94FB-F0DD9B7EA250}" type="pres">
      <dgm:prSet presAssocID="{C92266FA-A47C-456D-82D0-2EA1742F5E34}" presName="Name0" presStyleCnt="0">
        <dgm:presLayoutVars>
          <dgm:chMax val="1"/>
          <dgm:dir/>
          <dgm:animLvl val="ctr"/>
          <dgm:resizeHandles val="exact"/>
        </dgm:presLayoutVars>
      </dgm:prSet>
      <dgm:spPr/>
    </dgm:pt>
    <dgm:pt modelId="{002EC43C-1CE0-483D-84BA-6D50B7DED00F}" type="pres">
      <dgm:prSet presAssocID="{B3056FC1-CA6C-4F66-B78D-4A4BA9A3F2D3}" presName="centerShape" presStyleLbl="node0" presStyleIdx="0" presStyleCnt="1" custScaleX="105022" custScaleY="105022" custLinFactNeighborX="602"/>
      <dgm:spPr>
        <a:prstGeom prst="ellipse">
          <a:avLst/>
        </a:prstGeom>
      </dgm:spPr>
    </dgm:pt>
    <dgm:pt modelId="{14664FE3-5BE8-441C-AF73-62665CD96BA4}" type="pres">
      <dgm:prSet presAssocID="{00970774-EDBD-4018-9D17-D5FE4F10805A}" presName="node" presStyleLbl="node1" presStyleIdx="0" presStyleCnt="16" custScaleX="193589" custRadScaleRad="97562" custRadScaleInc="32210">
        <dgm:presLayoutVars>
          <dgm:bulletEnabled val="1"/>
        </dgm:presLayoutVars>
      </dgm:prSet>
      <dgm:spPr>
        <a:prstGeom prst="rect">
          <a:avLst/>
        </a:prstGeom>
      </dgm:spPr>
    </dgm:pt>
    <dgm:pt modelId="{2D5783D1-FD4A-46A1-9E2A-909E69A9BB8F}" type="pres">
      <dgm:prSet presAssocID="{00970774-EDBD-4018-9D17-D5FE4F10805A}" presName="dummy" presStyleCnt="0"/>
      <dgm:spPr/>
    </dgm:pt>
    <dgm:pt modelId="{0DA3B584-89A1-453F-92DD-49C1D50D3E9D}" type="pres">
      <dgm:prSet presAssocID="{C1C654A5-B757-4333-9F01-68DF173D5DFC}" presName="sibTrans" presStyleLbl="sibTrans2D1" presStyleIdx="0" presStyleCnt="16"/>
      <dgm:spPr/>
    </dgm:pt>
    <dgm:pt modelId="{1CA227E9-B0DC-4550-8B03-A99FA1D21000}" type="pres">
      <dgm:prSet presAssocID="{476FCBAE-F332-4297-B2EA-3C0D7A19BF36}" presName="node" presStyleLbl="node1" presStyleIdx="1" presStyleCnt="16" custScaleX="193589" custRadScaleRad="104234" custRadScaleInc="113054">
        <dgm:presLayoutVars>
          <dgm:bulletEnabled val="1"/>
        </dgm:presLayoutVars>
      </dgm:prSet>
      <dgm:spPr>
        <a:prstGeom prst="rect">
          <a:avLst/>
        </a:prstGeom>
      </dgm:spPr>
    </dgm:pt>
    <dgm:pt modelId="{B90248EE-B38F-4C92-A0B6-0AAFAEF6A3C4}" type="pres">
      <dgm:prSet presAssocID="{476FCBAE-F332-4297-B2EA-3C0D7A19BF36}" presName="dummy" presStyleCnt="0"/>
      <dgm:spPr/>
    </dgm:pt>
    <dgm:pt modelId="{8A93A761-D5AB-45C7-B01B-5E04B2950598}" type="pres">
      <dgm:prSet presAssocID="{7F725747-427F-496E-9F5C-88D719E1252C}" presName="sibTrans" presStyleLbl="sibTrans2D1" presStyleIdx="1" presStyleCnt="16"/>
      <dgm:spPr/>
    </dgm:pt>
    <dgm:pt modelId="{AEDDA588-4D8F-4E34-BCB3-B5856AA0DD8A}" type="pres">
      <dgm:prSet presAssocID="{C0F3A320-0D15-4071-A76E-3502F7BF2275}" presName="node" presStyleLbl="node1" presStyleIdx="2" presStyleCnt="16" custScaleX="193589" custRadScaleRad="107381" custRadScaleInc="128361">
        <dgm:presLayoutVars>
          <dgm:bulletEnabled val="1"/>
        </dgm:presLayoutVars>
      </dgm:prSet>
      <dgm:spPr>
        <a:prstGeom prst="rect">
          <a:avLst/>
        </a:prstGeom>
      </dgm:spPr>
    </dgm:pt>
    <dgm:pt modelId="{5FB77D5D-3D42-4054-8AA1-44653E0D54C8}" type="pres">
      <dgm:prSet presAssocID="{C0F3A320-0D15-4071-A76E-3502F7BF2275}" presName="dummy" presStyleCnt="0"/>
      <dgm:spPr/>
    </dgm:pt>
    <dgm:pt modelId="{588D9265-EF63-4882-B17B-A8182ACE1277}" type="pres">
      <dgm:prSet presAssocID="{EE6BD4C7-3F3C-40FC-A12D-0046936BEBF2}" presName="sibTrans" presStyleLbl="sibTrans2D1" presStyleIdx="2" presStyleCnt="16"/>
      <dgm:spPr/>
    </dgm:pt>
    <dgm:pt modelId="{A84ED7E8-2C1C-47FF-8BF3-14CD124660C7}" type="pres">
      <dgm:prSet presAssocID="{9822AEA8-A376-42A1-B5D5-CE5C238B9899}" presName="node" presStyleLbl="node1" presStyleIdx="3" presStyleCnt="16" custScaleX="193589" custRadScaleRad="106441" custRadScaleInc="58144">
        <dgm:presLayoutVars>
          <dgm:bulletEnabled val="1"/>
        </dgm:presLayoutVars>
      </dgm:prSet>
      <dgm:spPr>
        <a:prstGeom prst="rect">
          <a:avLst/>
        </a:prstGeom>
      </dgm:spPr>
    </dgm:pt>
    <dgm:pt modelId="{DE0E93A8-D635-4519-873F-15527C1AE611}" type="pres">
      <dgm:prSet presAssocID="{9822AEA8-A376-42A1-B5D5-CE5C238B9899}" presName="dummy" presStyleCnt="0"/>
      <dgm:spPr/>
    </dgm:pt>
    <dgm:pt modelId="{82439C70-EC55-4282-9D15-B6B79E082171}" type="pres">
      <dgm:prSet presAssocID="{AE5C6019-209F-469F-98CC-FDFCB04176BE}" presName="sibTrans" presStyleLbl="sibTrans2D1" presStyleIdx="3" presStyleCnt="16"/>
      <dgm:spPr/>
    </dgm:pt>
    <dgm:pt modelId="{5712854C-632F-453F-9433-59A85AA8E374}" type="pres">
      <dgm:prSet presAssocID="{7EF31C00-4EDB-438D-9C50-CF337702799E}" presName="node" presStyleLbl="node1" presStyleIdx="4" presStyleCnt="16" custScaleX="193589" custRadScaleRad="106995" custRadScaleInc="17005">
        <dgm:presLayoutVars>
          <dgm:bulletEnabled val="1"/>
        </dgm:presLayoutVars>
      </dgm:prSet>
      <dgm:spPr>
        <a:prstGeom prst="rect">
          <a:avLst/>
        </a:prstGeom>
      </dgm:spPr>
    </dgm:pt>
    <dgm:pt modelId="{1F0897D5-3E38-449C-A9B6-DC6C30F2EF23}" type="pres">
      <dgm:prSet presAssocID="{7EF31C00-4EDB-438D-9C50-CF337702799E}" presName="dummy" presStyleCnt="0"/>
      <dgm:spPr/>
    </dgm:pt>
    <dgm:pt modelId="{F55D3E31-CAF6-464F-8B0E-045256F2499D}" type="pres">
      <dgm:prSet presAssocID="{D61528DB-E7A1-43FD-ADC6-6D31F944A95D}" presName="sibTrans" presStyleLbl="sibTrans2D1" presStyleIdx="4" presStyleCnt="16"/>
      <dgm:spPr/>
    </dgm:pt>
    <dgm:pt modelId="{4E118850-819F-4298-BDDA-1B0129F956A9}" type="pres">
      <dgm:prSet presAssocID="{D454EA7F-3B52-4E6D-89AD-491371FB3481}" presName="node" presStyleLbl="node1" presStyleIdx="5" presStyleCnt="16" custScaleX="193589" custRadScaleRad="106202" custRadScaleInc="-36838">
        <dgm:presLayoutVars>
          <dgm:bulletEnabled val="1"/>
        </dgm:presLayoutVars>
      </dgm:prSet>
      <dgm:spPr>
        <a:prstGeom prst="rect">
          <a:avLst/>
        </a:prstGeom>
      </dgm:spPr>
    </dgm:pt>
    <dgm:pt modelId="{A13DED17-8FD0-41F9-A035-D1DBBEFA6021}" type="pres">
      <dgm:prSet presAssocID="{D454EA7F-3B52-4E6D-89AD-491371FB3481}" presName="dummy" presStyleCnt="0"/>
      <dgm:spPr/>
    </dgm:pt>
    <dgm:pt modelId="{D4096E2C-47FA-4BBE-9065-00F36A07B274}" type="pres">
      <dgm:prSet presAssocID="{55B2CEA9-C4C1-4B27-B5AF-B319DA79BF5D}" presName="sibTrans" presStyleLbl="sibTrans2D1" presStyleIdx="5" presStyleCnt="16"/>
      <dgm:spPr/>
    </dgm:pt>
    <dgm:pt modelId="{22B76F0F-1AFD-4482-89BF-CFE47CE4DE4A}" type="pres">
      <dgm:prSet presAssocID="{183F272A-4C50-4A77-A2DD-8D103B9D38EB}" presName="node" presStyleLbl="node1" presStyleIdx="6" presStyleCnt="16" custScaleX="193589" custRadScaleRad="103015" custRadScaleInc="-66530">
        <dgm:presLayoutVars>
          <dgm:bulletEnabled val="1"/>
        </dgm:presLayoutVars>
      </dgm:prSet>
      <dgm:spPr>
        <a:prstGeom prst="rect">
          <a:avLst/>
        </a:prstGeom>
      </dgm:spPr>
    </dgm:pt>
    <dgm:pt modelId="{D52A3CE1-D716-4805-AE4F-081BD9249FD6}" type="pres">
      <dgm:prSet presAssocID="{183F272A-4C50-4A77-A2DD-8D103B9D38EB}" presName="dummy" presStyleCnt="0"/>
      <dgm:spPr/>
    </dgm:pt>
    <dgm:pt modelId="{78214974-5404-4563-97CB-96B7C2B62FC3}" type="pres">
      <dgm:prSet presAssocID="{B3EC35D5-E7AF-4035-A56B-F50DD9AD68F7}" presName="sibTrans" presStyleLbl="sibTrans2D1" presStyleIdx="6" presStyleCnt="16"/>
      <dgm:spPr/>
    </dgm:pt>
    <dgm:pt modelId="{ABAC56A3-FDAF-41D7-8410-5807DAF5D17E}" type="pres">
      <dgm:prSet presAssocID="{C1BEB5AC-7153-489A-B3BC-FDC61C35AB0C}" presName="node" presStyleLbl="node1" presStyleIdx="7" presStyleCnt="16" custScaleX="193589" custRadScaleRad="104731" custRadScaleInc="-85850">
        <dgm:presLayoutVars>
          <dgm:bulletEnabled val="1"/>
        </dgm:presLayoutVars>
      </dgm:prSet>
      <dgm:spPr>
        <a:prstGeom prst="rect">
          <a:avLst/>
        </a:prstGeom>
      </dgm:spPr>
    </dgm:pt>
    <dgm:pt modelId="{E9598F59-EF83-4D4B-A345-87F38B1B4F89}" type="pres">
      <dgm:prSet presAssocID="{C1BEB5AC-7153-489A-B3BC-FDC61C35AB0C}" presName="dummy" presStyleCnt="0"/>
      <dgm:spPr/>
    </dgm:pt>
    <dgm:pt modelId="{CB453601-52FA-4E14-8012-1C99AF5729F6}" type="pres">
      <dgm:prSet presAssocID="{94D42633-8DDE-490F-88F9-964C138858EB}" presName="sibTrans" presStyleLbl="sibTrans2D1" presStyleIdx="7" presStyleCnt="16"/>
      <dgm:spPr/>
    </dgm:pt>
    <dgm:pt modelId="{8CFC8BBE-2555-400E-84A0-E893850AF41C}" type="pres">
      <dgm:prSet presAssocID="{6834F820-75DA-4BBB-858E-7E0801C0259A}" presName="node" presStyleLbl="node1" presStyleIdx="8" presStyleCnt="16" custScaleX="193589" custRadScaleRad="100002" custRadScaleInc="-4362">
        <dgm:presLayoutVars>
          <dgm:bulletEnabled val="1"/>
        </dgm:presLayoutVars>
      </dgm:prSet>
      <dgm:spPr>
        <a:prstGeom prst="rect">
          <a:avLst/>
        </a:prstGeom>
      </dgm:spPr>
    </dgm:pt>
    <dgm:pt modelId="{D72EB42B-B587-4984-B7CF-B1E29C6A6992}" type="pres">
      <dgm:prSet presAssocID="{6834F820-75DA-4BBB-858E-7E0801C0259A}" presName="dummy" presStyleCnt="0"/>
      <dgm:spPr/>
    </dgm:pt>
    <dgm:pt modelId="{0199E7C4-7529-4873-9B3B-F3AE82E5933D}" type="pres">
      <dgm:prSet presAssocID="{D5F85580-271A-47AB-9BC1-4CE593CAE316}" presName="sibTrans" presStyleLbl="sibTrans2D1" presStyleIdx="8" presStyleCnt="16"/>
      <dgm:spPr/>
    </dgm:pt>
    <dgm:pt modelId="{7F32E367-57E8-46FE-9E42-DF2D0A476DEF}" type="pres">
      <dgm:prSet presAssocID="{8D916DB0-E36D-4B6F-8FDD-846B8B7D30A3}" presName="node" presStyleLbl="node1" presStyleIdx="9" presStyleCnt="16" custScaleX="193589" custRadScaleRad="103248" custRadScaleInc="63320">
        <dgm:presLayoutVars>
          <dgm:bulletEnabled val="1"/>
        </dgm:presLayoutVars>
      </dgm:prSet>
      <dgm:spPr>
        <a:prstGeom prst="rect">
          <a:avLst/>
        </a:prstGeom>
      </dgm:spPr>
    </dgm:pt>
    <dgm:pt modelId="{11E1DFC0-CE24-4805-AFFC-C21D3E038D66}" type="pres">
      <dgm:prSet presAssocID="{8D916DB0-E36D-4B6F-8FDD-846B8B7D30A3}" presName="dummy" presStyleCnt="0"/>
      <dgm:spPr/>
    </dgm:pt>
    <dgm:pt modelId="{3A4CF883-E1DB-4AF2-A88E-D378120E171B}" type="pres">
      <dgm:prSet presAssocID="{047C3189-5878-4C16-AC34-05CF3F317AC8}" presName="sibTrans" presStyleLbl="sibTrans2D1" presStyleIdx="9" presStyleCnt="16"/>
      <dgm:spPr/>
    </dgm:pt>
    <dgm:pt modelId="{66E8159C-0620-4D98-A9A2-B9636F3E589D}" type="pres">
      <dgm:prSet presAssocID="{2E5E03BD-0E6F-4250-A04B-B5080A4332BB}" presName="node" presStyleLbl="node1" presStyleIdx="10" presStyleCnt="16" custScaleX="193589" custRadScaleRad="100989" custRadScaleInc="49379">
        <dgm:presLayoutVars>
          <dgm:bulletEnabled val="1"/>
        </dgm:presLayoutVars>
      </dgm:prSet>
      <dgm:spPr>
        <a:prstGeom prst="rect">
          <a:avLst/>
        </a:prstGeom>
      </dgm:spPr>
    </dgm:pt>
    <dgm:pt modelId="{17BE8C41-BBF9-4906-A3D6-B66F0B822989}" type="pres">
      <dgm:prSet presAssocID="{2E5E03BD-0E6F-4250-A04B-B5080A4332BB}" presName="dummy" presStyleCnt="0"/>
      <dgm:spPr/>
    </dgm:pt>
    <dgm:pt modelId="{04DCABB7-1275-45BC-BB17-8A4284A37E55}" type="pres">
      <dgm:prSet presAssocID="{EE4749B1-83C1-45D7-B186-BE304C8FB88D}" presName="sibTrans" presStyleLbl="sibTrans2D1" presStyleIdx="10" presStyleCnt="16"/>
      <dgm:spPr/>
    </dgm:pt>
    <dgm:pt modelId="{1D469399-5CA4-4521-A39C-86DF3256D284}" type="pres">
      <dgm:prSet presAssocID="{B7784082-A734-405D-8814-2D47E8E38191}" presName="node" presStyleLbl="node1" presStyleIdx="11" presStyleCnt="16" custScaleX="193589" custRadScaleRad="99970" custRadScaleInc="14524">
        <dgm:presLayoutVars>
          <dgm:bulletEnabled val="1"/>
        </dgm:presLayoutVars>
      </dgm:prSet>
      <dgm:spPr>
        <a:prstGeom prst="rect">
          <a:avLst/>
        </a:prstGeom>
      </dgm:spPr>
    </dgm:pt>
    <dgm:pt modelId="{22540A9F-2943-4DAE-BCFD-F59B4A6FEEBF}" type="pres">
      <dgm:prSet presAssocID="{B7784082-A734-405D-8814-2D47E8E38191}" presName="dummy" presStyleCnt="0"/>
      <dgm:spPr/>
    </dgm:pt>
    <dgm:pt modelId="{EA63CBF3-214A-498E-9DB2-F52FFB7DC13A}" type="pres">
      <dgm:prSet presAssocID="{9B832D87-D3F0-4FD3-923F-721B05E25E05}" presName="sibTrans" presStyleLbl="sibTrans2D1" presStyleIdx="11" presStyleCnt="16"/>
      <dgm:spPr/>
    </dgm:pt>
    <dgm:pt modelId="{1A49A6A9-F2E5-4792-8031-320F4B78360A}" type="pres">
      <dgm:prSet presAssocID="{8BA0AB7E-D557-4677-AAD2-396E73C9F008}" presName="node" presStyleLbl="node1" presStyleIdx="12" presStyleCnt="16" custScaleX="193589" custRadScaleRad="99429" custRadScaleInc="0">
        <dgm:presLayoutVars>
          <dgm:bulletEnabled val="1"/>
        </dgm:presLayoutVars>
      </dgm:prSet>
      <dgm:spPr>
        <a:prstGeom prst="rect">
          <a:avLst/>
        </a:prstGeom>
      </dgm:spPr>
    </dgm:pt>
    <dgm:pt modelId="{0BEFAAFF-2AA1-48D8-B3C4-0347ABF294F0}" type="pres">
      <dgm:prSet presAssocID="{8BA0AB7E-D557-4677-AAD2-396E73C9F008}" presName="dummy" presStyleCnt="0"/>
      <dgm:spPr/>
    </dgm:pt>
    <dgm:pt modelId="{F0D2AE99-0DB8-4489-B3D8-EA7506EA5AF4}" type="pres">
      <dgm:prSet presAssocID="{EAAB6170-9936-4823-8614-E012EB81FDEE}" presName="sibTrans" presStyleLbl="sibTrans2D1" presStyleIdx="12" presStyleCnt="16"/>
      <dgm:spPr/>
    </dgm:pt>
    <dgm:pt modelId="{7E682718-855E-4C78-84CF-B9AB997D2E16}" type="pres">
      <dgm:prSet presAssocID="{E2192426-DE38-476F-B564-2364AE0BFE6D}" presName="node" presStyleLbl="node1" presStyleIdx="13" presStyleCnt="16" custScaleX="193589" custRadScaleRad="99473" custRadScaleInc="1678">
        <dgm:presLayoutVars>
          <dgm:bulletEnabled val="1"/>
        </dgm:presLayoutVars>
      </dgm:prSet>
      <dgm:spPr>
        <a:prstGeom prst="rect">
          <a:avLst/>
        </a:prstGeom>
      </dgm:spPr>
    </dgm:pt>
    <dgm:pt modelId="{B68EE421-165F-4335-893D-B3E90B86B011}" type="pres">
      <dgm:prSet presAssocID="{E2192426-DE38-476F-B564-2364AE0BFE6D}" presName="dummy" presStyleCnt="0"/>
      <dgm:spPr/>
    </dgm:pt>
    <dgm:pt modelId="{F71E6C24-C4CD-45CC-995D-637F870CBBDD}" type="pres">
      <dgm:prSet presAssocID="{07B3810E-14F2-4995-954D-FD6B4C1686EF}" presName="sibTrans" presStyleLbl="sibTrans2D1" presStyleIdx="13" presStyleCnt="16"/>
      <dgm:spPr/>
    </dgm:pt>
    <dgm:pt modelId="{2C6791CA-4E77-4864-BD9A-F07045AF47F6}" type="pres">
      <dgm:prSet presAssocID="{80293896-0DE8-411E-B6B7-C10E258EAFA9}" presName="node" presStyleLbl="node1" presStyleIdx="14" presStyleCnt="16" custScaleX="193589" custRadScaleRad="99477" custRadScaleInc="-54722">
        <dgm:presLayoutVars>
          <dgm:bulletEnabled val="1"/>
        </dgm:presLayoutVars>
      </dgm:prSet>
      <dgm:spPr>
        <a:prstGeom prst="rect">
          <a:avLst/>
        </a:prstGeom>
      </dgm:spPr>
    </dgm:pt>
    <dgm:pt modelId="{3011E141-A852-428B-ADD2-43115D86AFC8}" type="pres">
      <dgm:prSet presAssocID="{80293896-0DE8-411E-B6B7-C10E258EAFA9}" presName="dummy" presStyleCnt="0"/>
      <dgm:spPr/>
    </dgm:pt>
    <dgm:pt modelId="{9299B35B-A1D5-4891-99BF-F1391B4F6A4F}" type="pres">
      <dgm:prSet presAssocID="{EF0025EF-5AEB-45DD-AEE5-E22761DC97DF}" presName="sibTrans" presStyleLbl="sibTrans2D1" presStyleIdx="14" presStyleCnt="16"/>
      <dgm:spPr/>
    </dgm:pt>
    <dgm:pt modelId="{147AF5E4-A556-419A-9726-052F49B5BEA2}" type="pres">
      <dgm:prSet presAssocID="{52E97AAD-ED67-45BB-AC56-4D5170A63A26}" presName="node" presStyleLbl="node1" presStyleIdx="15" presStyleCnt="16" custScaleX="193589" custRadScaleRad="100860" custRadScaleInc="-38170">
        <dgm:presLayoutVars>
          <dgm:bulletEnabled val="1"/>
        </dgm:presLayoutVars>
      </dgm:prSet>
      <dgm:spPr>
        <a:prstGeom prst="rect">
          <a:avLst/>
        </a:prstGeom>
      </dgm:spPr>
    </dgm:pt>
    <dgm:pt modelId="{E57AA6BC-1417-49D8-8E69-1500440CCEB4}" type="pres">
      <dgm:prSet presAssocID="{52E97AAD-ED67-45BB-AC56-4D5170A63A26}" presName="dummy" presStyleCnt="0"/>
      <dgm:spPr/>
    </dgm:pt>
    <dgm:pt modelId="{66A9A776-725E-4A8A-9FE3-0CE2915D415C}" type="pres">
      <dgm:prSet presAssocID="{AA28EDDB-F3E2-4DCC-940D-F6B8D55871B5}" presName="sibTrans" presStyleLbl="sibTrans2D1" presStyleIdx="15" presStyleCnt="16"/>
      <dgm:spPr/>
    </dgm:pt>
  </dgm:ptLst>
  <dgm:cxnLst>
    <dgm:cxn modelId="{4915C105-17AB-45ED-B051-2B6F345B6C98}" type="presOf" srcId="{C0F3A320-0D15-4071-A76E-3502F7BF2275}" destId="{AEDDA588-4D8F-4E34-BCB3-B5856AA0DD8A}" srcOrd="0" destOrd="0" presId="urn:microsoft.com/office/officeart/2005/8/layout/radial6"/>
    <dgm:cxn modelId="{BE91F505-A1A9-4D06-BFF2-34071A10F290}" srcId="{C92266FA-A47C-456D-82D0-2EA1742F5E34}" destId="{B3056FC1-CA6C-4F66-B78D-4A4BA9A3F2D3}" srcOrd="0" destOrd="0" parTransId="{6FBE7B4D-985B-4F1C-964D-F45184378046}" sibTransId="{59C62239-D7D0-4828-9B8D-6A915C2ABFF2}"/>
    <dgm:cxn modelId="{F3257308-C286-4340-A737-B5E3DABB05F2}" srcId="{B3056FC1-CA6C-4F66-B78D-4A4BA9A3F2D3}" destId="{00970774-EDBD-4018-9D17-D5FE4F10805A}" srcOrd="0" destOrd="0" parTransId="{3164953D-31A5-4499-BB5B-A1EABAB0336A}" sibTransId="{C1C654A5-B757-4333-9F01-68DF173D5DFC}"/>
    <dgm:cxn modelId="{105FAD16-F445-4F49-92D6-E2041D2A647F}" srcId="{B3056FC1-CA6C-4F66-B78D-4A4BA9A3F2D3}" destId="{52E97AAD-ED67-45BB-AC56-4D5170A63A26}" srcOrd="15" destOrd="0" parTransId="{25619B57-46A6-494F-A9E1-F8D096A05ECA}" sibTransId="{AA28EDDB-F3E2-4DCC-940D-F6B8D55871B5}"/>
    <dgm:cxn modelId="{22BBAD1B-21C6-4C94-844A-92165C2F660F}" type="presOf" srcId="{D454EA7F-3B52-4E6D-89AD-491371FB3481}" destId="{4E118850-819F-4298-BDDA-1B0129F956A9}" srcOrd="0" destOrd="0" presId="urn:microsoft.com/office/officeart/2005/8/layout/radial6"/>
    <dgm:cxn modelId="{3A08F31F-448B-4DFD-BB16-751555F43755}" srcId="{B3056FC1-CA6C-4F66-B78D-4A4BA9A3F2D3}" destId="{8D916DB0-E36D-4B6F-8FDD-846B8B7D30A3}" srcOrd="9" destOrd="0" parTransId="{B3736DD7-F82E-4148-9D7E-920A9377694D}" sibTransId="{047C3189-5878-4C16-AC34-05CF3F317AC8}"/>
    <dgm:cxn modelId="{7E23D424-C0C6-4F07-9C6C-F629648CD99F}" type="presOf" srcId="{9B832D87-D3F0-4FD3-923F-721B05E25E05}" destId="{EA63CBF3-214A-498E-9DB2-F52FFB7DC13A}" srcOrd="0" destOrd="0" presId="urn:microsoft.com/office/officeart/2005/8/layout/radial6"/>
    <dgm:cxn modelId="{D5356125-C467-4070-9ACE-810E5744A8E8}" type="presOf" srcId="{E2192426-DE38-476F-B564-2364AE0BFE6D}" destId="{7E682718-855E-4C78-84CF-B9AB997D2E16}" srcOrd="0" destOrd="0" presId="urn:microsoft.com/office/officeart/2005/8/layout/radial6"/>
    <dgm:cxn modelId="{8CFC5B2E-B0DA-4D3D-B32C-9C1B837169F8}" type="presOf" srcId="{00970774-EDBD-4018-9D17-D5FE4F10805A}" destId="{14664FE3-5BE8-441C-AF73-62665CD96BA4}" srcOrd="0" destOrd="0" presId="urn:microsoft.com/office/officeart/2005/8/layout/radial6"/>
    <dgm:cxn modelId="{DD1CD935-55BA-455C-9CE6-2C4B1F76CADD}" type="presOf" srcId="{EF0025EF-5AEB-45DD-AEE5-E22761DC97DF}" destId="{9299B35B-A1D5-4891-99BF-F1391B4F6A4F}" srcOrd="0" destOrd="0" presId="urn:microsoft.com/office/officeart/2005/8/layout/radial6"/>
    <dgm:cxn modelId="{5C079B39-6A9A-4CA6-B5D9-6B2F87CACF2B}" type="presOf" srcId="{B7784082-A734-405D-8814-2D47E8E38191}" destId="{1D469399-5CA4-4521-A39C-86DF3256D284}" srcOrd="0" destOrd="0" presId="urn:microsoft.com/office/officeart/2005/8/layout/radial6"/>
    <dgm:cxn modelId="{9BD6063A-1F77-4306-804D-34994BF401DB}" type="presOf" srcId="{52E97AAD-ED67-45BB-AC56-4D5170A63A26}" destId="{147AF5E4-A556-419A-9726-052F49B5BEA2}" srcOrd="0" destOrd="0" presId="urn:microsoft.com/office/officeart/2005/8/layout/radial6"/>
    <dgm:cxn modelId="{1415073B-6B6B-4484-B332-BE62AC8EDF21}" srcId="{B3056FC1-CA6C-4F66-B78D-4A4BA9A3F2D3}" destId="{B7784082-A734-405D-8814-2D47E8E38191}" srcOrd="11" destOrd="0" parTransId="{3C5C41BA-0158-4A20-982E-65A49AE5B7AE}" sibTransId="{9B832D87-D3F0-4FD3-923F-721B05E25E05}"/>
    <dgm:cxn modelId="{B4A3983F-4468-4D85-8C2A-CB79473EDB06}" type="presOf" srcId="{7EF31C00-4EDB-438D-9C50-CF337702799E}" destId="{5712854C-632F-453F-9433-59A85AA8E374}" srcOrd="0" destOrd="0" presId="urn:microsoft.com/office/officeart/2005/8/layout/radial6"/>
    <dgm:cxn modelId="{74517341-6D32-48D6-A2A5-8E25B96626D6}" type="presOf" srcId="{AE5C6019-209F-469F-98CC-FDFCB04176BE}" destId="{82439C70-EC55-4282-9D15-B6B79E082171}" srcOrd="0" destOrd="0" presId="urn:microsoft.com/office/officeart/2005/8/layout/radial6"/>
    <dgm:cxn modelId="{8A7E0D43-1C8E-42C7-856A-47E98E8129EA}" type="presOf" srcId="{6834F820-75DA-4BBB-858E-7E0801C0259A}" destId="{8CFC8BBE-2555-400E-84A0-E893850AF41C}" srcOrd="0" destOrd="0" presId="urn:microsoft.com/office/officeart/2005/8/layout/radial6"/>
    <dgm:cxn modelId="{D7F58E44-5B89-43E9-81B2-52164EF764DC}" type="presOf" srcId="{8D916DB0-E36D-4B6F-8FDD-846B8B7D30A3}" destId="{7F32E367-57E8-46FE-9E42-DF2D0A476DEF}" srcOrd="0" destOrd="0" presId="urn:microsoft.com/office/officeart/2005/8/layout/radial6"/>
    <dgm:cxn modelId="{1556C04A-67DE-4449-B300-52E0DEE0CCD6}" srcId="{B3056FC1-CA6C-4F66-B78D-4A4BA9A3F2D3}" destId="{8BA0AB7E-D557-4677-AAD2-396E73C9F008}" srcOrd="12" destOrd="0" parTransId="{C3938106-7A80-4E43-805F-3A1EB697762A}" sibTransId="{EAAB6170-9936-4823-8614-E012EB81FDEE}"/>
    <dgm:cxn modelId="{551FDF4A-7919-490E-BCE6-DA6D5F7F6533}" type="presOf" srcId="{B3056FC1-CA6C-4F66-B78D-4A4BA9A3F2D3}" destId="{002EC43C-1CE0-483D-84BA-6D50B7DED00F}" srcOrd="0" destOrd="0" presId="urn:microsoft.com/office/officeart/2005/8/layout/radial6"/>
    <dgm:cxn modelId="{B23F5B6F-4322-46C1-A056-B9A98B0EB8F3}" type="presOf" srcId="{AA28EDDB-F3E2-4DCC-940D-F6B8D55871B5}" destId="{66A9A776-725E-4A8A-9FE3-0CE2915D415C}" srcOrd="0" destOrd="0" presId="urn:microsoft.com/office/officeart/2005/8/layout/radial6"/>
    <dgm:cxn modelId="{C8A79050-F229-43CA-A4AF-881D9E57E553}" srcId="{B3056FC1-CA6C-4F66-B78D-4A4BA9A3F2D3}" destId="{6834F820-75DA-4BBB-858E-7E0801C0259A}" srcOrd="8" destOrd="0" parTransId="{397C0493-C2A0-47EF-9B8B-1A595E9E4416}" sibTransId="{D5F85580-271A-47AB-9BC1-4CE593CAE316}"/>
    <dgm:cxn modelId="{A8D10A72-2534-4BE5-8548-CBE140F7282D}" type="presOf" srcId="{B3EC35D5-E7AF-4035-A56B-F50DD9AD68F7}" destId="{78214974-5404-4563-97CB-96B7C2B62FC3}" srcOrd="0" destOrd="0" presId="urn:microsoft.com/office/officeart/2005/8/layout/radial6"/>
    <dgm:cxn modelId="{5FAEC875-24AB-46B5-91BF-1D8C7FF25841}" type="presOf" srcId="{C1BEB5AC-7153-489A-B3BC-FDC61C35AB0C}" destId="{ABAC56A3-FDAF-41D7-8410-5807DAF5D17E}" srcOrd="0" destOrd="0" presId="urn:microsoft.com/office/officeart/2005/8/layout/radial6"/>
    <dgm:cxn modelId="{EC75E756-5F4F-4677-923F-C35734462B3D}" type="presOf" srcId="{C92266FA-A47C-456D-82D0-2EA1742F5E34}" destId="{287AE31C-0946-417F-94FB-F0DD9B7EA250}" srcOrd="0" destOrd="0" presId="urn:microsoft.com/office/officeart/2005/8/layout/radial6"/>
    <dgm:cxn modelId="{AA370658-655C-46CE-96FE-855637974E3C}" type="presOf" srcId="{183F272A-4C50-4A77-A2DD-8D103B9D38EB}" destId="{22B76F0F-1AFD-4482-89BF-CFE47CE4DE4A}" srcOrd="0" destOrd="0" presId="urn:microsoft.com/office/officeart/2005/8/layout/radial6"/>
    <dgm:cxn modelId="{0A39638C-02D7-41FD-A19B-89C0ECADE182}" srcId="{C92266FA-A47C-456D-82D0-2EA1742F5E34}" destId="{B4DD09D5-D2C9-4FBC-839A-4A37AF52DC4E}" srcOrd="1" destOrd="0" parTransId="{51098133-48C1-4254-8355-5069F3DBDA73}" sibTransId="{D436C644-4047-4C17-9E19-B6181548C07D}"/>
    <dgm:cxn modelId="{54D1B88E-5F30-4BB7-9760-FD9A374C562A}" srcId="{B3056FC1-CA6C-4F66-B78D-4A4BA9A3F2D3}" destId="{183F272A-4C50-4A77-A2DD-8D103B9D38EB}" srcOrd="6" destOrd="0" parTransId="{BAB3131A-0637-4981-8D73-CD08EA104C7F}" sibTransId="{B3EC35D5-E7AF-4035-A56B-F50DD9AD68F7}"/>
    <dgm:cxn modelId="{8764FF8E-C23F-42AF-9032-2D61150A40EE}" srcId="{B3056FC1-CA6C-4F66-B78D-4A4BA9A3F2D3}" destId="{2E5E03BD-0E6F-4250-A04B-B5080A4332BB}" srcOrd="10" destOrd="0" parTransId="{732E6B45-8C17-41B1-91CD-79EB93A3A545}" sibTransId="{EE4749B1-83C1-45D7-B186-BE304C8FB88D}"/>
    <dgm:cxn modelId="{2C4C6291-52BD-4922-BD41-54253F8D9135}" type="presOf" srcId="{7F725747-427F-496E-9F5C-88D719E1252C}" destId="{8A93A761-D5AB-45C7-B01B-5E04B2950598}" srcOrd="0" destOrd="0" presId="urn:microsoft.com/office/officeart/2005/8/layout/radial6"/>
    <dgm:cxn modelId="{782DB992-685D-4792-813D-F88E90C6ABC7}" type="presOf" srcId="{C1C654A5-B757-4333-9F01-68DF173D5DFC}" destId="{0DA3B584-89A1-453F-92DD-49C1D50D3E9D}" srcOrd="0" destOrd="0" presId="urn:microsoft.com/office/officeart/2005/8/layout/radial6"/>
    <dgm:cxn modelId="{FEAA2199-0519-408B-B25E-A04102661D49}" type="presOf" srcId="{476FCBAE-F332-4297-B2EA-3C0D7A19BF36}" destId="{1CA227E9-B0DC-4550-8B03-A99FA1D21000}" srcOrd="0" destOrd="0" presId="urn:microsoft.com/office/officeart/2005/8/layout/radial6"/>
    <dgm:cxn modelId="{B0B1B799-522B-4F13-B236-A43D77F108EA}" type="presOf" srcId="{9822AEA8-A376-42A1-B5D5-CE5C238B9899}" destId="{A84ED7E8-2C1C-47FF-8BF3-14CD124660C7}" srcOrd="0" destOrd="0" presId="urn:microsoft.com/office/officeart/2005/8/layout/radial6"/>
    <dgm:cxn modelId="{EFA9A5A5-E9D7-48CE-B3C9-62757830DCCB}" type="presOf" srcId="{2E5E03BD-0E6F-4250-A04B-B5080A4332BB}" destId="{66E8159C-0620-4D98-A9A2-B9636F3E589D}" srcOrd="0" destOrd="0" presId="urn:microsoft.com/office/officeart/2005/8/layout/radial6"/>
    <dgm:cxn modelId="{1D7AF3AD-B138-4001-9849-FFC5966B72C7}" type="presOf" srcId="{8BA0AB7E-D557-4677-AAD2-396E73C9F008}" destId="{1A49A6A9-F2E5-4792-8031-320F4B78360A}" srcOrd="0" destOrd="0" presId="urn:microsoft.com/office/officeart/2005/8/layout/radial6"/>
    <dgm:cxn modelId="{B5E9D1B3-1A6D-4780-899C-9245EE56FC72}" srcId="{B3056FC1-CA6C-4F66-B78D-4A4BA9A3F2D3}" destId="{C1BEB5AC-7153-489A-B3BC-FDC61C35AB0C}" srcOrd="7" destOrd="0" parTransId="{7F0B9592-58C4-440B-870C-5844E109D592}" sibTransId="{94D42633-8DDE-490F-88F9-964C138858EB}"/>
    <dgm:cxn modelId="{04CE6BB6-5FC1-4CC9-86D0-013FDE2961A1}" type="presOf" srcId="{EE4749B1-83C1-45D7-B186-BE304C8FB88D}" destId="{04DCABB7-1275-45BC-BB17-8A4284A37E55}" srcOrd="0" destOrd="0" presId="urn:microsoft.com/office/officeart/2005/8/layout/radial6"/>
    <dgm:cxn modelId="{E950E5BA-EB23-4D1D-A34F-99DBA39D7540}" type="presOf" srcId="{D5F85580-271A-47AB-9BC1-4CE593CAE316}" destId="{0199E7C4-7529-4873-9B3B-F3AE82E5933D}" srcOrd="0" destOrd="0" presId="urn:microsoft.com/office/officeart/2005/8/layout/radial6"/>
    <dgm:cxn modelId="{266AB6C8-42BF-45FF-ACE8-A1692CB2F545}" type="presOf" srcId="{55B2CEA9-C4C1-4B27-B5AF-B319DA79BF5D}" destId="{D4096E2C-47FA-4BBE-9065-00F36A07B274}" srcOrd="0" destOrd="0" presId="urn:microsoft.com/office/officeart/2005/8/layout/radial6"/>
    <dgm:cxn modelId="{93E21BCD-EEDD-4493-B705-4AA712FD4910}" type="presOf" srcId="{80293896-0DE8-411E-B6B7-C10E258EAFA9}" destId="{2C6791CA-4E77-4864-BD9A-F07045AF47F6}" srcOrd="0" destOrd="0" presId="urn:microsoft.com/office/officeart/2005/8/layout/radial6"/>
    <dgm:cxn modelId="{C71C5DD0-C6C5-42CE-94DA-936E388A0CEE}" srcId="{B3056FC1-CA6C-4F66-B78D-4A4BA9A3F2D3}" destId="{9822AEA8-A376-42A1-B5D5-CE5C238B9899}" srcOrd="3" destOrd="0" parTransId="{DA56F6B6-7966-4623-8788-98E03A4EA540}" sibTransId="{AE5C6019-209F-469F-98CC-FDFCB04176BE}"/>
    <dgm:cxn modelId="{83BFADD2-8640-441C-9E05-89AB8B27120E}" type="presOf" srcId="{D61528DB-E7A1-43FD-ADC6-6D31F944A95D}" destId="{F55D3E31-CAF6-464F-8B0E-045256F2499D}" srcOrd="0" destOrd="0" presId="urn:microsoft.com/office/officeart/2005/8/layout/radial6"/>
    <dgm:cxn modelId="{EADDFBD3-CDF8-45D7-AB78-35D185F477A4}" srcId="{B3056FC1-CA6C-4F66-B78D-4A4BA9A3F2D3}" destId="{C0F3A320-0D15-4071-A76E-3502F7BF2275}" srcOrd="2" destOrd="0" parTransId="{68CEB232-4A0D-4FD4-A2AA-46FF854856F1}" sibTransId="{EE6BD4C7-3F3C-40FC-A12D-0046936BEBF2}"/>
    <dgm:cxn modelId="{326603DE-B247-4709-A56B-47FFEBECC6FE}" type="presOf" srcId="{047C3189-5878-4C16-AC34-05CF3F317AC8}" destId="{3A4CF883-E1DB-4AF2-A88E-D378120E171B}" srcOrd="0" destOrd="0" presId="urn:microsoft.com/office/officeart/2005/8/layout/radial6"/>
    <dgm:cxn modelId="{FBC869E4-1B0D-4537-A3EB-809020F807D5}" type="presOf" srcId="{EAAB6170-9936-4823-8614-E012EB81FDEE}" destId="{F0D2AE99-0DB8-4489-B3D8-EA7506EA5AF4}" srcOrd="0" destOrd="0" presId="urn:microsoft.com/office/officeart/2005/8/layout/radial6"/>
    <dgm:cxn modelId="{22EF83E4-8283-48E6-B649-7AF9069BCF4F}" srcId="{B3056FC1-CA6C-4F66-B78D-4A4BA9A3F2D3}" destId="{476FCBAE-F332-4297-B2EA-3C0D7A19BF36}" srcOrd="1" destOrd="0" parTransId="{AB08824D-CE65-40B4-9925-01A9CC073E77}" sibTransId="{7F725747-427F-496E-9F5C-88D719E1252C}"/>
    <dgm:cxn modelId="{4FF169E5-BAE3-4174-8BD8-EF3A3D38B138}" type="presOf" srcId="{94D42633-8DDE-490F-88F9-964C138858EB}" destId="{CB453601-52FA-4E14-8012-1C99AF5729F6}" srcOrd="0" destOrd="0" presId="urn:microsoft.com/office/officeart/2005/8/layout/radial6"/>
    <dgm:cxn modelId="{6EB5B3EA-14CB-4124-B304-3E71682CE7C1}" type="presOf" srcId="{07B3810E-14F2-4995-954D-FD6B4C1686EF}" destId="{F71E6C24-C4CD-45CC-995D-637F870CBBDD}" srcOrd="0" destOrd="0" presId="urn:microsoft.com/office/officeart/2005/8/layout/radial6"/>
    <dgm:cxn modelId="{615F07F1-FC25-48BD-9468-9A095C251CD5}" type="presOf" srcId="{EE6BD4C7-3F3C-40FC-A12D-0046936BEBF2}" destId="{588D9265-EF63-4882-B17B-A8182ACE1277}" srcOrd="0" destOrd="0" presId="urn:microsoft.com/office/officeart/2005/8/layout/radial6"/>
    <dgm:cxn modelId="{8A4CDCF2-F081-4155-8D44-E5219F1AA515}" srcId="{B3056FC1-CA6C-4F66-B78D-4A4BA9A3F2D3}" destId="{7EF31C00-4EDB-438D-9C50-CF337702799E}" srcOrd="4" destOrd="0" parTransId="{F6FE2CAC-5272-47E3-A4E9-8B55A4857E6F}" sibTransId="{D61528DB-E7A1-43FD-ADC6-6D31F944A95D}"/>
    <dgm:cxn modelId="{449DEBF5-969A-4DDF-84C7-D07B9A2887FF}" srcId="{B3056FC1-CA6C-4F66-B78D-4A4BA9A3F2D3}" destId="{D454EA7F-3B52-4E6D-89AD-491371FB3481}" srcOrd="5" destOrd="0" parTransId="{B5C8FA21-69A7-4297-8874-CD735D612A35}" sibTransId="{55B2CEA9-C4C1-4B27-B5AF-B319DA79BF5D}"/>
    <dgm:cxn modelId="{330F68F8-EB62-4CD1-B217-506C3911CD45}" srcId="{B3056FC1-CA6C-4F66-B78D-4A4BA9A3F2D3}" destId="{E2192426-DE38-476F-B564-2364AE0BFE6D}" srcOrd="13" destOrd="0" parTransId="{C6715E12-4C84-4191-961D-AD85A14E8348}" sibTransId="{07B3810E-14F2-4995-954D-FD6B4C1686EF}"/>
    <dgm:cxn modelId="{8139FAFC-2606-4715-8D09-ED0F1AEAE47D}" srcId="{B3056FC1-CA6C-4F66-B78D-4A4BA9A3F2D3}" destId="{80293896-0DE8-411E-B6B7-C10E258EAFA9}" srcOrd="14" destOrd="0" parTransId="{2E984CB3-BDA0-409A-99C9-43B576D5EB25}" sibTransId="{EF0025EF-5AEB-45DD-AEE5-E22761DC97DF}"/>
    <dgm:cxn modelId="{A4AFF19C-94F3-4837-8B26-5F87E9215F47}" type="presParOf" srcId="{287AE31C-0946-417F-94FB-F0DD9B7EA250}" destId="{002EC43C-1CE0-483D-84BA-6D50B7DED00F}" srcOrd="0" destOrd="0" presId="urn:microsoft.com/office/officeart/2005/8/layout/radial6"/>
    <dgm:cxn modelId="{A38BDDE0-8197-4034-B6F4-F857CDBF3EB4}" type="presParOf" srcId="{287AE31C-0946-417F-94FB-F0DD9B7EA250}" destId="{14664FE3-5BE8-441C-AF73-62665CD96BA4}" srcOrd="1" destOrd="0" presId="urn:microsoft.com/office/officeart/2005/8/layout/radial6"/>
    <dgm:cxn modelId="{F41EC804-6EF3-4E90-B71D-470A362E5139}" type="presParOf" srcId="{287AE31C-0946-417F-94FB-F0DD9B7EA250}" destId="{2D5783D1-FD4A-46A1-9E2A-909E69A9BB8F}" srcOrd="2" destOrd="0" presId="urn:microsoft.com/office/officeart/2005/8/layout/radial6"/>
    <dgm:cxn modelId="{2FB6A4B0-0D4C-4244-BA3C-DB3E8DB3D0DF}" type="presParOf" srcId="{287AE31C-0946-417F-94FB-F0DD9B7EA250}" destId="{0DA3B584-89A1-453F-92DD-49C1D50D3E9D}" srcOrd="3" destOrd="0" presId="urn:microsoft.com/office/officeart/2005/8/layout/radial6"/>
    <dgm:cxn modelId="{07A468F9-F490-4DD9-AF76-CFB0E16F403A}" type="presParOf" srcId="{287AE31C-0946-417F-94FB-F0DD9B7EA250}" destId="{1CA227E9-B0DC-4550-8B03-A99FA1D21000}" srcOrd="4" destOrd="0" presId="urn:microsoft.com/office/officeart/2005/8/layout/radial6"/>
    <dgm:cxn modelId="{C7E6E600-F69A-4CF5-83DF-6A3F48062282}" type="presParOf" srcId="{287AE31C-0946-417F-94FB-F0DD9B7EA250}" destId="{B90248EE-B38F-4C92-A0B6-0AAFAEF6A3C4}" srcOrd="5" destOrd="0" presId="urn:microsoft.com/office/officeart/2005/8/layout/radial6"/>
    <dgm:cxn modelId="{4BBB5ACE-0C78-4C1E-BB80-24797E9F3046}" type="presParOf" srcId="{287AE31C-0946-417F-94FB-F0DD9B7EA250}" destId="{8A93A761-D5AB-45C7-B01B-5E04B2950598}" srcOrd="6" destOrd="0" presId="urn:microsoft.com/office/officeart/2005/8/layout/radial6"/>
    <dgm:cxn modelId="{C8B6AB62-C046-44B2-BD95-7D7198FA815A}" type="presParOf" srcId="{287AE31C-0946-417F-94FB-F0DD9B7EA250}" destId="{AEDDA588-4D8F-4E34-BCB3-B5856AA0DD8A}" srcOrd="7" destOrd="0" presId="urn:microsoft.com/office/officeart/2005/8/layout/radial6"/>
    <dgm:cxn modelId="{6EA77B1B-A4E0-4974-853E-60B583E926B4}" type="presParOf" srcId="{287AE31C-0946-417F-94FB-F0DD9B7EA250}" destId="{5FB77D5D-3D42-4054-8AA1-44653E0D54C8}" srcOrd="8" destOrd="0" presId="urn:microsoft.com/office/officeart/2005/8/layout/radial6"/>
    <dgm:cxn modelId="{584FD419-3ED8-41DA-83DA-6CEAC26C1BB1}" type="presParOf" srcId="{287AE31C-0946-417F-94FB-F0DD9B7EA250}" destId="{588D9265-EF63-4882-B17B-A8182ACE1277}" srcOrd="9" destOrd="0" presId="urn:microsoft.com/office/officeart/2005/8/layout/radial6"/>
    <dgm:cxn modelId="{6012B0B3-0732-40C8-8143-D1C30151344B}" type="presParOf" srcId="{287AE31C-0946-417F-94FB-F0DD9B7EA250}" destId="{A84ED7E8-2C1C-47FF-8BF3-14CD124660C7}" srcOrd="10" destOrd="0" presId="urn:microsoft.com/office/officeart/2005/8/layout/radial6"/>
    <dgm:cxn modelId="{0657ED88-D3C5-4BED-BEA3-356B92A7C3E7}" type="presParOf" srcId="{287AE31C-0946-417F-94FB-F0DD9B7EA250}" destId="{DE0E93A8-D635-4519-873F-15527C1AE611}" srcOrd="11" destOrd="0" presId="urn:microsoft.com/office/officeart/2005/8/layout/radial6"/>
    <dgm:cxn modelId="{0097CC0D-8C80-4648-A929-F3A869800DA5}" type="presParOf" srcId="{287AE31C-0946-417F-94FB-F0DD9B7EA250}" destId="{82439C70-EC55-4282-9D15-B6B79E082171}" srcOrd="12" destOrd="0" presId="urn:microsoft.com/office/officeart/2005/8/layout/radial6"/>
    <dgm:cxn modelId="{69B06080-5220-431F-ADB3-864B508B029B}" type="presParOf" srcId="{287AE31C-0946-417F-94FB-F0DD9B7EA250}" destId="{5712854C-632F-453F-9433-59A85AA8E374}" srcOrd="13" destOrd="0" presId="urn:microsoft.com/office/officeart/2005/8/layout/radial6"/>
    <dgm:cxn modelId="{7F989888-AF61-4BB7-9695-22D952A9B186}" type="presParOf" srcId="{287AE31C-0946-417F-94FB-F0DD9B7EA250}" destId="{1F0897D5-3E38-449C-A9B6-DC6C30F2EF23}" srcOrd="14" destOrd="0" presId="urn:microsoft.com/office/officeart/2005/8/layout/radial6"/>
    <dgm:cxn modelId="{8B23A9BA-90E5-4FEB-BB6D-669094507CDA}" type="presParOf" srcId="{287AE31C-0946-417F-94FB-F0DD9B7EA250}" destId="{F55D3E31-CAF6-464F-8B0E-045256F2499D}" srcOrd="15" destOrd="0" presId="urn:microsoft.com/office/officeart/2005/8/layout/radial6"/>
    <dgm:cxn modelId="{28422DE9-9081-4B88-9FAC-0761593EE34C}" type="presParOf" srcId="{287AE31C-0946-417F-94FB-F0DD9B7EA250}" destId="{4E118850-819F-4298-BDDA-1B0129F956A9}" srcOrd="16" destOrd="0" presId="urn:microsoft.com/office/officeart/2005/8/layout/radial6"/>
    <dgm:cxn modelId="{E038C0C7-E9E3-443B-A516-4D3922EB3299}" type="presParOf" srcId="{287AE31C-0946-417F-94FB-F0DD9B7EA250}" destId="{A13DED17-8FD0-41F9-A035-D1DBBEFA6021}" srcOrd="17" destOrd="0" presId="urn:microsoft.com/office/officeart/2005/8/layout/radial6"/>
    <dgm:cxn modelId="{DC9694B6-29D7-4724-92FC-E3665FCD7A02}" type="presParOf" srcId="{287AE31C-0946-417F-94FB-F0DD9B7EA250}" destId="{D4096E2C-47FA-4BBE-9065-00F36A07B274}" srcOrd="18" destOrd="0" presId="urn:microsoft.com/office/officeart/2005/8/layout/radial6"/>
    <dgm:cxn modelId="{F0A27642-D70A-4325-9CF8-7127011D1E3B}" type="presParOf" srcId="{287AE31C-0946-417F-94FB-F0DD9B7EA250}" destId="{22B76F0F-1AFD-4482-89BF-CFE47CE4DE4A}" srcOrd="19" destOrd="0" presId="urn:microsoft.com/office/officeart/2005/8/layout/radial6"/>
    <dgm:cxn modelId="{8348D95E-5F89-4F12-AB0F-F7CB182A38F3}" type="presParOf" srcId="{287AE31C-0946-417F-94FB-F0DD9B7EA250}" destId="{D52A3CE1-D716-4805-AE4F-081BD9249FD6}" srcOrd="20" destOrd="0" presId="urn:microsoft.com/office/officeart/2005/8/layout/radial6"/>
    <dgm:cxn modelId="{1D5A3F9E-D797-4B66-ACD4-7E2CFD9E8733}" type="presParOf" srcId="{287AE31C-0946-417F-94FB-F0DD9B7EA250}" destId="{78214974-5404-4563-97CB-96B7C2B62FC3}" srcOrd="21" destOrd="0" presId="urn:microsoft.com/office/officeart/2005/8/layout/radial6"/>
    <dgm:cxn modelId="{D1C7FE1F-93F2-4290-A69D-68521C901608}" type="presParOf" srcId="{287AE31C-0946-417F-94FB-F0DD9B7EA250}" destId="{ABAC56A3-FDAF-41D7-8410-5807DAF5D17E}" srcOrd="22" destOrd="0" presId="urn:microsoft.com/office/officeart/2005/8/layout/radial6"/>
    <dgm:cxn modelId="{BFFE2BF7-8037-483F-9F89-808D4B32A1CF}" type="presParOf" srcId="{287AE31C-0946-417F-94FB-F0DD9B7EA250}" destId="{E9598F59-EF83-4D4B-A345-87F38B1B4F89}" srcOrd="23" destOrd="0" presId="urn:microsoft.com/office/officeart/2005/8/layout/radial6"/>
    <dgm:cxn modelId="{81A90572-4B5A-4F4B-BB92-675632CD1D0A}" type="presParOf" srcId="{287AE31C-0946-417F-94FB-F0DD9B7EA250}" destId="{CB453601-52FA-4E14-8012-1C99AF5729F6}" srcOrd="24" destOrd="0" presId="urn:microsoft.com/office/officeart/2005/8/layout/radial6"/>
    <dgm:cxn modelId="{D244282E-0565-4608-B88D-373FDBD6FDBC}" type="presParOf" srcId="{287AE31C-0946-417F-94FB-F0DD9B7EA250}" destId="{8CFC8BBE-2555-400E-84A0-E893850AF41C}" srcOrd="25" destOrd="0" presId="urn:microsoft.com/office/officeart/2005/8/layout/radial6"/>
    <dgm:cxn modelId="{A6B8FF90-73D6-452C-A507-BE705D69BB82}" type="presParOf" srcId="{287AE31C-0946-417F-94FB-F0DD9B7EA250}" destId="{D72EB42B-B587-4984-B7CF-B1E29C6A6992}" srcOrd="26" destOrd="0" presId="urn:microsoft.com/office/officeart/2005/8/layout/radial6"/>
    <dgm:cxn modelId="{8F8FF403-BA28-424A-B589-B07E4718610F}" type="presParOf" srcId="{287AE31C-0946-417F-94FB-F0DD9B7EA250}" destId="{0199E7C4-7529-4873-9B3B-F3AE82E5933D}" srcOrd="27" destOrd="0" presId="urn:microsoft.com/office/officeart/2005/8/layout/radial6"/>
    <dgm:cxn modelId="{5602F03E-8B16-4758-AEE4-029C75D0E4CF}" type="presParOf" srcId="{287AE31C-0946-417F-94FB-F0DD9B7EA250}" destId="{7F32E367-57E8-46FE-9E42-DF2D0A476DEF}" srcOrd="28" destOrd="0" presId="urn:microsoft.com/office/officeart/2005/8/layout/radial6"/>
    <dgm:cxn modelId="{785F3DF7-BB26-4ACD-BA4F-1AB1CB11607B}" type="presParOf" srcId="{287AE31C-0946-417F-94FB-F0DD9B7EA250}" destId="{11E1DFC0-CE24-4805-AFFC-C21D3E038D66}" srcOrd="29" destOrd="0" presId="urn:microsoft.com/office/officeart/2005/8/layout/radial6"/>
    <dgm:cxn modelId="{E8FEDA48-F894-4FE8-B3B9-52DE8B774BF9}" type="presParOf" srcId="{287AE31C-0946-417F-94FB-F0DD9B7EA250}" destId="{3A4CF883-E1DB-4AF2-A88E-D378120E171B}" srcOrd="30" destOrd="0" presId="urn:microsoft.com/office/officeart/2005/8/layout/radial6"/>
    <dgm:cxn modelId="{8F3C3ECC-EBCE-4D38-9A87-37C8B272C1F1}" type="presParOf" srcId="{287AE31C-0946-417F-94FB-F0DD9B7EA250}" destId="{66E8159C-0620-4D98-A9A2-B9636F3E589D}" srcOrd="31" destOrd="0" presId="urn:microsoft.com/office/officeart/2005/8/layout/radial6"/>
    <dgm:cxn modelId="{6DD94787-E450-4DE4-99BC-C8CD9E038C16}" type="presParOf" srcId="{287AE31C-0946-417F-94FB-F0DD9B7EA250}" destId="{17BE8C41-BBF9-4906-A3D6-B66F0B822989}" srcOrd="32" destOrd="0" presId="urn:microsoft.com/office/officeart/2005/8/layout/radial6"/>
    <dgm:cxn modelId="{BCD51320-64B1-4C34-9566-C9F3A7A272F6}" type="presParOf" srcId="{287AE31C-0946-417F-94FB-F0DD9B7EA250}" destId="{04DCABB7-1275-45BC-BB17-8A4284A37E55}" srcOrd="33" destOrd="0" presId="urn:microsoft.com/office/officeart/2005/8/layout/radial6"/>
    <dgm:cxn modelId="{77D92E38-7385-4DD7-9045-E467953B8709}" type="presParOf" srcId="{287AE31C-0946-417F-94FB-F0DD9B7EA250}" destId="{1D469399-5CA4-4521-A39C-86DF3256D284}" srcOrd="34" destOrd="0" presId="urn:microsoft.com/office/officeart/2005/8/layout/radial6"/>
    <dgm:cxn modelId="{220E16D7-6756-4916-B347-85AED942519B}" type="presParOf" srcId="{287AE31C-0946-417F-94FB-F0DD9B7EA250}" destId="{22540A9F-2943-4DAE-BCFD-F59B4A6FEEBF}" srcOrd="35" destOrd="0" presId="urn:microsoft.com/office/officeart/2005/8/layout/radial6"/>
    <dgm:cxn modelId="{5C2CFFB3-61ED-4DCA-BBA3-E38D702BC5B1}" type="presParOf" srcId="{287AE31C-0946-417F-94FB-F0DD9B7EA250}" destId="{EA63CBF3-214A-498E-9DB2-F52FFB7DC13A}" srcOrd="36" destOrd="0" presId="urn:microsoft.com/office/officeart/2005/8/layout/radial6"/>
    <dgm:cxn modelId="{45451A18-D533-4133-8310-7E4E345A2556}" type="presParOf" srcId="{287AE31C-0946-417F-94FB-F0DD9B7EA250}" destId="{1A49A6A9-F2E5-4792-8031-320F4B78360A}" srcOrd="37" destOrd="0" presId="urn:microsoft.com/office/officeart/2005/8/layout/radial6"/>
    <dgm:cxn modelId="{D0F9E056-F157-4F76-AFA2-1789E4FFFD29}" type="presParOf" srcId="{287AE31C-0946-417F-94FB-F0DD9B7EA250}" destId="{0BEFAAFF-2AA1-48D8-B3C4-0347ABF294F0}" srcOrd="38" destOrd="0" presId="urn:microsoft.com/office/officeart/2005/8/layout/radial6"/>
    <dgm:cxn modelId="{77C96B0B-EEE6-4A71-99F4-08A330C9429D}" type="presParOf" srcId="{287AE31C-0946-417F-94FB-F0DD9B7EA250}" destId="{F0D2AE99-0DB8-4489-B3D8-EA7506EA5AF4}" srcOrd="39" destOrd="0" presId="urn:microsoft.com/office/officeart/2005/8/layout/radial6"/>
    <dgm:cxn modelId="{B1D590E8-FE8E-4AAC-99EE-B936A91CBB1C}" type="presParOf" srcId="{287AE31C-0946-417F-94FB-F0DD9B7EA250}" destId="{7E682718-855E-4C78-84CF-B9AB997D2E16}" srcOrd="40" destOrd="0" presId="urn:microsoft.com/office/officeart/2005/8/layout/radial6"/>
    <dgm:cxn modelId="{7B8E9A96-94A8-4225-B97F-63A58E8F4FF7}" type="presParOf" srcId="{287AE31C-0946-417F-94FB-F0DD9B7EA250}" destId="{B68EE421-165F-4335-893D-B3E90B86B011}" srcOrd="41" destOrd="0" presId="urn:microsoft.com/office/officeart/2005/8/layout/radial6"/>
    <dgm:cxn modelId="{7C09A79D-0B40-4078-B43C-676493B6E59A}" type="presParOf" srcId="{287AE31C-0946-417F-94FB-F0DD9B7EA250}" destId="{F71E6C24-C4CD-45CC-995D-637F870CBBDD}" srcOrd="42" destOrd="0" presId="urn:microsoft.com/office/officeart/2005/8/layout/radial6"/>
    <dgm:cxn modelId="{2275E6F7-EC64-4039-9FAB-E713E4C7B8C9}" type="presParOf" srcId="{287AE31C-0946-417F-94FB-F0DD9B7EA250}" destId="{2C6791CA-4E77-4864-BD9A-F07045AF47F6}" srcOrd="43" destOrd="0" presId="urn:microsoft.com/office/officeart/2005/8/layout/radial6"/>
    <dgm:cxn modelId="{4150C210-8AEC-40F0-BEB9-6B65BC5E95DB}" type="presParOf" srcId="{287AE31C-0946-417F-94FB-F0DD9B7EA250}" destId="{3011E141-A852-428B-ADD2-43115D86AFC8}" srcOrd="44" destOrd="0" presId="urn:microsoft.com/office/officeart/2005/8/layout/radial6"/>
    <dgm:cxn modelId="{BE249E71-8940-40BE-ADA0-AFD17D3057BB}" type="presParOf" srcId="{287AE31C-0946-417F-94FB-F0DD9B7EA250}" destId="{9299B35B-A1D5-4891-99BF-F1391B4F6A4F}" srcOrd="45" destOrd="0" presId="urn:microsoft.com/office/officeart/2005/8/layout/radial6"/>
    <dgm:cxn modelId="{EB6CCC82-D7BE-43F3-B49E-8E78E42AD640}" type="presParOf" srcId="{287AE31C-0946-417F-94FB-F0DD9B7EA250}" destId="{147AF5E4-A556-419A-9726-052F49B5BEA2}" srcOrd="46" destOrd="0" presId="urn:microsoft.com/office/officeart/2005/8/layout/radial6"/>
    <dgm:cxn modelId="{D1C721EB-9D71-4509-BFE5-DC2FFCB673D0}" type="presParOf" srcId="{287AE31C-0946-417F-94FB-F0DD9B7EA250}" destId="{E57AA6BC-1417-49D8-8E69-1500440CCEB4}" srcOrd="47" destOrd="0" presId="urn:microsoft.com/office/officeart/2005/8/layout/radial6"/>
    <dgm:cxn modelId="{23DAEE64-9786-41BC-84C2-9B24C2F59961}" type="presParOf" srcId="{287AE31C-0946-417F-94FB-F0DD9B7EA250}" destId="{66A9A776-725E-4A8A-9FE3-0CE2915D415C}" srcOrd="48" destOrd="0" presId="urn:microsoft.com/office/officeart/2005/8/layout/radial6"/>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CBDFD-E5EB-44C5-A038-5A2D73C32D60}">
      <dsp:nvSpPr>
        <dsp:cNvPr id="0" name=""/>
        <dsp:cNvSpPr/>
      </dsp:nvSpPr>
      <dsp:spPr>
        <a:xfrm>
          <a:off x="5615273" y="2679083"/>
          <a:ext cx="1435004" cy="1401569"/>
        </a:xfrm>
        <a:prstGeom prst="ellipse">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solidFill>
                <a:schemeClr val="tx1"/>
              </a:solidFill>
            </a:rPr>
            <a:t>Diffusion</a:t>
          </a:r>
          <a:r>
            <a:rPr lang="hu-HU" sz="1400" b="1" kern="1200" dirty="0">
              <a:solidFill>
                <a:schemeClr val="tx1"/>
              </a:solidFill>
            </a:rPr>
            <a:t> of </a:t>
          </a:r>
          <a:r>
            <a:rPr lang="hu-HU" sz="1400" b="1" kern="1200" dirty="0" err="1">
              <a:solidFill>
                <a:schemeClr val="tx1"/>
              </a:solidFill>
            </a:rPr>
            <a:t>political</a:t>
          </a:r>
          <a:r>
            <a:rPr lang="hu-HU" sz="1400" b="1" kern="1200" dirty="0">
              <a:solidFill>
                <a:schemeClr val="tx1"/>
              </a:solidFill>
            </a:rPr>
            <a:t> </a:t>
          </a:r>
          <a:r>
            <a:rPr lang="hu-HU" sz="1400" b="1" kern="1200" dirty="0" err="1">
              <a:solidFill>
                <a:schemeClr val="tx1"/>
              </a:solidFill>
            </a:rPr>
            <a:t>capture</a:t>
          </a:r>
          <a:endParaRPr lang="en-US" sz="1400" b="1" kern="1200" dirty="0">
            <a:solidFill>
              <a:schemeClr val="tx1"/>
            </a:solidFill>
          </a:endParaRPr>
        </a:p>
      </dsp:txBody>
      <dsp:txXfrm>
        <a:off x="5825424" y="2884338"/>
        <a:ext cx="1014702" cy="991059"/>
      </dsp:txXfrm>
    </dsp:sp>
    <dsp:sp modelId="{C5F7B5D1-D9DD-4B4B-90CE-D0CF63CC6D71}">
      <dsp:nvSpPr>
        <dsp:cNvPr id="0" name=""/>
        <dsp:cNvSpPr/>
      </dsp:nvSpPr>
      <dsp:spPr>
        <a:xfrm rot="5407714" flipV="1">
          <a:off x="5835279" y="1711579"/>
          <a:ext cx="1007458" cy="654482"/>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chemeClr val="tx1"/>
            </a:solidFill>
          </a:endParaRPr>
        </a:p>
      </dsp:txBody>
      <dsp:txXfrm rot="10800000">
        <a:off x="5933672" y="1744303"/>
        <a:ext cx="811113" cy="392690"/>
      </dsp:txXfrm>
    </dsp:sp>
    <dsp:sp modelId="{C7C555BD-C7F6-48C5-9C4C-29DB9411663A}">
      <dsp:nvSpPr>
        <dsp:cNvPr id="0" name=""/>
        <dsp:cNvSpPr/>
      </dsp:nvSpPr>
      <dsp:spPr>
        <a:xfrm>
          <a:off x="5319716" y="207163"/>
          <a:ext cx="2014120" cy="998614"/>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THE PARLIAMANTARY TWO-THIRDS</a:t>
          </a:r>
        </a:p>
        <a:p>
          <a:pPr marL="0" lvl="0" indent="0" algn="ctr" defTabSz="622300">
            <a:lnSpc>
              <a:spcPct val="90000"/>
            </a:lnSpc>
            <a:spcBef>
              <a:spcPct val="0"/>
            </a:spcBef>
            <a:spcAft>
              <a:spcPct val="35000"/>
            </a:spcAft>
            <a:buNone/>
          </a:pPr>
          <a:r>
            <a:rPr lang="hu-HU" sz="1400" b="1" kern="1200" dirty="0">
              <a:solidFill>
                <a:schemeClr val="tx1"/>
              </a:solidFill>
            </a:rPr>
            <a:t>2010</a:t>
          </a:r>
          <a:endParaRPr lang="en-US" sz="1400" kern="1200" dirty="0">
            <a:solidFill>
              <a:schemeClr val="tx1"/>
            </a:solidFill>
          </a:endParaRPr>
        </a:p>
      </dsp:txBody>
      <dsp:txXfrm>
        <a:off x="5319716" y="207163"/>
        <a:ext cx="2014120" cy="998614"/>
      </dsp:txXfrm>
    </dsp:sp>
    <dsp:sp modelId="{E53D45AA-1D66-4FFE-A456-EB2D94B485FC}">
      <dsp:nvSpPr>
        <dsp:cNvPr id="0" name=""/>
        <dsp:cNvSpPr/>
      </dsp:nvSpPr>
      <dsp:spPr>
        <a:xfrm rot="18939480">
          <a:off x="6881774" y="2044701"/>
          <a:ext cx="954215" cy="347342"/>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896614" y="2150585"/>
        <a:ext cx="850012" cy="208406"/>
      </dsp:txXfrm>
    </dsp:sp>
    <dsp:sp modelId="{0C5092CD-587F-4255-8F32-68F56756B02C}">
      <dsp:nvSpPr>
        <dsp:cNvPr id="0" name=""/>
        <dsp:cNvSpPr/>
      </dsp:nvSpPr>
      <dsp:spPr>
        <a:xfrm>
          <a:off x="7782423" y="451951"/>
          <a:ext cx="1985131" cy="1082326"/>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THE ATTORNEY GENERAL</a:t>
          </a:r>
          <a:endParaRPr lang="en-US" sz="1400" kern="1200" dirty="0">
            <a:solidFill>
              <a:schemeClr val="tx1"/>
            </a:solidFill>
          </a:endParaRPr>
        </a:p>
      </dsp:txBody>
      <dsp:txXfrm>
        <a:off x="7782423" y="451951"/>
        <a:ext cx="1985131" cy="1082326"/>
      </dsp:txXfrm>
    </dsp:sp>
    <dsp:sp modelId="{E17930CB-6213-432E-B7F8-0A438C521FCA}">
      <dsp:nvSpPr>
        <dsp:cNvPr id="0" name=""/>
        <dsp:cNvSpPr/>
      </dsp:nvSpPr>
      <dsp:spPr>
        <a:xfrm rot="20367592">
          <a:off x="7292790" y="2708378"/>
          <a:ext cx="812831" cy="319021"/>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295832" y="2788972"/>
        <a:ext cx="717125" cy="191413"/>
      </dsp:txXfrm>
    </dsp:sp>
    <dsp:sp modelId="{355D0ED9-E8DD-4383-A963-29AC3D4C22D6}">
      <dsp:nvSpPr>
        <dsp:cNvPr id="0" name=""/>
        <dsp:cNvSpPr/>
      </dsp:nvSpPr>
      <dsp:spPr>
        <a:xfrm>
          <a:off x="8246430" y="1758073"/>
          <a:ext cx="2027322" cy="1049956"/>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THE CHIEF JUDGE</a:t>
          </a:r>
          <a:endParaRPr lang="en-US" sz="1400" kern="1200" dirty="0">
            <a:solidFill>
              <a:schemeClr val="tx1"/>
            </a:solidFill>
          </a:endParaRPr>
        </a:p>
      </dsp:txBody>
      <dsp:txXfrm>
        <a:off x="8246430" y="1758073"/>
        <a:ext cx="2027322" cy="1049956"/>
      </dsp:txXfrm>
    </dsp:sp>
    <dsp:sp modelId="{6A01DD8E-49F4-43DD-8708-41F9F9A8F20E}">
      <dsp:nvSpPr>
        <dsp:cNvPr id="0" name=""/>
        <dsp:cNvSpPr/>
      </dsp:nvSpPr>
      <dsp:spPr>
        <a:xfrm rot="409243">
          <a:off x="7377105" y="3466666"/>
          <a:ext cx="677729" cy="323842"/>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377449" y="3525665"/>
        <a:ext cx="580576" cy="194306"/>
      </dsp:txXfrm>
    </dsp:sp>
    <dsp:sp modelId="{172794BB-1C81-43F3-95D6-0E12A0D9A932}">
      <dsp:nvSpPr>
        <dsp:cNvPr id="0" name=""/>
        <dsp:cNvSpPr/>
      </dsp:nvSpPr>
      <dsp:spPr>
        <a:xfrm>
          <a:off x="8281537" y="3244710"/>
          <a:ext cx="2043933" cy="980970"/>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NATIONAL ELECTORAL BOARD</a:t>
          </a:r>
          <a:endParaRPr lang="en-US" sz="1400" kern="1200" dirty="0">
            <a:solidFill>
              <a:schemeClr val="tx1"/>
            </a:solidFill>
          </a:endParaRPr>
        </a:p>
      </dsp:txBody>
      <dsp:txXfrm>
        <a:off x="8281537" y="3244710"/>
        <a:ext cx="2043933" cy="980970"/>
      </dsp:txXfrm>
    </dsp:sp>
    <dsp:sp modelId="{110A8CB9-AC52-42AF-A8EF-0ACF737B4203}">
      <dsp:nvSpPr>
        <dsp:cNvPr id="0" name=""/>
        <dsp:cNvSpPr/>
      </dsp:nvSpPr>
      <dsp:spPr>
        <a:xfrm rot="3152492">
          <a:off x="6960041" y="4239634"/>
          <a:ext cx="687577" cy="364175"/>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981444" y="4269107"/>
        <a:ext cx="578325" cy="218505"/>
      </dsp:txXfrm>
    </dsp:sp>
    <dsp:sp modelId="{DC67DDF1-5593-47F4-BC1E-8FF0D44B3732}">
      <dsp:nvSpPr>
        <dsp:cNvPr id="0" name=""/>
        <dsp:cNvSpPr/>
      </dsp:nvSpPr>
      <dsp:spPr>
        <a:xfrm>
          <a:off x="6717264" y="4767444"/>
          <a:ext cx="2091587" cy="958407"/>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NATIONAL AUDIT OFFICE</a:t>
          </a:r>
          <a:endParaRPr lang="en-US" sz="1400" kern="1200" dirty="0">
            <a:solidFill>
              <a:schemeClr val="tx1"/>
            </a:solidFill>
          </a:endParaRPr>
        </a:p>
      </dsp:txBody>
      <dsp:txXfrm>
        <a:off x="6717264" y="4767444"/>
        <a:ext cx="2091587" cy="958407"/>
      </dsp:txXfrm>
    </dsp:sp>
    <dsp:sp modelId="{7EACF4E9-FDE1-4E72-B50A-297A497B4DA3}">
      <dsp:nvSpPr>
        <dsp:cNvPr id="0" name=""/>
        <dsp:cNvSpPr/>
      </dsp:nvSpPr>
      <dsp:spPr>
        <a:xfrm rot="8200184">
          <a:off x="4765532" y="4138367"/>
          <a:ext cx="746910" cy="377404"/>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10800000">
        <a:off x="4863322" y="4175002"/>
        <a:ext cx="633689" cy="226442"/>
      </dsp:txXfrm>
    </dsp:sp>
    <dsp:sp modelId="{D7513C41-1364-4994-9294-F403F5F9D95C}">
      <dsp:nvSpPr>
        <dsp:cNvPr id="0" name=""/>
        <dsp:cNvSpPr/>
      </dsp:nvSpPr>
      <dsp:spPr>
        <a:xfrm>
          <a:off x="3364528" y="4716789"/>
          <a:ext cx="2032421" cy="1009064"/>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NATIONAL BANK AND BANKING SUPERVISION</a:t>
          </a:r>
          <a:endParaRPr lang="en-US" sz="1400" kern="1200" dirty="0">
            <a:solidFill>
              <a:schemeClr val="tx1"/>
            </a:solidFill>
          </a:endParaRPr>
        </a:p>
      </dsp:txBody>
      <dsp:txXfrm>
        <a:off x="3364528" y="4716789"/>
        <a:ext cx="2032421" cy="1009064"/>
      </dsp:txXfrm>
    </dsp:sp>
    <dsp:sp modelId="{C7B8C335-CE2D-4300-81C3-74E7F2316C2E}">
      <dsp:nvSpPr>
        <dsp:cNvPr id="0" name=""/>
        <dsp:cNvSpPr/>
      </dsp:nvSpPr>
      <dsp:spPr>
        <a:xfrm rot="10265240">
          <a:off x="4621103" y="3359077"/>
          <a:ext cx="760455" cy="345668"/>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dirty="0">
            <a:solidFill>
              <a:schemeClr val="tx1"/>
            </a:solidFill>
          </a:endParaRPr>
        </a:p>
      </dsp:txBody>
      <dsp:txXfrm rot="10800000">
        <a:off x="4724177" y="3420178"/>
        <a:ext cx="656755" cy="207400"/>
      </dsp:txXfrm>
    </dsp:sp>
    <dsp:sp modelId="{3131A3BD-03AD-4BA8-8C6C-918FBC220DF8}">
      <dsp:nvSpPr>
        <dsp:cNvPr id="0" name=""/>
        <dsp:cNvSpPr/>
      </dsp:nvSpPr>
      <dsp:spPr>
        <a:xfrm>
          <a:off x="2708198" y="3289443"/>
          <a:ext cx="1868952" cy="1024586"/>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CONSTITUTIONAL COURT</a:t>
          </a:r>
          <a:endParaRPr lang="en-US" sz="1400" kern="1200" dirty="0">
            <a:solidFill>
              <a:schemeClr val="tx1"/>
            </a:solidFill>
          </a:endParaRPr>
        </a:p>
      </dsp:txBody>
      <dsp:txXfrm>
        <a:off x="2708198" y="3289443"/>
        <a:ext cx="1868952" cy="1024586"/>
      </dsp:txXfrm>
    </dsp:sp>
    <dsp:sp modelId="{97226D84-67BC-4649-A988-730706426CA2}">
      <dsp:nvSpPr>
        <dsp:cNvPr id="0" name=""/>
        <dsp:cNvSpPr/>
      </dsp:nvSpPr>
      <dsp:spPr>
        <a:xfrm rot="11908177">
          <a:off x="4802445" y="2749725"/>
          <a:ext cx="679777" cy="319021"/>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4895686" y="2828689"/>
        <a:ext cx="584071" cy="191413"/>
      </dsp:txXfrm>
    </dsp:sp>
    <dsp:sp modelId="{88726545-B5FA-4AF5-A044-869015546E1B}">
      <dsp:nvSpPr>
        <dsp:cNvPr id="0" name=""/>
        <dsp:cNvSpPr/>
      </dsp:nvSpPr>
      <dsp:spPr>
        <a:xfrm>
          <a:off x="2549897" y="1906957"/>
          <a:ext cx="2040315" cy="1100292"/>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BUDGETARY COUNCIL</a:t>
          </a:r>
          <a:endParaRPr lang="en-US" sz="1400" b="1" kern="1200" dirty="0">
            <a:solidFill>
              <a:schemeClr val="tx1"/>
            </a:solidFill>
          </a:endParaRPr>
        </a:p>
      </dsp:txBody>
      <dsp:txXfrm>
        <a:off x="2549897" y="1906957"/>
        <a:ext cx="2040315" cy="1100292"/>
      </dsp:txXfrm>
    </dsp:sp>
    <dsp:sp modelId="{73E83D2E-4C75-486E-BC3F-4AA98A26870D}">
      <dsp:nvSpPr>
        <dsp:cNvPr id="0" name=""/>
        <dsp:cNvSpPr/>
      </dsp:nvSpPr>
      <dsp:spPr>
        <a:xfrm rot="13428404">
          <a:off x="4788467" y="2038272"/>
          <a:ext cx="1055964" cy="319021"/>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4870854" y="2135201"/>
        <a:ext cx="960258" cy="191413"/>
      </dsp:txXfrm>
    </dsp:sp>
    <dsp:sp modelId="{59CD2B34-4E6C-4E39-89E1-436F618264D1}">
      <dsp:nvSpPr>
        <dsp:cNvPr id="0" name=""/>
        <dsp:cNvSpPr/>
      </dsp:nvSpPr>
      <dsp:spPr>
        <a:xfrm>
          <a:off x="2862882" y="479957"/>
          <a:ext cx="2040315" cy="1100292"/>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rPr>
            <a:t>THE PRESIDENT</a:t>
          </a:r>
          <a:endParaRPr lang="en-US" sz="1400" kern="1200" dirty="0">
            <a:solidFill>
              <a:schemeClr val="tx1"/>
            </a:solidFill>
          </a:endParaRPr>
        </a:p>
      </dsp:txBody>
      <dsp:txXfrm>
        <a:off x="2862882" y="479957"/>
        <a:ext cx="2040315" cy="1100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CBDFD-E5EB-44C5-A038-5A2D73C32D60}">
      <dsp:nvSpPr>
        <dsp:cNvPr id="0" name=""/>
        <dsp:cNvSpPr/>
      </dsp:nvSpPr>
      <dsp:spPr>
        <a:xfrm>
          <a:off x="3483628" y="2088155"/>
          <a:ext cx="1250145" cy="1266854"/>
        </a:xfrm>
        <a:prstGeom prst="ellipse">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solidFill>
                <a:schemeClr val="tx1"/>
              </a:solidFill>
            </a:rPr>
            <a:t>Cabinet</a:t>
          </a:r>
          <a:r>
            <a:rPr lang="hu-HU" sz="1400" b="1" kern="1200" dirty="0">
              <a:solidFill>
                <a:schemeClr val="tx1"/>
              </a:solidFill>
            </a:rPr>
            <a:t> </a:t>
          </a:r>
          <a:r>
            <a:rPr lang="hu-HU" sz="1400" b="1" kern="1200" dirty="0" err="1">
              <a:solidFill>
                <a:schemeClr val="tx1"/>
              </a:solidFill>
            </a:rPr>
            <a:t>Minister</a:t>
          </a:r>
          <a:endParaRPr lang="hu-HU" sz="1400" b="1" kern="1200" dirty="0">
            <a:solidFill>
              <a:schemeClr val="tx1"/>
            </a:solidFill>
          </a:endParaRPr>
        </a:p>
        <a:p>
          <a:pPr marL="0" lvl="0" indent="0" algn="ctr" defTabSz="622300">
            <a:lnSpc>
              <a:spcPct val="90000"/>
            </a:lnSpc>
            <a:spcBef>
              <a:spcPct val="0"/>
            </a:spcBef>
            <a:spcAft>
              <a:spcPct val="35000"/>
            </a:spcAft>
            <a:buNone/>
          </a:pPr>
          <a:r>
            <a:rPr lang="hu-HU" sz="1400" b="1" kern="1200" dirty="0">
              <a:solidFill>
                <a:schemeClr val="tx1"/>
              </a:solidFill>
            </a:rPr>
            <a:t>Antal Rogán </a:t>
          </a:r>
          <a:endParaRPr lang="en-US" sz="1400" b="1" kern="1200" dirty="0">
            <a:solidFill>
              <a:schemeClr val="tx1"/>
            </a:solidFill>
          </a:endParaRPr>
        </a:p>
      </dsp:txBody>
      <dsp:txXfrm>
        <a:off x="3666707" y="2273681"/>
        <a:ext cx="883987" cy="895802"/>
      </dsp:txXfrm>
    </dsp:sp>
    <dsp:sp modelId="{C5F7B5D1-D9DD-4B4B-90CE-D0CF63CC6D71}">
      <dsp:nvSpPr>
        <dsp:cNvPr id="0" name=""/>
        <dsp:cNvSpPr/>
      </dsp:nvSpPr>
      <dsp:spPr>
        <a:xfrm rot="16412741">
          <a:off x="3811460" y="1272748"/>
          <a:ext cx="758699"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846275" y="1359267"/>
        <a:ext cx="684479" cy="148440"/>
      </dsp:txXfrm>
    </dsp:sp>
    <dsp:sp modelId="{C7C555BD-C7F6-48C5-9C4C-29DB9411663A}">
      <dsp:nvSpPr>
        <dsp:cNvPr id="0" name=""/>
        <dsp:cNvSpPr/>
      </dsp:nvSpPr>
      <dsp:spPr>
        <a:xfrm>
          <a:off x="3446176" y="0"/>
          <a:ext cx="1621382" cy="660738"/>
        </a:xfrm>
        <a:prstGeom prst="rect">
          <a:avLst/>
        </a:prstGeom>
        <a:solidFill>
          <a:srgbClr val="F767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Manage</a:t>
          </a:r>
          <a:r>
            <a:rPr lang="hu-HU" sz="1200" b="1" kern="1200" dirty="0">
              <a:solidFill>
                <a:schemeClr val="tx1"/>
              </a:solidFill>
            </a:rPr>
            <a:t>r</a:t>
          </a:r>
          <a:r>
            <a:rPr lang="en-US" sz="1200" b="1" kern="1200" dirty="0">
              <a:solidFill>
                <a:schemeClr val="tx1"/>
              </a:solidFill>
            </a:rPr>
            <a:t> of the National Consultation (</a:t>
          </a:r>
          <a:r>
            <a:rPr lang="en-US" sz="1200" b="1" kern="1200" dirty="0" err="1">
              <a:solidFill>
                <a:schemeClr val="tx1"/>
              </a:solidFill>
            </a:rPr>
            <a:t>plebicite</a:t>
          </a:r>
          <a:r>
            <a:rPr lang="en-US" sz="1200" b="1" kern="1200" dirty="0">
              <a:solidFill>
                <a:schemeClr val="tx1"/>
              </a:solidFill>
            </a:rPr>
            <a:t>)</a:t>
          </a:r>
        </a:p>
      </dsp:txBody>
      <dsp:txXfrm>
        <a:off x="3446176" y="0"/>
        <a:ext cx="1621382" cy="660738"/>
      </dsp:txXfrm>
    </dsp:sp>
    <dsp:sp modelId="{5A2158B6-74B5-430A-917E-13BB129DB7F3}">
      <dsp:nvSpPr>
        <dsp:cNvPr id="0" name=""/>
        <dsp:cNvSpPr/>
      </dsp:nvSpPr>
      <dsp:spPr>
        <a:xfrm rot="18864624">
          <a:off x="4569539" y="1652246"/>
          <a:ext cx="694189"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580680" y="1728235"/>
        <a:ext cx="619969" cy="148440"/>
      </dsp:txXfrm>
    </dsp:sp>
    <dsp:sp modelId="{48334486-D2AE-4AA2-B742-EB7146A93928}">
      <dsp:nvSpPr>
        <dsp:cNvPr id="0" name=""/>
        <dsp:cNvSpPr/>
      </dsp:nvSpPr>
      <dsp:spPr>
        <a:xfrm>
          <a:off x="4863710" y="694891"/>
          <a:ext cx="1813511" cy="660738"/>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Supervisor of  the Fidesz</a:t>
          </a:r>
          <a:r>
            <a:rPr lang="hu-HU" sz="1200" b="1" kern="1200" dirty="0">
              <a:solidFill>
                <a:schemeClr val="tx1"/>
              </a:solidFill>
            </a:rPr>
            <a:t> </a:t>
          </a:r>
          <a:r>
            <a:rPr lang="hu-HU" sz="1200" b="1" kern="1200" dirty="0" err="1">
              <a:solidFill>
                <a:schemeClr val="tx1"/>
              </a:solidFill>
            </a:rPr>
            <a:t>Party</a:t>
          </a:r>
          <a:r>
            <a:rPr lang="hu-HU" sz="1200" b="1" kern="1200" dirty="0">
              <a:solidFill>
                <a:schemeClr val="tx1"/>
              </a:solidFill>
            </a:rPr>
            <a:t> </a:t>
          </a:r>
          <a:r>
            <a:rPr lang="hu-HU" sz="1200" b="1" kern="1200" dirty="0" err="1">
              <a:solidFill>
                <a:schemeClr val="tx1"/>
              </a:solidFill>
            </a:rPr>
            <a:t>Bureau</a:t>
          </a:r>
          <a:endParaRPr lang="en-US" sz="1200" b="1" kern="1200" dirty="0">
            <a:solidFill>
              <a:schemeClr val="tx1"/>
            </a:solidFill>
          </a:endParaRPr>
        </a:p>
      </dsp:txBody>
      <dsp:txXfrm>
        <a:off x="4863710" y="694891"/>
        <a:ext cx="1813511" cy="660738"/>
      </dsp:txXfrm>
    </dsp:sp>
    <dsp:sp modelId="{E53D45AA-1D66-4FFE-A456-EB2D94B485FC}">
      <dsp:nvSpPr>
        <dsp:cNvPr id="0" name=""/>
        <dsp:cNvSpPr/>
      </dsp:nvSpPr>
      <dsp:spPr>
        <a:xfrm rot="20233702">
          <a:off x="4876213" y="2159675"/>
          <a:ext cx="552775"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879106" y="2223519"/>
        <a:ext cx="478555" cy="148440"/>
      </dsp:txXfrm>
    </dsp:sp>
    <dsp:sp modelId="{0C5092CD-587F-4255-8F32-68F56756B02C}">
      <dsp:nvSpPr>
        <dsp:cNvPr id="0" name=""/>
        <dsp:cNvSpPr/>
      </dsp:nvSpPr>
      <dsp:spPr>
        <a:xfrm>
          <a:off x="5448463" y="1519192"/>
          <a:ext cx="1475146" cy="660738"/>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solidFill>
                <a:schemeClr val="tx1"/>
              </a:solidFill>
            </a:rPr>
            <a:t>Holder</a:t>
          </a:r>
          <a:r>
            <a:rPr lang="hu-HU" sz="1200" b="1" kern="1200" dirty="0">
              <a:solidFill>
                <a:schemeClr val="tx1"/>
              </a:solidFill>
            </a:rPr>
            <a:t> of d</a:t>
          </a:r>
          <a:r>
            <a:rPr lang="en-US" sz="1200" b="1" kern="1200" dirty="0" err="1">
              <a:solidFill>
                <a:schemeClr val="tx1"/>
              </a:solidFill>
            </a:rPr>
            <a:t>elegated</a:t>
          </a:r>
          <a:r>
            <a:rPr lang="en-US" sz="1200" b="1" kern="1200" dirty="0">
              <a:solidFill>
                <a:schemeClr val="tx1"/>
              </a:solidFill>
            </a:rPr>
            <a:t> state property rights</a:t>
          </a:r>
          <a:r>
            <a:rPr lang="hu-HU" sz="1200" b="1" kern="1200" dirty="0">
              <a:solidFill>
                <a:schemeClr val="tx1"/>
              </a:solidFill>
            </a:rPr>
            <a:t> </a:t>
          </a:r>
          <a:endParaRPr lang="en-US" sz="1200" b="1" kern="1200" dirty="0">
            <a:solidFill>
              <a:schemeClr val="tx1"/>
            </a:solidFill>
          </a:endParaRPr>
        </a:p>
      </dsp:txBody>
      <dsp:txXfrm>
        <a:off x="5448463" y="1519192"/>
        <a:ext cx="1475146" cy="660738"/>
      </dsp:txXfrm>
    </dsp:sp>
    <dsp:sp modelId="{E17930CB-6213-432E-B7F8-0A438C521FCA}">
      <dsp:nvSpPr>
        <dsp:cNvPr id="0" name=""/>
        <dsp:cNvSpPr/>
      </dsp:nvSpPr>
      <dsp:spPr>
        <a:xfrm rot="284783">
          <a:off x="4914552" y="2683221"/>
          <a:ext cx="443896"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914679" y="2729630"/>
        <a:ext cx="369676" cy="148440"/>
      </dsp:txXfrm>
    </dsp:sp>
    <dsp:sp modelId="{355D0ED9-E8DD-4383-A963-29AC3D4C22D6}">
      <dsp:nvSpPr>
        <dsp:cNvPr id="0" name=""/>
        <dsp:cNvSpPr/>
      </dsp:nvSpPr>
      <dsp:spPr>
        <a:xfrm>
          <a:off x="5554000" y="2572458"/>
          <a:ext cx="1475146" cy="660738"/>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S</a:t>
          </a:r>
          <a:r>
            <a:rPr lang="hu-HU" sz="1200" b="1" kern="1200" dirty="0" err="1">
              <a:solidFill>
                <a:schemeClr val="tx1"/>
              </a:solidFill>
            </a:rPr>
            <a:t>upervision</a:t>
          </a:r>
          <a:r>
            <a:rPr lang="hu-HU" sz="1200" b="1" kern="1200" dirty="0">
              <a:solidFill>
                <a:schemeClr val="tx1"/>
              </a:solidFill>
            </a:rPr>
            <a:t> of </a:t>
          </a:r>
          <a:r>
            <a:rPr lang="hu-HU" sz="1200" b="1" kern="1200" dirty="0" err="1">
              <a:solidFill>
                <a:schemeClr val="tx1"/>
              </a:solidFill>
            </a:rPr>
            <a:t>sp</a:t>
          </a:r>
          <a:r>
            <a:rPr lang="en-US" sz="1200" b="1" kern="1200" dirty="0">
              <a:solidFill>
                <a:schemeClr val="tx1"/>
              </a:solidFill>
            </a:rPr>
            <a:t>orts (Orbán directly)</a:t>
          </a:r>
        </a:p>
      </dsp:txBody>
      <dsp:txXfrm>
        <a:off x="5554000" y="2572458"/>
        <a:ext cx="1475146" cy="660738"/>
      </dsp:txXfrm>
    </dsp:sp>
    <dsp:sp modelId="{6A01DD8E-49F4-43DD-8708-41F9F9A8F20E}">
      <dsp:nvSpPr>
        <dsp:cNvPr id="0" name=""/>
        <dsp:cNvSpPr/>
      </dsp:nvSpPr>
      <dsp:spPr>
        <a:xfrm rot="1805230">
          <a:off x="4835012" y="3201035"/>
          <a:ext cx="629436"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840012" y="3231911"/>
        <a:ext cx="555216" cy="148440"/>
      </dsp:txXfrm>
    </dsp:sp>
    <dsp:sp modelId="{172794BB-1C81-43F3-95D6-0E12A0D9A932}">
      <dsp:nvSpPr>
        <dsp:cNvPr id="0" name=""/>
        <dsp:cNvSpPr/>
      </dsp:nvSpPr>
      <dsp:spPr>
        <a:xfrm>
          <a:off x="5392492" y="3562352"/>
          <a:ext cx="1475146" cy="660738"/>
        </a:xfrm>
        <a:prstGeom prst="rect">
          <a:avLst/>
        </a:prstGeom>
        <a:solidFill>
          <a:srgbClr val="F767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a:solidFill>
                <a:schemeClr val="tx1"/>
              </a:solidFill>
            </a:rPr>
            <a:t>Manager of </a:t>
          </a:r>
          <a:r>
            <a:rPr lang="hu-HU" sz="1200" b="1" kern="1200" dirty="0" err="1">
              <a:solidFill>
                <a:schemeClr val="tx1"/>
              </a:solidFill>
            </a:rPr>
            <a:t>the</a:t>
          </a:r>
          <a:r>
            <a:rPr lang="hu-HU" sz="1200" b="1" kern="1200" dirty="0">
              <a:solidFill>
                <a:schemeClr val="tx1"/>
              </a:solidFill>
            </a:rPr>
            <a:t> </a:t>
          </a:r>
          <a:r>
            <a:rPr lang="en-US" sz="1200" b="1" kern="1200" dirty="0">
              <a:solidFill>
                <a:schemeClr val="tx1"/>
              </a:solidFill>
            </a:rPr>
            <a:t>Settlement </a:t>
          </a:r>
          <a:r>
            <a:rPr lang="hu-HU" sz="1200" b="1" kern="1200" dirty="0">
              <a:solidFill>
                <a:schemeClr val="tx1"/>
              </a:solidFill>
            </a:rPr>
            <a:t>B</a:t>
          </a:r>
          <a:r>
            <a:rPr lang="en-US" sz="1200" b="1" kern="1200" dirty="0" err="1">
              <a:solidFill>
                <a:schemeClr val="tx1"/>
              </a:solidFill>
            </a:rPr>
            <a:t>ond</a:t>
          </a:r>
          <a:r>
            <a:rPr lang="en-US" sz="1200" b="1" kern="1200" dirty="0">
              <a:solidFill>
                <a:schemeClr val="tx1"/>
              </a:solidFill>
            </a:rPr>
            <a:t> program</a:t>
          </a:r>
        </a:p>
      </dsp:txBody>
      <dsp:txXfrm>
        <a:off x="5392492" y="3562352"/>
        <a:ext cx="1475146" cy="660738"/>
      </dsp:txXfrm>
    </dsp:sp>
    <dsp:sp modelId="{110A8CB9-AC52-42AF-A8EF-0ACF737B4203}">
      <dsp:nvSpPr>
        <dsp:cNvPr id="0" name=""/>
        <dsp:cNvSpPr/>
      </dsp:nvSpPr>
      <dsp:spPr>
        <a:xfrm rot="3835925">
          <a:off x="4324826" y="3681959"/>
          <a:ext cx="628411"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345629" y="3698104"/>
        <a:ext cx="554191" cy="148440"/>
      </dsp:txXfrm>
    </dsp:sp>
    <dsp:sp modelId="{DC67DDF1-5593-47F4-BC1E-8FF0D44B3732}">
      <dsp:nvSpPr>
        <dsp:cNvPr id="0" name=""/>
        <dsp:cNvSpPr/>
      </dsp:nvSpPr>
      <dsp:spPr>
        <a:xfrm>
          <a:off x="4262899" y="4347673"/>
          <a:ext cx="1605807" cy="660738"/>
        </a:xfrm>
        <a:prstGeom prst="rect">
          <a:avLst/>
        </a:prstGeom>
        <a:solidFill>
          <a:srgbClr val="F767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solidFill>
                <a:schemeClr val="tx1"/>
              </a:solidFill>
            </a:rPr>
            <a:t>Supervisor</a:t>
          </a:r>
          <a:r>
            <a:rPr lang="hu-HU" sz="1200" b="1" kern="1200" dirty="0">
              <a:solidFill>
                <a:schemeClr val="tx1"/>
              </a:solidFill>
            </a:rPr>
            <a:t> of </a:t>
          </a:r>
          <a:r>
            <a:rPr lang="hu-HU" sz="1200" b="1" kern="1200" dirty="0" err="1">
              <a:solidFill>
                <a:schemeClr val="tx1"/>
              </a:solidFill>
            </a:rPr>
            <a:t>the</a:t>
          </a:r>
          <a:r>
            <a:rPr lang="hu-HU" sz="1200" b="1" kern="1200" dirty="0">
              <a:solidFill>
                <a:schemeClr val="tx1"/>
              </a:solidFill>
            </a:rPr>
            <a:t> </a:t>
          </a:r>
          <a:r>
            <a:rPr lang="en-US" sz="1200" b="1" kern="1200" dirty="0">
              <a:solidFill>
                <a:schemeClr val="tx1"/>
              </a:solidFill>
            </a:rPr>
            <a:t>Castle reconstruction program</a:t>
          </a:r>
        </a:p>
      </dsp:txBody>
      <dsp:txXfrm>
        <a:off x="4262899" y="4347673"/>
        <a:ext cx="1605807" cy="660738"/>
      </dsp:txXfrm>
    </dsp:sp>
    <dsp:sp modelId="{7EACF4E9-FDE1-4E72-B50A-297A497B4DA3}">
      <dsp:nvSpPr>
        <dsp:cNvPr id="0" name=""/>
        <dsp:cNvSpPr/>
      </dsp:nvSpPr>
      <dsp:spPr>
        <a:xfrm rot="6741666">
          <a:off x="3362521" y="3687099"/>
          <a:ext cx="596203"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3413749" y="3702260"/>
        <a:ext cx="521983" cy="148440"/>
      </dsp:txXfrm>
    </dsp:sp>
    <dsp:sp modelId="{D7513C41-1364-4994-9294-F403F5F9D95C}">
      <dsp:nvSpPr>
        <dsp:cNvPr id="0" name=""/>
        <dsp:cNvSpPr/>
      </dsp:nvSpPr>
      <dsp:spPr>
        <a:xfrm>
          <a:off x="2568992" y="4341097"/>
          <a:ext cx="1475146" cy="660738"/>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solidFill>
                <a:schemeClr val="tx1"/>
              </a:solidFill>
            </a:rPr>
            <a:t>Supervisor</a:t>
          </a:r>
          <a:r>
            <a:rPr lang="hu-HU" sz="1200" b="1" kern="1200" dirty="0">
              <a:solidFill>
                <a:schemeClr val="tx1"/>
              </a:solidFill>
            </a:rPr>
            <a:t> of </a:t>
          </a:r>
          <a:r>
            <a:rPr lang="hu-HU" sz="1200" b="1" kern="1200" dirty="0" err="1">
              <a:solidFill>
                <a:schemeClr val="tx1"/>
              </a:solidFill>
            </a:rPr>
            <a:t>foreigners</a:t>
          </a:r>
          <a:r>
            <a:rPr lang="hu-HU" sz="1200" b="1" kern="1200" dirty="0">
              <a:solidFill>
                <a:schemeClr val="tx1"/>
              </a:solidFill>
            </a:rPr>
            <a:t>’ s</a:t>
          </a:r>
          <a:r>
            <a:rPr lang="en-US" sz="1200" b="1" kern="1200" dirty="0" err="1">
              <a:solidFill>
                <a:schemeClr val="tx1"/>
              </a:solidFill>
            </a:rPr>
            <a:t>ettlement</a:t>
          </a:r>
          <a:r>
            <a:rPr lang="en-US" sz="1200" b="1" kern="1200" dirty="0">
              <a:solidFill>
                <a:schemeClr val="tx1"/>
              </a:solidFill>
            </a:rPr>
            <a:t> </a:t>
          </a:r>
        </a:p>
      </dsp:txBody>
      <dsp:txXfrm>
        <a:off x="2568992" y="4341097"/>
        <a:ext cx="1475146" cy="660738"/>
      </dsp:txXfrm>
    </dsp:sp>
    <dsp:sp modelId="{C7B8C335-CE2D-4300-81C3-74E7F2316C2E}">
      <dsp:nvSpPr>
        <dsp:cNvPr id="0" name=""/>
        <dsp:cNvSpPr/>
      </dsp:nvSpPr>
      <dsp:spPr>
        <a:xfrm rot="8811751">
          <a:off x="2968068" y="3183942"/>
          <a:ext cx="485806"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3036252" y="3213136"/>
        <a:ext cx="411586" cy="148440"/>
      </dsp:txXfrm>
    </dsp:sp>
    <dsp:sp modelId="{3131A3BD-03AD-4BA8-8C6C-918FBC220DF8}">
      <dsp:nvSpPr>
        <dsp:cNvPr id="0" name=""/>
        <dsp:cNvSpPr/>
      </dsp:nvSpPr>
      <dsp:spPr>
        <a:xfrm>
          <a:off x="1660830" y="3507737"/>
          <a:ext cx="1475146" cy="660738"/>
        </a:xfrm>
        <a:prstGeom prst="rect">
          <a:avLst/>
        </a:prstGeom>
        <a:solidFill>
          <a:srgbClr val="F767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err="1">
              <a:solidFill>
                <a:schemeClr val="tx1"/>
              </a:solidFill>
            </a:rPr>
            <a:t>Supervis</a:t>
          </a:r>
          <a:r>
            <a:rPr lang="hu-HU" sz="1200" b="1" kern="1200" dirty="0" err="1">
              <a:solidFill>
                <a:schemeClr val="tx1"/>
              </a:solidFill>
            </a:rPr>
            <a:t>or</a:t>
          </a:r>
          <a:r>
            <a:rPr lang="en-US" sz="1200" b="1" kern="1200" dirty="0">
              <a:solidFill>
                <a:schemeClr val="tx1"/>
              </a:solidFill>
            </a:rPr>
            <a:t> of </a:t>
          </a:r>
          <a:r>
            <a:rPr lang="hu-HU" sz="1200" b="1" kern="1200" dirty="0" err="1">
              <a:solidFill>
                <a:schemeClr val="tx1"/>
              </a:solidFill>
            </a:rPr>
            <a:t>the</a:t>
          </a:r>
          <a:r>
            <a:rPr lang="hu-HU" sz="1200" b="1" kern="1200" dirty="0">
              <a:solidFill>
                <a:schemeClr val="tx1"/>
              </a:solidFill>
            </a:rPr>
            <a:t> </a:t>
          </a:r>
          <a:r>
            <a:rPr lang="en-US" sz="1200" b="1" kern="1200" dirty="0">
              <a:solidFill>
                <a:schemeClr val="tx1"/>
              </a:solidFill>
            </a:rPr>
            <a:t>tourist industry</a:t>
          </a:r>
        </a:p>
      </dsp:txBody>
      <dsp:txXfrm>
        <a:off x="1660830" y="3507737"/>
        <a:ext cx="1475146" cy="660738"/>
      </dsp:txXfrm>
    </dsp:sp>
    <dsp:sp modelId="{73E83D2E-4C75-486E-BC3F-4AA98A26870D}">
      <dsp:nvSpPr>
        <dsp:cNvPr id="0" name=""/>
        <dsp:cNvSpPr/>
      </dsp:nvSpPr>
      <dsp:spPr>
        <a:xfrm rot="10590881">
          <a:off x="2905493" y="2658684"/>
          <a:ext cx="409834" cy="247400"/>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2979644" y="2705908"/>
        <a:ext cx="335614" cy="148440"/>
      </dsp:txXfrm>
    </dsp:sp>
    <dsp:sp modelId="{59CD2B34-4E6C-4E39-89E1-436F618264D1}">
      <dsp:nvSpPr>
        <dsp:cNvPr id="0" name=""/>
        <dsp:cNvSpPr/>
      </dsp:nvSpPr>
      <dsp:spPr>
        <a:xfrm>
          <a:off x="1244491" y="2520737"/>
          <a:ext cx="1475146" cy="660738"/>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solidFill>
                <a:schemeClr val="tx1"/>
              </a:solidFill>
            </a:rPr>
            <a:t>Supervisor</a:t>
          </a:r>
          <a:r>
            <a:rPr lang="hu-HU" sz="1200" b="1" kern="1200" dirty="0">
              <a:solidFill>
                <a:schemeClr val="tx1"/>
              </a:solidFill>
            </a:rPr>
            <a:t> of </a:t>
          </a:r>
          <a:r>
            <a:rPr lang="hu-HU" sz="1200" b="1" kern="1200" dirty="0" err="1">
              <a:solidFill>
                <a:schemeClr val="tx1"/>
              </a:solidFill>
            </a:rPr>
            <a:t>the</a:t>
          </a:r>
          <a:r>
            <a:rPr lang="hu-HU" sz="1200" b="1" kern="1200" dirty="0">
              <a:solidFill>
                <a:schemeClr val="tx1"/>
              </a:solidFill>
            </a:rPr>
            <a:t> </a:t>
          </a:r>
          <a:r>
            <a:rPr lang="en-US" sz="1200" b="1" kern="1200" dirty="0">
              <a:solidFill>
                <a:schemeClr val="tx1"/>
              </a:solidFill>
            </a:rPr>
            <a:t>Filmography bureau</a:t>
          </a:r>
        </a:p>
      </dsp:txBody>
      <dsp:txXfrm>
        <a:off x="1244491" y="2520737"/>
        <a:ext cx="1475146" cy="660738"/>
      </dsp:txXfrm>
    </dsp:sp>
    <dsp:sp modelId="{8EE5DB06-9D94-44FB-A403-7DD9C3167909}">
      <dsp:nvSpPr>
        <dsp:cNvPr id="0" name=""/>
        <dsp:cNvSpPr/>
      </dsp:nvSpPr>
      <dsp:spPr>
        <a:xfrm rot="12263485">
          <a:off x="2812582" y="2130966"/>
          <a:ext cx="544135" cy="252543"/>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2884964" y="2197119"/>
        <a:ext cx="468372" cy="151525"/>
      </dsp:txXfrm>
    </dsp:sp>
    <dsp:sp modelId="{A141E27D-4BAB-4589-856E-151D2CC1B838}">
      <dsp:nvSpPr>
        <dsp:cNvPr id="0" name=""/>
        <dsp:cNvSpPr/>
      </dsp:nvSpPr>
      <dsp:spPr>
        <a:xfrm>
          <a:off x="1298634" y="1474254"/>
          <a:ext cx="1554284" cy="651040"/>
        </a:xfrm>
        <a:prstGeom prst="rect">
          <a:avLst/>
        </a:prstGeom>
        <a:solidFill>
          <a:srgbClr val="F767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President of the parliamentary </a:t>
          </a:r>
          <a:r>
            <a:rPr lang="en-US" sz="1200" b="1" kern="1200" dirty="0" err="1">
              <a:solidFill>
                <a:schemeClr val="tx1"/>
              </a:solidFill>
            </a:rPr>
            <a:t>committ</a:t>
          </a:r>
          <a:r>
            <a:rPr lang="hu-HU" sz="1200" b="1" kern="1200" dirty="0" err="1">
              <a:solidFill>
                <a:schemeClr val="tx1"/>
              </a:solidFill>
            </a:rPr>
            <a:t>ee</a:t>
          </a:r>
          <a:r>
            <a:rPr lang="en-US" sz="1200" b="1" kern="1200" dirty="0">
              <a:solidFill>
                <a:schemeClr val="tx1"/>
              </a:solidFill>
            </a:rPr>
            <a:t> on information</a:t>
          </a:r>
        </a:p>
      </dsp:txBody>
      <dsp:txXfrm>
        <a:off x="1298634" y="1474254"/>
        <a:ext cx="1554284" cy="651040"/>
      </dsp:txXfrm>
    </dsp:sp>
    <dsp:sp modelId="{0610D8D7-20EA-4FAC-B29A-6D7026B84B0C}">
      <dsp:nvSpPr>
        <dsp:cNvPr id="0" name=""/>
        <dsp:cNvSpPr/>
      </dsp:nvSpPr>
      <dsp:spPr>
        <a:xfrm rot="13682685">
          <a:off x="3032312" y="1567939"/>
          <a:ext cx="659924" cy="252543"/>
        </a:xfrm>
        <a:prstGeom prst="rightArrow">
          <a:avLst>
            <a:gd name="adj1" fmla="val 60000"/>
            <a:gd name="adj2" fmla="val 50000"/>
          </a:avLst>
        </a:prstGeom>
        <a:solidFill>
          <a:srgbClr val="F7670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3095519" y="1646619"/>
        <a:ext cx="584161" cy="151525"/>
      </dsp:txXfrm>
    </dsp:sp>
    <dsp:sp modelId="{B17A9DB5-8175-4AAB-8495-B6804A04A4CB}">
      <dsp:nvSpPr>
        <dsp:cNvPr id="0" name=""/>
        <dsp:cNvSpPr/>
      </dsp:nvSpPr>
      <dsp:spPr>
        <a:xfrm>
          <a:off x="1601704" y="601725"/>
          <a:ext cx="1874581" cy="747564"/>
        </a:xfrm>
        <a:prstGeom prst="rect">
          <a:avLst/>
        </a:prstGeom>
        <a:solidFill>
          <a:srgbClr val="F767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solidFill>
                <a:schemeClr val="tx1"/>
              </a:solidFill>
            </a:rPr>
            <a:t>Supervisor</a:t>
          </a:r>
          <a:r>
            <a:rPr lang="hu-HU" sz="1200" b="1" kern="1200" dirty="0">
              <a:solidFill>
                <a:schemeClr val="tx1"/>
              </a:solidFill>
            </a:rPr>
            <a:t> of </a:t>
          </a:r>
          <a:r>
            <a:rPr lang="hu-HU" sz="1200" b="1" kern="1200" dirty="0" err="1">
              <a:solidFill>
                <a:schemeClr val="tx1"/>
              </a:solidFill>
            </a:rPr>
            <a:t>the</a:t>
          </a:r>
          <a:r>
            <a:rPr lang="hu-HU" sz="1200" b="1" kern="1200" dirty="0">
              <a:solidFill>
                <a:schemeClr val="tx1"/>
              </a:solidFill>
            </a:rPr>
            <a:t> </a:t>
          </a:r>
          <a:r>
            <a:rPr lang="hu-HU" sz="1200" b="1" kern="1200" dirty="0" err="1">
              <a:solidFill>
                <a:schemeClr val="tx1"/>
              </a:solidFill>
            </a:rPr>
            <a:t>Government</a:t>
          </a:r>
          <a:r>
            <a:rPr lang="hu-HU" sz="1200" b="1" kern="1200" dirty="0">
              <a:solidFill>
                <a:schemeClr val="tx1"/>
              </a:solidFill>
            </a:rPr>
            <a:t> </a:t>
          </a:r>
          <a:r>
            <a:rPr lang="hu-HU" sz="1200" b="1" kern="1200" dirty="0" err="1">
              <a:solidFill>
                <a:schemeClr val="tx1"/>
              </a:solidFill>
            </a:rPr>
            <a:t>Agency</a:t>
          </a:r>
          <a:r>
            <a:rPr lang="hu-HU" sz="1200" b="1" kern="1200" dirty="0">
              <a:solidFill>
                <a:schemeClr val="tx1"/>
              </a:solidFill>
            </a:rPr>
            <a:t> </a:t>
          </a:r>
          <a:r>
            <a:rPr lang="hu-HU" sz="1200" b="1" kern="1200" dirty="0" err="1">
              <a:solidFill>
                <a:schemeClr val="tx1"/>
              </a:solidFill>
            </a:rPr>
            <a:t>on</a:t>
          </a:r>
          <a:r>
            <a:rPr lang="hu-HU" sz="1200" b="1" kern="1200" dirty="0">
              <a:solidFill>
                <a:schemeClr val="tx1"/>
              </a:solidFill>
            </a:rPr>
            <a:t> </a:t>
          </a:r>
          <a:r>
            <a:rPr lang="hu-HU" sz="1200" b="1" kern="1200" dirty="0" err="1">
              <a:solidFill>
                <a:schemeClr val="tx1"/>
              </a:solidFill>
            </a:rPr>
            <a:t>Informatics</a:t>
          </a:r>
          <a:r>
            <a:rPr lang="hu-HU" sz="1200" b="1" kern="1200" dirty="0">
              <a:solidFill>
                <a:schemeClr val="tx1"/>
              </a:solidFill>
            </a:rPr>
            <a:t> and Public </a:t>
          </a:r>
          <a:r>
            <a:rPr lang="hu-HU" sz="1200" b="1" kern="1200" dirty="0" err="1">
              <a:solidFill>
                <a:schemeClr val="tx1"/>
              </a:solidFill>
            </a:rPr>
            <a:t>Procurement</a:t>
          </a:r>
          <a:endParaRPr lang="en-US" sz="1200" b="1" kern="1200" dirty="0">
            <a:solidFill>
              <a:schemeClr val="tx1"/>
            </a:solidFill>
          </a:endParaRPr>
        </a:p>
      </dsp:txBody>
      <dsp:txXfrm>
        <a:off x="1601704" y="601725"/>
        <a:ext cx="1874581" cy="747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9A776-725E-4A8A-9FE3-0CE2915D415C}">
      <dsp:nvSpPr>
        <dsp:cNvPr id="0" name=""/>
        <dsp:cNvSpPr/>
      </dsp:nvSpPr>
      <dsp:spPr>
        <a:xfrm>
          <a:off x="1208443" y="382192"/>
          <a:ext cx="5783387" cy="5783387"/>
        </a:xfrm>
        <a:prstGeom prst="blockArc">
          <a:avLst>
            <a:gd name="adj1" fmla="val 14913766"/>
            <a:gd name="adj2" fmla="val 16570870"/>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99B35B-A1D5-4891-99BF-F1391B4F6A4F}">
      <dsp:nvSpPr>
        <dsp:cNvPr id="0" name=""/>
        <dsp:cNvSpPr/>
      </dsp:nvSpPr>
      <dsp:spPr>
        <a:xfrm>
          <a:off x="1471822" y="263122"/>
          <a:ext cx="5783387" cy="5783387"/>
        </a:xfrm>
        <a:prstGeom prst="blockArc">
          <a:avLst>
            <a:gd name="adj1" fmla="val 13139281"/>
            <a:gd name="adj2" fmla="val 14566981"/>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E6C24-C4CD-45CC-995D-637F870CBBDD}">
      <dsp:nvSpPr>
        <dsp:cNvPr id="0" name=""/>
        <dsp:cNvSpPr/>
      </dsp:nvSpPr>
      <dsp:spPr>
        <a:xfrm>
          <a:off x="1412363" y="334199"/>
          <a:ext cx="5783387" cy="5783387"/>
        </a:xfrm>
        <a:prstGeom prst="blockArc">
          <a:avLst>
            <a:gd name="adj1" fmla="val 12160023"/>
            <a:gd name="adj2" fmla="val 13250419"/>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D2AE99-0DB8-4489-B3D8-EA7506EA5AF4}">
      <dsp:nvSpPr>
        <dsp:cNvPr id="0" name=""/>
        <dsp:cNvSpPr/>
      </dsp:nvSpPr>
      <dsp:spPr>
        <a:xfrm>
          <a:off x="1415580" y="326463"/>
          <a:ext cx="5783387" cy="5783387"/>
        </a:xfrm>
        <a:prstGeom prst="blockArc">
          <a:avLst>
            <a:gd name="adj1" fmla="val 10799973"/>
            <a:gd name="adj2" fmla="val 12149975"/>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63CBF3-214A-498E-9DB2-F52FFB7DC13A}">
      <dsp:nvSpPr>
        <dsp:cNvPr id="0" name=""/>
        <dsp:cNvSpPr/>
      </dsp:nvSpPr>
      <dsp:spPr>
        <a:xfrm>
          <a:off x="1415307" y="366048"/>
          <a:ext cx="5783387" cy="5783387"/>
        </a:xfrm>
        <a:prstGeom prst="blockArc">
          <a:avLst>
            <a:gd name="adj1" fmla="val 9566578"/>
            <a:gd name="adj2" fmla="val 10847448"/>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DCABB7-1275-45BC-BB17-8A4284A37E55}">
      <dsp:nvSpPr>
        <dsp:cNvPr id="0" name=""/>
        <dsp:cNvSpPr/>
      </dsp:nvSpPr>
      <dsp:spPr>
        <a:xfrm>
          <a:off x="1430038" y="406239"/>
          <a:ext cx="5783387" cy="5783387"/>
        </a:xfrm>
        <a:prstGeom prst="blockArc">
          <a:avLst>
            <a:gd name="adj1" fmla="val 8418474"/>
            <a:gd name="adj2" fmla="val 9617913"/>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4CF883-E1DB-4AF2-A88E-D378120E171B}">
      <dsp:nvSpPr>
        <dsp:cNvPr id="0" name=""/>
        <dsp:cNvSpPr/>
      </dsp:nvSpPr>
      <dsp:spPr>
        <a:xfrm>
          <a:off x="1492155" y="483775"/>
          <a:ext cx="5783387" cy="5783387"/>
        </a:xfrm>
        <a:prstGeom prst="blockArc">
          <a:avLst>
            <a:gd name="adj1" fmla="val 7220489"/>
            <a:gd name="adj2" fmla="val 8537626"/>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99E7C4-7529-4873-9B3B-F3AE82E5933D}">
      <dsp:nvSpPr>
        <dsp:cNvPr id="0" name=""/>
        <dsp:cNvSpPr/>
      </dsp:nvSpPr>
      <dsp:spPr>
        <a:xfrm>
          <a:off x="1200176" y="334600"/>
          <a:ext cx="5783387" cy="5783387"/>
        </a:xfrm>
        <a:prstGeom prst="blockArc">
          <a:avLst>
            <a:gd name="adj1" fmla="val 5141431"/>
            <a:gd name="adj2" fmla="val 6827063"/>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453601-52FA-4E14-8012-1C99AF5729F6}">
      <dsp:nvSpPr>
        <dsp:cNvPr id="0" name=""/>
        <dsp:cNvSpPr/>
      </dsp:nvSpPr>
      <dsp:spPr>
        <a:xfrm>
          <a:off x="1678172" y="338549"/>
          <a:ext cx="5783387" cy="5783387"/>
        </a:xfrm>
        <a:prstGeom prst="blockArc">
          <a:avLst>
            <a:gd name="adj1" fmla="val 3949777"/>
            <a:gd name="adj2" fmla="val 5715357"/>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214974-5404-4563-97CB-96B7C2B62FC3}">
      <dsp:nvSpPr>
        <dsp:cNvPr id="0" name=""/>
        <dsp:cNvSpPr/>
      </dsp:nvSpPr>
      <dsp:spPr>
        <a:xfrm>
          <a:off x="1372896" y="498248"/>
          <a:ext cx="5783387" cy="5783387"/>
        </a:xfrm>
        <a:prstGeom prst="blockArc">
          <a:avLst>
            <a:gd name="adj1" fmla="val 2222473"/>
            <a:gd name="adj2" fmla="val 3536355"/>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096E2C-47FA-4BBE-9065-00F36A07B274}">
      <dsp:nvSpPr>
        <dsp:cNvPr id="0" name=""/>
        <dsp:cNvSpPr/>
      </dsp:nvSpPr>
      <dsp:spPr>
        <a:xfrm>
          <a:off x="1647927" y="184264"/>
          <a:ext cx="5783387" cy="5783387"/>
        </a:xfrm>
        <a:prstGeom prst="blockArc">
          <a:avLst>
            <a:gd name="adj1" fmla="val 1445749"/>
            <a:gd name="adj2" fmla="val 2723494"/>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5D3E31-CAF6-464F-8B0E-045256F2499D}">
      <dsp:nvSpPr>
        <dsp:cNvPr id="0" name=""/>
        <dsp:cNvSpPr/>
      </dsp:nvSpPr>
      <dsp:spPr>
        <a:xfrm>
          <a:off x="1600661" y="296265"/>
          <a:ext cx="5783387" cy="5783387"/>
        </a:xfrm>
        <a:prstGeom prst="blockArc">
          <a:avLst>
            <a:gd name="adj1" fmla="val 118134"/>
            <a:gd name="adj2" fmla="val 1299950"/>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439C70-EC55-4282-9D15-B6B79E082171}">
      <dsp:nvSpPr>
        <dsp:cNvPr id="0" name=""/>
        <dsp:cNvSpPr/>
      </dsp:nvSpPr>
      <dsp:spPr>
        <a:xfrm>
          <a:off x="1599465" y="341402"/>
          <a:ext cx="5783387" cy="5783387"/>
        </a:xfrm>
        <a:prstGeom prst="blockArc">
          <a:avLst>
            <a:gd name="adj1" fmla="val 20419871"/>
            <a:gd name="adj2" fmla="val 63983"/>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8D9265-EF63-4882-B17B-A8182ACE1277}">
      <dsp:nvSpPr>
        <dsp:cNvPr id="0" name=""/>
        <dsp:cNvSpPr/>
      </dsp:nvSpPr>
      <dsp:spPr>
        <a:xfrm>
          <a:off x="1541514" y="160590"/>
          <a:ext cx="5783387" cy="5783387"/>
        </a:xfrm>
        <a:prstGeom prst="blockArc">
          <a:avLst>
            <a:gd name="adj1" fmla="val 19541061"/>
            <a:gd name="adj2" fmla="val 20647618"/>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93A761-D5AB-45C7-B01B-5E04B2950598}">
      <dsp:nvSpPr>
        <dsp:cNvPr id="0" name=""/>
        <dsp:cNvSpPr/>
      </dsp:nvSpPr>
      <dsp:spPr>
        <a:xfrm>
          <a:off x="1672189" y="337116"/>
          <a:ext cx="5783387" cy="5783387"/>
        </a:xfrm>
        <a:prstGeom prst="blockArc">
          <a:avLst>
            <a:gd name="adj1" fmla="val 17771173"/>
            <a:gd name="adj2" fmla="val 19277603"/>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A3B584-89A1-453F-92DD-49C1D50D3E9D}">
      <dsp:nvSpPr>
        <dsp:cNvPr id="0" name=""/>
        <dsp:cNvSpPr/>
      </dsp:nvSpPr>
      <dsp:spPr>
        <a:xfrm>
          <a:off x="1778862" y="386880"/>
          <a:ext cx="5783387" cy="5783387"/>
        </a:xfrm>
        <a:prstGeom prst="blockArc">
          <a:avLst>
            <a:gd name="adj1" fmla="val 15885634"/>
            <a:gd name="adj2" fmla="val 17629999"/>
            <a:gd name="adj3" fmla="val 1738"/>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2EC43C-1CE0-483D-84BA-6D50B7DED00F}">
      <dsp:nvSpPr>
        <dsp:cNvPr id="0" name=""/>
        <dsp:cNvSpPr/>
      </dsp:nvSpPr>
      <dsp:spPr>
        <a:xfrm>
          <a:off x="3801727" y="2694487"/>
          <a:ext cx="1047384" cy="1047384"/>
        </a:xfrm>
        <a:prstGeom prst="ellipse">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kern="1200" dirty="0" err="1"/>
            <a:t>Sources</a:t>
          </a:r>
          <a:r>
            <a:rPr lang="hu-HU" sz="1200" b="1" kern="1200" dirty="0"/>
            <a:t> of </a:t>
          </a:r>
          <a:r>
            <a:rPr lang="hu-HU" sz="1200" b="1" kern="1200" dirty="0" err="1"/>
            <a:t>redeploy</a:t>
          </a:r>
          <a:r>
            <a:rPr lang="hu-HU" sz="1200" b="1" kern="1200" dirty="0"/>
            <a:t>-ment </a:t>
          </a:r>
          <a:r>
            <a:rPr lang="hu-HU" sz="1200" b="1" kern="1200" dirty="0" err="1"/>
            <a:t>to</a:t>
          </a:r>
          <a:r>
            <a:rPr lang="hu-HU" sz="1200" b="1" kern="1200" dirty="0"/>
            <a:t> </a:t>
          </a:r>
          <a:r>
            <a:rPr lang="hu-HU" sz="1200" b="1" kern="1200" dirty="0" err="1"/>
            <a:t>cronies</a:t>
          </a:r>
          <a:endParaRPr lang="hu-HU" sz="1200" b="1" kern="1200" dirty="0"/>
        </a:p>
      </dsp:txBody>
      <dsp:txXfrm>
        <a:off x="3955113" y="2847873"/>
        <a:ext cx="740612" cy="740612"/>
      </dsp:txXfrm>
    </dsp:sp>
    <dsp:sp modelId="{14664FE3-5BE8-441C-AF73-62665CD96BA4}">
      <dsp:nvSpPr>
        <dsp:cNvPr id="0" name=""/>
        <dsp:cNvSpPr/>
      </dsp:nvSpPr>
      <dsp:spPr>
        <a:xfrm>
          <a:off x="3733054" y="74934"/>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Healthcare</a:t>
          </a:r>
          <a:r>
            <a:rPr lang="hu-HU" sz="1400" b="1" kern="1200" dirty="0"/>
            <a:t> reform</a:t>
          </a:r>
        </a:p>
      </dsp:txBody>
      <dsp:txXfrm>
        <a:off x="3733054" y="74934"/>
        <a:ext cx="1351464" cy="698110"/>
      </dsp:txXfrm>
    </dsp:sp>
    <dsp:sp modelId="{1CA227E9-B0DC-4550-8B03-A99FA1D21000}">
      <dsp:nvSpPr>
        <dsp:cNvPr id="0" name=""/>
        <dsp:cNvSpPr/>
      </dsp:nvSpPr>
      <dsp:spPr>
        <a:xfrm>
          <a:off x="5153136" y="307404"/>
          <a:ext cx="1351464" cy="698110"/>
        </a:xfrm>
        <a:prstGeom prst="rect">
          <a:avLst/>
        </a:prstGeom>
        <a:solidFill>
          <a:srgbClr val="F76700"/>
        </a:solidFill>
        <a:ln w="12700" cap="flat" cmpd="sng" algn="ctr">
          <a:solidFill>
            <a:srgbClr val="F767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t>Public </a:t>
          </a:r>
          <a:r>
            <a:rPr lang="hu-HU" sz="1400" b="1" kern="1200" dirty="0" err="1"/>
            <a:t>education</a:t>
          </a:r>
          <a:r>
            <a:rPr lang="hu-HU" sz="1400" b="1" kern="1200" dirty="0"/>
            <a:t> reform</a:t>
          </a:r>
        </a:p>
      </dsp:txBody>
      <dsp:txXfrm>
        <a:off x="5153136" y="307404"/>
        <a:ext cx="1351464" cy="698110"/>
      </dsp:txXfrm>
    </dsp:sp>
    <dsp:sp modelId="{AEDDA588-4D8F-4E34-BCB3-B5856AA0DD8A}">
      <dsp:nvSpPr>
        <dsp:cNvPr id="0" name=""/>
        <dsp:cNvSpPr/>
      </dsp:nvSpPr>
      <dsp:spPr>
        <a:xfrm>
          <a:off x="6125096" y="1087200"/>
          <a:ext cx="1351464" cy="698110"/>
        </a:xfrm>
        <a:prstGeom prst="rect">
          <a:avLst/>
        </a:prstGeom>
        <a:solidFill>
          <a:srgbClr val="F76700"/>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Higher</a:t>
          </a:r>
          <a:r>
            <a:rPr lang="hu-HU" sz="1400" b="1" kern="1200" dirty="0"/>
            <a:t> </a:t>
          </a:r>
          <a:r>
            <a:rPr lang="hu-HU" sz="1400" b="1" kern="1200" dirty="0" err="1"/>
            <a:t>education</a:t>
          </a:r>
          <a:r>
            <a:rPr lang="hu-HU" sz="1400" b="1" kern="1200" dirty="0"/>
            <a:t> reform</a:t>
          </a:r>
        </a:p>
      </dsp:txBody>
      <dsp:txXfrm>
        <a:off x="6125096" y="1087200"/>
        <a:ext cx="1351464" cy="698110"/>
      </dsp:txXfrm>
    </dsp:sp>
    <dsp:sp modelId="{A84ED7E8-2C1C-47FF-8BF3-14CD124660C7}">
      <dsp:nvSpPr>
        <dsp:cNvPr id="0" name=""/>
        <dsp:cNvSpPr/>
      </dsp:nvSpPr>
      <dsp:spPr>
        <a:xfrm>
          <a:off x="6514735" y="1919205"/>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t>Public </a:t>
          </a:r>
          <a:r>
            <a:rPr lang="hu-HU" sz="1400" b="1" kern="1200" dirty="0" err="1"/>
            <a:t>infrastructure</a:t>
          </a:r>
          <a:endParaRPr lang="hu-HU" sz="1400" b="1" kern="1200" dirty="0"/>
        </a:p>
      </dsp:txBody>
      <dsp:txXfrm>
        <a:off x="6514735" y="1919205"/>
        <a:ext cx="1351464" cy="698110"/>
      </dsp:txXfrm>
    </dsp:sp>
    <dsp:sp modelId="{5712854C-632F-453F-9433-59A85AA8E374}">
      <dsp:nvSpPr>
        <dsp:cNvPr id="0" name=""/>
        <dsp:cNvSpPr/>
      </dsp:nvSpPr>
      <dsp:spPr>
        <a:xfrm>
          <a:off x="6681492" y="2937390"/>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Social</a:t>
          </a:r>
          <a:r>
            <a:rPr lang="hu-HU" sz="1400" b="1" kern="1200" dirty="0"/>
            <a:t> </a:t>
          </a:r>
          <a:r>
            <a:rPr lang="hu-HU" sz="1400" b="1" kern="1200" dirty="0" err="1"/>
            <a:t>responsibilities</a:t>
          </a:r>
          <a:endParaRPr lang="hu-HU" sz="1400" b="1" kern="1200" dirty="0"/>
        </a:p>
      </dsp:txBody>
      <dsp:txXfrm>
        <a:off x="6681492" y="2937390"/>
        <a:ext cx="1351464" cy="698110"/>
      </dsp:txXfrm>
    </dsp:sp>
    <dsp:sp modelId="{4E118850-819F-4298-BDDA-1B0129F956A9}">
      <dsp:nvSpPr>
        <dsp:cNvPr id="0" name=""/>
        <dsp:cNvSpPr/>
      </dsp:nvSpPr>
      <dsp:spPr>
        <a:xfrm>
          <a:off x="6480670" y="3897217"/>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a:t>Law enforcement</a:t>
          </a:r>
          <a:endParaRPr lang="hu-HU" sz="1400" b="1" kern="1200" dirty="0"/>
        </a:p>
      </dsp:txBody>
      <dsp:txXfrm>
        <a:off x="6480670" y="3897217"/>
        <a:ext cx="1351464" cy="698110"/>
      </dsp:txXfrm>
    </dsp:sp>
    <dsp:sp modelId="{22B76F0F-1AFD-4482-89BF-CFE47CE4DE4A}">
      <dsp:nvSpPr>
        <dsp:cNvPr id="0" name=""/>
        <dsp:cNvSpPr/>
      </dsp:nvSpPr>
      <dsp:spPr>
        <a:xfrm>
          <a:off x="5876954" y="4767673"/>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t>Science reform</a:t>
          </a:r>
        </a:p>
      </dsp:txBody>
      <dsp:txXfrm>
        <a:off x="5876954" y="4767673"/>
        <a:ext cx="1351464" cy="698110"/>
      </dsp:txXfrm>
    </dsp:sp>
    <dsp:sp modelId="{ABAC56A3-FDAF-41D7-8410-5807DAF5D17E}">
      <dsp:nvSpPr>
        <dsp:cNvPr id="0" name=""/>
        <dsp:cNvSpPr/>
      </dsp:nvSpPr>
      <dsp:spPr>
        <a:xfrm>
          <a:off x="5067851" y="5496443"/>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Pension</a:t>
          </a:r>
          <a:r>
            <a:rPr lang="hu-HU" sz="1400" b="1" kern="1200" dirty="0"/>
            <a:t> </a:t>
          </a:r>
          <a:r>
            <a:rPr lang="hu-HU" sz="1400" b="1" kern="1200" dirty="0" err="1"/>
            <a:t>system</a:t>
          </a:r>
          <a:r>
            <a:rPr lang="hu-HU" sz="1400" b="1" kern="1200" dirty="0"/>
            <a:t> reform</a:t>
          </a:r>
        </a:p>
      </dsp:txBody>
      <dsp:txXfrm>
        <a:off x="5067851" y="5496443"/>
        <a:ext cx="1351464" cy="698110"/>
      </dsp:txXfrm>
    </dsp:sp>
    <dsp:sp modelId="{8CFC8BBE-2555-400E-84A0-E893850AF41C}">
      <dsp:nvSpPr>
        <dsp:cNvPr id="0" name=""/>
        <dsp:cNvSpPr/>
      </dsp:nvSpPr>
      <dsp:spPr>
        <a:xfrm>
          <a:off x="3631541" y="5735696"/>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Cultural</a:t>
          </a:r>
          <a:r>
            <a:rPr lang="hu-HU" sz="1400" b="1" kern="1200" dirty="0"/>
            <a:t> reform</a:t>
          </a:r>
        </a:p>
      </dsp:txBody>
      <dsp:txXfrm>
        <a:off x="3631541" y="5735696"/>
        <a:ext cx="1351464" cy="698110"/>
      </dsp:txXfrm>
    </dsp:sp>
    <dsp:sp modelId="{7F32E367-57E8-46FE-9E42-DF2D0A476DEF}">
      <dsp:nvSpPr>
        <dsp:cNvPr id="0" name=""/>
        <dsp:cNvSpPr/>
      </dsp:nvSpPr>
      <dsp:spPr>
        <a:xfrm>
          <a:off x="2260065" y="5500343"/>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Arts</a:t>
          </a:r>
          <a:r>
            <a:rPr lang="hu-HU" sz="1400" b="1" kern="1200" dirty="0"/>
            <a:t> </a:t>
          </a:r>
          <a:r>
            <a:rPr lang="hu-HU" sz="1400" b="1" kern="1200" dirty="0" err="1"/>
            <a:t>reforms</a:t>
          </a:r>
          <a:endParaRPr lang="hu-HU" sz="1400" b="1" kern="1200" dirty="0"/>
        </a:p>
      </dsp:txBody>
      <dsp:txXfrm>
        <a:off x="2260065" y="5500343"/>
        <a:ext cx="1351464" cy="698110"/>
      </dsp:txXfrm>
    </dsp:sp>
    <dsp:sp modelId="{66E8159C-0620-4D98-A9A2-B9636F3E589D}">
      <dsp:nvSpPr>
        <dsp:cNvPr id="0" name=""/>
        <dsp:cNvSpPr/>
      </dsp:nvSpPr>
      <dsp:spPr>
        <a:xfrm>
          <a:off x="1440216" y="4779641"/>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t>Banking reform</a:t>
          </a:r>
        </a:p>
      </dsp:txBody>
      <dsp:txXfrm>
        <a:off x="1440216" y="4779641"/>
        <a:ext cx="1351464" cy="698110"/>
      </dsp:txXfrm>
    </dsp:sp>
    <dsp:sp modelId="{1D469399-5CA4-4521-A39C-86DF3256D284}">
      <dsp:nvSpPr>
        <dsp:cNvPr id="0" name=""/>
        <dsp:cNvSpPr/>
      </dsp:nvSpPr>
      <dsp:spPr>
        <a:xfrm>
          <a:off x="947241" y="3915250"/>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Heritage</a:t>
          </a:r>
          <a:r>
            <a:rPr lang="hu-HU" sz="1400" b="1" kern="1200" dirty="0"/>
            <a:t> </a:t>
          </a:r>
          <a:r>
            <a:rPr lang="hu-HU" sz="1400" b="1" kern="1200" dirty="0" err="1"/>
            <a:t>protection</a:t>
          </a:r>
          <a:endParaRPr lang="hu-HU" sz="1400" b="1" kern="1200" dirty="0"/>
        </a:p>
      </dsp:txBody>
      <dsp:txXfrm>
        <a:off x="947241" y="3915250"/>
        <a:ext cx="1351464" cy="698110"/>
      </dsp:txXfrm>
    </dsp:sp>
    <dsp:sp modelId="{1A49A6A9-F2E5-4792-8031-320F4B78360A}">
      <dsp:nvSpPr>
        <dsp:cNvPr id="0" name=""/>
        <dsp:cNvSpPr/>
      </dsp:nvSpPr>
      <dsp:spPr>
        <a:xfrm>
          <a:off x="764980" y="2869124"/>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Bureaucracy</a:t>
          </a:r>
          <a:r>
            <a:rPr lang="hu-HU" sz="1400" b="1" kern="1200" dirty="0"/>
            <a:t> reform</a:t>
          </a:r>
        </a:p>
      </dsp:txBody>
      <dsp:txXfrm>
        <a:off x="764980" y="2869124"/>
        <a:ext cx="1351464" cy="698110"/>
      </dsp:txXfrm>
    </dsp:sp>
    <dsp:sp modelId="{7E682718-855E-4C78-84CF-B9AB997D2E16}">
      <dsp:nvSpPr>
        <dsp:cNvPr id="0" name=""/>
        <dsp:cNvSpPr/>
      </dsp:nvSpPr>
      <dsp:spPr>
        <a:xfrm>
          <a:off x="983176" y="1772135"/>
          <a:ext cx="1351464" cy="698110"/>
        </a:xfrm>
        <a:prstGeom prst="rect">
          <a:avLst/>
        </a:prstGeom>
        <a:solidFill>
          <a:srgbClr val="F76700"/>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a:t>Local </a:t>
          </a:r>
          <a:r>
            <a:rPr lang="hu-HU" sz="1400" b="1" kern="1200" dirty="0" err="1"/>
            <a:t>government</a:t>
          </a:r>
          <a:r>
            <a:rPr lang="hu-HU" sz="1400" b="1" kern="1200" dirty="0"/>
            <a:t> reform</a:t>
          </a:r>
        </a:p>
      </dsp:txBody>
      <dsp:txXfrm>
        <a:off x="983176" y="1772135"/>
        <a:ext cx="1351464" cy="698110"/>
      </dsp:txXfrm>
    </dsp:sp>
    <dsp:sp modelId="{2C6791CA-4E77-4864-BD9A-F07045AF47F6}">
      <dsp:nvSpPr>
        <dsp:cNvPr id="0" name=""/>
        <dsp:cNvSpPr/>
      </dsp:nvSpPr>
      <dsp:spPr>
        <a:xfrm>
          <a:off x="1459669" y="1002241"/>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Information</a:t>
          </a:r>
          <a:r>
            <a:rPr lang="hu-HU" sz="1400" b="1" kern="1200" dirty="0"/>
            <a:t> </a:t>
          </a:r>
          <a:r>
            <a:rPr lang="hu-HU" sz="1400" b="1" kern="1200" dirty="0" err="1"/>
            <a:t>technology</a:t>
          </a:r>
          <a:r>
            <a:rPr lang="hu-HU" sz="1400" b="1" kern="1200" dirty="0"/>
            <a:t> reform </a:t>
          </a:r>
        </a:p>
      </dsp:txBody>
      <dsp:txXfrm>
        <a:off x="1459669" y="1002241"/>
        <a:ext cx="1351464" cy="698110"/>
      </dsp:txXfrm>
    </dsp:sp>
    <dsp:sp modelId="{147AF5E4-A556-419A-9726-052F49B5BEA2}">
      <dsp:nvSpPr>
        <dsp:cNvPr id="0" name=""/>
        <dsp:cNvSpPr/>
      </dsp:nvSpPr>
      <dsp:spPr>
        <a:xfrm>
          <a:off x="2376728" y="256582"/>
          <a:ext cx="1351464" cy="698110"/>
        </a:xfrm>
        <a:prstGeom prst="rect">
          <a:avLst/>
        </a:prstGeom>
        <a:solidFill>
          <a:srgbClr val="F767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u-HU" sz="1400" b="1" kern="1200" dirty="0" err="1"/>
            <a:t>Waste</a:t>
          </a:r>
          <a:r>
            <a:rPr lang="hu-HU" sz="1400" b="1" kern="1200" dirty="0"/>
            <a:t> management</a:t>
          </a:r>
        </a:p>
      </dsp:txBody>
      <dsp:txXfrm>
        <a:off x="2376728" y="256582"/>
        <a:ext cx="1351464" cy="6981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a:extLst>
              <a:ext uri="{FF2B5EF4-FFF2-40B4-BE49-F238E27FC236}">
                <a16:creationId xmlns:a16="http://schemas.microsoft.com/office/drawing/2014/main" id="{C4490ED0-8448-4891-808B-AA5BBE652A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noProof="1"/>
          </a:p>
        </p:txBody>
      </p:sp>
      <p:sp>
        <p:nvSpPr>
          <p:cNvPr id="3" name="Dátum helye 2">
            <a:extLst>
              <a:ext uri="{FF2B5EF4-FFF2-40B4-BE49-F238E27FC236}">
                <a16:creationId xmlns:a16="http://schemas.microsoft.com/office/drawing/2014/main" id="{FA3664A5-71F5-46B7-8B45-101C39E53D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7ACA57-E32C-4C76-830D-D1E779E7043B}" type="datetime1">
              <a:rPr lang="hu-HU" noProof="1" smtClean="0"/>
              <a:t>2023. 02. 28.</a:t>
            </a:fld>
            <a:endParaRPr lang="hu-HU" noProof="1"/>
          </a:p>
        </p:txBody>
      </p:sp>
      <p:sp>
        <p:nvSpPr>
          <p:cNvPr id="4" name="Élőláb helye 3">
            <a:extLst>
              <a:ext uri="{FF2B5EF4-FFF2-40B4-BE49-F238E27FC236}">
                <a16:creationId xmlns:a16="http://schemas.microsoft.com/office/drawing/2014/main" id="{9F37A0E6-C6D5-42DC-85B5-BD679411EA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noProof="1"/>
          </a:p>
        </p:txBody>
      </p:sp>
      <p:sp>
        <p:nvSpPr>
          <p:cNvPr id="5" name="Dia számának helye 4">
            <a:extLst>
              <a:ext uri="{FF2B5EF4-FFF2-40B4-BE49-F238E27FC236}">
                <a16:creationId xmlns:a16="http://schemas.microsoft.com/office/drawing/2014/main" id="{A0FAF077-2B77-44A5-80B9-53D170FF6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9257B8-55B6-4251-9EE2-BAF619879FF0}" type="slidenum">
              <a:rPr lang="hu-HU" noProof="1" smtClean="0"/>
              <a:t>‹Nr.›</a:t>
            </a:fld>
            <a:endParaRPr lang="hu-HU" noProof="1"/>
          </a:p>
        </p:txBody>
      </p:sp>
    </p:spTree>
    <p:extLst>
      <p:ext uri="{BB962C8B-B14F-4D97-AF65-F5344CB8AC3E}">
        <p14:creationId xmlns:p14="http://schemas.microsoft.com/office/powerpoint/2010/main" val="264003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u-HU" noProof="1"/>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3BCB503-1F27-47C6-A29F-D3F27DE88A0C}" type="datetime1">
              <a:rPr lang="hu-HU" noProof="1" smtClean="0"/>
              <a:t>2023. 02. 28.</a:t>
            </a:fld>
            <a:endParaRPr lang="hu-HU" noProof="1"/>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u-HU" noProof="1"/>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u-HU" noProof="1"/>
              <a:t>Mintaszöveg szerkesztése</a:t>
            </a:r>
          </a:p>
          <a:p>
            <a:pPr lvl="1" rtl="0"/>
            <a:r>
              <a:rPr lang="hu-HU" noProof="1"/>
              <a:t>Második szint</a:t>
            </a:r>
          </a:p>
          <a:p>
            <a:pPr lvl="2" rtl="0"/>
            <a:r>
              <a:rPr lang="hu-HU" noProof="1"/>
              <a:t>Harmadik szint</a:t>
            </a:r>
          </a:p>
          <a:p>
            <a:pPr lvl="3" rtl="0"/>
            <a:r>
              <a:rPr lang="hu-HU" noProof="1"/>
              <a:t>Negyedik szint</a:t>
            </a:r>
          </a:p>
          <a:p>
            <a:pPr lvl="4" rtl="0"/>
            <a:r>
              <a:rPr lang="hu-HU" noProof="1"/>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u-HU" noProof="1"/>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hu-HU" noProof="1" dirty="0" smtClean="0"/>
              <a:t>‹Nr.›</a:t>
            </a:fld>
            <a:endParaRPr lang="hu-HU" noProof="1"/>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685800" y="1143000"/>
            <a:ext cx="5486400" cy="3086100"/>
          </a:xfrm>
        </p:spPr>
      </p:sp>
      <p:sp>
        <p:nvSpPr>
          <p:cNvPr id="3" name="Jegyzetek helye 2"/>
          <p:cNvSpPr>
            <a:spLocks noGrp="1"/>
          </p:cNvSpPr>
          <p:nvPr>
            <p:ph type="body" idx="1"/>
          </p:nvPr>
        </p:nvSpPr>
        <p:spPr/>
        <p:txBody>
          <a:bodyPr rtlCol="0"/>
          <a:lstStyle/>
          <a:p>
            <a:pPr rtl="0"/>
            <a:endParaRPr lang="hu-HU" noProof="1"/>
          </a:p>
        </p:txBody>
      </p:sp>
      <p:sp>
        <p:nvSpPr>
          <p:cNvPr id="4" name="Dia számának helye 3"/>
          <p:cNvSpPr>
            <a:spLocks noGrp="1"/>
          </p:cNvSpPr>
          <p:nvPr>
            <p:ph type="sldNum" sz="quarter" idx="10"/>
          </p:nvPr>
        </p:nvSpPr>
        <p:spPr/>
        <p:txBody>
          <a:bodyPr rtlCol="0"/>
          <a:lstStyle/>
          <a:p>
            <a:pPr rtl="0"/>
            <a:fld id="{DF61EA0F-A667-4B49-8422-0062BC55E249}" type="slidenum">
              <a:rPr lang="hu-HU" noProof="1" smtClean="0"/>
              <a:t>1</a:t>
            </a:fld>
            <a:endParaRPr lang="hu-HU" noProof="1"/>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2</a:t>
            </a:fld>
            <a:endParaRPr lang="hu-HU" noProof="1"/>
          </a:p>
        </p:txBody>
      </p:sp>
    </p:spTree>
    <p:extLst>
      <p:ext uri="{BB962C8B-B14F-4D97-AF65-F5344CB8AC3E}">
        <p14:creationId xmlns:p14="http://schemas.microsoft.com/office/powerpoint/2010/main" val="158617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9</a:t>
            </a:fld>
            <a:endParaRPr lang="hu-HU" noProof="1"/>
          </a:p>
        </p:txBody>
      </p:sp>
    </p:spTree>
    <p:extLst>
      <p:ext uri="{BB962C8B-B14F-4D97-AF65-F5344CB8AC3E}">
        <p14:creationId xmlns:p14="http://schemas.microsoft.com/office/powerpoint/2010/main" val="413481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11</a:t>
            </a:fld>
            <a:endParaRPr lang="hu-HU" noProof="1"/>
          </a:p>
        </p:txBody>
      </p:sp>
    </p:spTree>
    <p:extLst>
      <p:ext uri="{BB962C8B-B14F-4D97-AF65-F5344CB8AC3E}">
        <p14:creationId xmlns:p14="http://schemas.microsoft.com/office/powerpoint/2010/main" val="1720834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12</a:t>
            </a:fld>
            <a:endParaRPr lang="hu-HU" noProof="1"/>
          </a:p>
        </p:txBody>
      </p:sp>
    </p:spTree>
    <p:extLst>
      <p:ext uri="{BB962C8B-B14F-4D97-AF65-F5344CB8AC3E}">
        <p14:creationId xmlns:p14="http://schemas.microsoft.com/office/powerpoint/2010/main" val="178266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most powerful node in the central cluster is Viktor </a:t>
            </a:r>
            <a:r>
              <a:rPr lang="en-US" sz="1200" b="0" i="0" u="none" strike="noStrike" kern="1200" baseline="0" dirty="0" err="1">
                <a:solidFill>
                  <a:schemeClr val="tx1"/>
                </a:solidFill>
                <a:latin typeface="+mn-lt"/>
                <a:ea typeface="+mn-ea"/>
                <a:cs typeface="+mn-cs"/>
              </a:rPr>
              <a:t>Orban</a:t>
            </a:r>
            <a:r>
              <a:rPr lang="en-US" sz="1200" b="0" i="0" u="none" strike="noStrike" kern="1200" baseline="0" dirty="0">
                <a:solidFill>
                  <a:schemeClr val="tx1"/>
                </a:solidFill>
                <a:latin typeface="+mn-lt"/>
                <a:ea typeface="+mn-ea"/>
                <a:cs typeface="+mn-cs"/>
              </a:rPr>
              <a:t> himself,</a:t>
            </a:r>
          </a:p>
          <a:p>
            <a:r>
              <a:rPr lang="en-US" sz="1200" b="0" i="0" u="none" strike="noStrike" kern="1200" baseline="0" dirty="0">
                <a:solidFill>
                  <a:schemeClr val="tx1"/>
                </a:solidFill>
                <a:latin typeface="+mn-lt"/>
                <a:ea typeface="+mn-ea"/>
                <a:cs typeface="+mn-cs"/>
              </a:rPr>
              <a:t>who pulls all the strings and guarantees that his decisions have a legal base</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in advance, or retrospectively. He personally disposes of the key economic</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resources and manages their distribution. </a:t>
            </a:r>
            <a:endParaRPr lang="hu-HU"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Those potentially capable of questioning,</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and/or legalizing and conserving his position and actions, are under</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his personal control. The second most powerful, is his cabinet chief, Antal</a:t>
            </a:r>
            <a:endParaRPr lang="hu-HU"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Rogan, who serves largely as </a:t>
            </a:r>
            <a:r>
              <a:rPr lang="en-US" sz="1200" b="0" i="0" u="none" strike="noStrike" kern="1200" baseline="0" dirty="0" err="1">
                <a:solidFill>
                  <a:schemeClr val="tx1"/>
                </a:solidFill>
                <a:latin typeface="+mn-lt"/>
                <a:ea typeface="+mn-ea"/>
                <a:cs typeface="+mn-cs"/>
              </a:rPr>
              <a:t>Orban’s</a:t>
            </a:r>
            <a:r>
              <a:rPr lang="en-US" sz="1200" b="0" i="0" u="none" strike="noStrike" kern="1200" baseline="0" dirty="0">
                <a:solidFill>
                  <a:schemeClr val="tx1"/>
                </a:solidFill>
                <a:latin typeface="+mn-lt"/>
                <a:ea typeface="+mn-ea"/>
                <a:cs typeface="+mn-cs"/>
              </a:rPr>
              <a:t> right hand. He handles the major programs</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for direct distribution on </a:t>
            </a:r>
            <a:r>
              <a:rPr lang="en-US" sz="1200" b="0" i="0" u="none" strike="noStrike" kern="1200" baseline="0" dirty="0" err="1">
                <a:solidFill>
                  <a:schemeClr val="tx1"/>
                </a:solidFill>
                <a:latin typeface="+mn-lt"/>
                <a:ea typeface="+mn-ea"/>
                <a:cs typeface="+mn-cs"/>
              </a:rPr>
              <a:t>Orban’s</a:t>
            </a:r>
            <a:r>
              <a:rPr lang="en-US" sz="1200" b="0" i="0" u="none" strike="noStrike" kern="1200" baseline="0" dirty="0">
                <a:solidFill>
                  <a:schemeClr val="tx1"/>
                </a:solidFill>
                <a:latin typeface="+mn-lt"/>
                <a:ea typeface="+mn-ea"/>
                <a:cs typeface="+mn-cs"/>
              </a:rPr>
              <a:t> instructions. </a:t>
            </a:r>
            <a:endParaRPr lang="hu-HU"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Third is Peter Polt, the</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chief attorney general, who guarantees that all politically selective, both personal</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institutional, corrupt decisions are legal and that elite corruption</a:t>
            </a:r>
          </a:p>
          <a:p>
            <a:r>
              <a:rPr lang="en-US" sz="1200" b="0" i="0" u="none" strike="noStrike" kern="1200" baseline="0" dirty="0">
                <a:solidFill>
                  <a:schemeClr val="tx1"/>
                </a:solidFill>
                <a:latin typeface="+mn-lt"/>
                <a:ea typeface="+mn-ea"/>
                <a:cs typeface="+mn-cs"/>
              </a:rPr>
              <a:t>remains </a:t>
            </a:r>
            <a:r>
              <a:rPr lang="en-US" sz="1200" b="0" i="0" u="none" strike="noStrike" kern="1200" baseline="0" dirty="0" err="1">
                <a:solidFill>
                  <a:schemeClr val="tx1"/>
                </a:solidFill>
                <a:latin typeface="+mn-lt"/>
                <a:ea typeface="+mn-ea"/>
                <a:cs typeface="+mn-cs"/>
              </a:rPr>
              <a:t>noncriminalized</a:t>
            </a:r>
            <a:r>
              <a:rPr lang="en-US" sz="1200" b="0" i="0" u="none" strike="noStrike" kern="1200" baseline="0" dirty="0">
                <a:solidFill>
                  <a:schemeClr val="tx1"/>
                </a:solidFill>
                <a:latin typeface="+mn-lt"/>
                <a:ea typeface="+mn-ea"/>
                <a:cs typeface="+mn-cs"/>
              </a:rPr>
              <a:t>. </a:t>
            </a:r>
            <a:endParaRPr lang="hu-HU"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Fourth is the head of the National Bank, </a:t>
            </a:r>
            <a:r>
              <a:rPr lang="en-US" sz="1200" b="0" i="0" u="none" strike="noStrike" kern="1200" baseline="0" dirty="0" err="1">
                <a:solidFill>
                  <a:schemeClr val="tx1"/>
                </a:solidFill>
                <a:latin typeface="+mn-lt"/>
                <a:ea typeface="+mn-ea"/>
                <a:cs typeface="+mn-cs"/>
              </a:rPr>
              <a:t>Gyorgy</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Matolcsy,459 who ensures that public resources, be they fiscal or monetary, are</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transformed into private assets held by the network’s elite members.460 Fifth is</a:t>
            </a:r>
          </a:p>
          <a:p>
            <a:r>
              <a:rPr lang="en-US" sz="1200" b="0" i="0" u="none" strike="noStrike" kern="1200" baseline="0" dirty="0">
                <a:solidFill>
                  <a:schemeClr val="tx1"/>
                </a:solidFill>
                <a:latin typeface="+mn-lt"/>
                <a:ea typeface="+mn-ea"/>
                <a:cs typeface="+mn-cs"/>
              </a:rPr>
              <a:t>Peter </a:t>
            </a:r>
            <a:r>
              <a:rPr lang="en-US" sz="1200" b="0" i="0" u="none" strike="noStrike" kern="1200" baseline="0" dirty="0" err="1">
                <a:solidFill>
                  <a:schemeClr val="tx1"/>
                </a:solidFill>
                <a:latin typeface="+mn-lt"/>
                <a:ea typeface="+mn-ea"/>
                <a:cs typeface="+mn-cs"/>
              </a:rPr>
              <a:t>Szijjarto</a:t>
            </a:r>
            <a:r>
              <a:rPr lang="en-US" sz="1200" b="0" i="0" u="none" strike="noStrike" kern="1200" baseline="0" dirty="0">
                <a:solidFill>
                  <a:schemeClr val="tx1"/>
                </a:solidFill>
                <a:latin typeface="+mn-lt"/>
                <a:ea typeface="+mn-ea"/>
                <a:cs typeface="+mn-cs"/>
              </a:rPr>
              <a:t>, the minister of foreign affairs and foreign trade, who supervises</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state-owned trade banks, and distributes individual investment support</a:t>
            </a:r>
            <a:r>
              <a:rPr lang="hu-HU"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covering all international policy actions. He also supervises the state-owned</a:t>
            </a:r>
          </a:p>
          <a:p>
            <a:r>
              <a:rPr lang="en-US" sz="1200" b="0" i="0" u="none" strike="noStrike" kern="1200" baseline="0" dirty="0">
                <a:solidFill>
                  <a:schemeClr val="tx1"/>
                </a:solidFill>
                <a:latin typeface="+mn-lt"/>
                <a:ea typeface="+mn-ea"/>
                <a:cs typeface="+mn-cs"/>
              </a:rPr>
              <a:t>Export-Import Bank, one of the major financers of elite investments. The</a:t>
            </a:r>
            <a:r>
              <a:rPr lang="hu-HU" sz="1200" b="0" i="0" u="none" strike="noStrike" kern="1200" baseline="0" dirty="0" err="1">
                <a:solidFill>
                  <a:schemeClr val="tx1"/>
                </a:solidFill>
                <a:latin typeface="+mn-lt"/>
                <a:ea typeface="+mn-ea"/>
                <a:cs typeface="+mn-cs"/>
              </a:rPr>
              <a:t>who</a:t>
            </a:r>
            <a:r>
              <a:rPr lang="hu-HU" sz="1200" b="0" i="0" u="none" strike="noStrike" kern="1200" baseline="0" dirty="0">
                <a:solidFill>
                  <a:schemeClr val="tx1"/>
                </a:solidFill>
                <a:latin typeface="+mn-lt"/>
                <a:ea typeface="+mn-ea"/>
                <a:cs typeface="+mn-cs"/>
              </a:rPr>
              <a:t> </a:t>
            </a:r>
            <a:r>
              <a:rPr lang="hu-HU" sz="1200" b="0" i="0" u="none" strike="noStrike" kern="1200" baseline="0" dirty="0" err="1">
                <a:solidFill>
                  <a:schemeClr val="tx1"/>
                </a:solidFill>
                <a:latin typeface="+mn-lt"/>
                <a:ea typeface="+mn-ea"/>
                <a:cs typeface="+mn-cs"/>
              </a:rPr>
              <a:t>secures</a:t>
            </a:r>
            <a:r>
              <a:rPr lang="hu-HU" sz="1200" b="0" i="0" u="none" strike="noStrike" kern="1200" baseline="0" dirty="0">
                <a:solidFill>
                  <a:schemeClr val="tx1"/>
                </a:solidFill>
                <a:latin typeface="+mn-lt"/>
                <a:ea typeface="+mn-ea"/>
                <a:cs typeface="+mn-cs"/>
              </a:rPr>
              <a:t> </a:t>
            </a:r>
            <a:r>
              <a:rPr lang="hu-HU" sz="1200" b="0" i="0" u="none" strike="noStrike" kern="1200" baseline="0" dirty="0" err="1">
                <a:solidFill>
                  <a:schemeClr val="tx1"/>
                </a:solidFill>
                <a:latin typeface="+mn-lt"/>
                <a:ea typeface="+mn-ea"/>
                <a:cs typeface="+mn-cs"/>
              </a:rPr>
              <a:t>that</a:t>
            </a:r>
            <a:r>
              <a:rPr lang="hu-HU" sz="1200" b="0" i="0" u="none" strike="noStrike" kern="1200" baseline="0" dirty="0">
                <a:solidFill>
                  <a:schemeClr val="tx1"/>
                </a:solidFill>
                <a:latin typeface="+mn-lt"/>
                <a:ea typeface="+mn-ea"/>
                <a:cs typeface="+mn-cs"/>
              </a:rPr>
              <a:t> </a:t>
            </a:r>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13</a:t>
            </a:fld>
            <a:endParaRPr lang="hu-HU" noProof="1"/>
          </a:p>
        </p:txBody>
      </p:sp>
    </p:spTree>
    <p:extLst>
      <p:ext uri="{BB962C8B-B14F-4D97-AF65-F5344CB8AC3E}">
        <p14:creationId xmlns:p14="http://schemas.microsoft.com/office/powerpoint/2010/main" val="25798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rtl="0"/>
            <a:fld id="{DF61EA0F-A667-4B49-8422-0062BC55E249}" type="slidenum">
              <a:rPr lang="hu-HU" noProof="1" smtClean="0"/>
              <a:t>14</a:t>
            </a:fld>
            <a:endParaRPr lang="hu-HU" noProof="1"/>
          </a:p>
        </p:txBody>
      </p:sp>
    </p:spTree>
    <p:extLst>
      <p:ext uri="{BB962C8B-B14F-4D97-AF65-F5344CB8AC3E}">
        <p14:creationId xmlns:p14="http://schemas.microsoft.com/office/powerpoint/2010/main" val="1218504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7" name="Téglalap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sz="1800" noProof="1"/>
          </a:p>
        </p:txBody>
      </p:sp>
      <p:sp>
        <p:nvSpPr>
          <p:cNvPr id="2" name="Cím 1"/>
          <p:cNvSpPr>
            <a:spLocks noGrp="1"/>
          </p:cNvSpPr>
          <p:nvPr>
            <p:ph type="ctrTitle" hasCustomPrompt="1"/>
          </p:nvPr>
        </p:nvSpPr>
        <p:spPr>
          <a:xfrm>
            <a:off x="838200" y="2061006"/>
            <a:ext cx="10515600" cy="2387600"/>
          </a:xfrm>
        </p:spPr>
        <p:txBody>
          <a:bodyPr rtlCol="0" anchor="b">
            <a:normAutofit/>
          </a:bodyPr>
          <a:lstStyle>
            <a:lvl1pPr algn="l">
              <a:defRPr sz="5400">
                <a:solidFill>
                  <a:schemeClr val="bg1"/>
                </a:solidFill>
              </a:defRPr>
            </a:lvl1pPr>
          </a:lstStyle>
          <a:p>
            <a:pPr rtl="0"/>
            <a:r>
              <a:rPr lang="hu-HU" noProof="1"/>
              <a:t>Mintacím stílusának szerkesztése</a:t>
            </a:r>
          </a:p>
        </p:txBody>
      </p:sp>
      <p:sp>
        <p:nvSpPr>
          <p:cNvPr id="3" name="Alcím 2"/>
          <p:cNvSpPr>
            <a:spLocks noGrp="1"/>
          </p:cNvSpPr>
          <p:nvPr>
            <p:ph type="subTitle" idx="1" hasCustomPrompt="1"/>
          </p:nvPr>
        </p:nvSpPr>
        <p:spPr>
          <a:xfrm>
            <a:off x="838202" y="5110609"/>
            <a:ext cx="6705599" cy="1137793"/>
          </a:xfrm>
        </p:spPr>
        <p:txBody>
          <a:bodyPr rtlCol="0">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u-HU" noProof="1"/>
              <a:t>Mintaalcím stílusának szerkesztése</a:t>
            </a:r>
          </a:p>
        </p:txBody>
      </p:sp>
      <p:sp>
        <p:nvSpPr>
          <p:cNvPr id="4" name="Dátum helye 3"/>
          <p:cNvSpPr>
            <a:spLocks noGrp="1"/>
          </p:cNvSpPr>
          <p:nvPr>
            <p:ph type="dt" sz="half" idx="10"/>
          </p:nvPr>
        </p:nvSpPr>
        <p:spPr/>
        <p:txBody>
          <a:bodyPr rtlCol="0"/>
          <a:lstStyle/>
          <a:p>
            <a:pPr rtl="0"/>
            <a:fld id="{CFE4BE2B-EED2-4E1B-B6FF-FB6BE40C967A}" type="datetime1">
              <a:rPr lang="hu-HU" noProof="1" smtClean="0"/>
              <a:t>2023. 02. 28.</a:t>
            </a:fld>
            <a:endParaRPr lang="hu-HU" noProof="1"/>
          </a:p>
        </p:txBody>
      </p:sp>
      <p:sp>
        <p:nvSpPr>
          <p:cNvPr id="5" name="Élőláb helye 4"/>
          <p:cNvSpPr>
            <a:spLocks noGrp="1"/>
          </p:cNvSpPr>
          <p:nvPr>
            <p:ph type="ftr" sz="quarter" idx="11"/>
          </p:nvPr>
        </p:nvSpPr>
        <p:spPr/>
        <p:txBody>
          <a:bodyPr rtlCol="0"/>
          <a:lstStyle/>
          <a:p>
            <a:pPr rtl="0"/>
            <a:endParaRPr lang="hu-HU" noProof="1"/>
          </a:p>
        </p:txBody>
      </p:sp>
      <p:sp>
        <p:nvSpPr>
          <p:cNvPr id="6" name="Dia számának helye 5"/>
          <p:cNvSpPr>
            <a:spLocks noGrp="1"/>
          </p:cNvSpPr>
          <p:nvPr>
            <p:ph type="sldNum" sz="quarter" idx="12"/>
          </p:nvPr>
        </p:nvSpPr>
        <p:spPr/>
        <p:txBody>
          <a:bodyPr rtlCol="0"/>
          <a:lstStyle/>
          <a:p>
            <a:pPr rtl="0"/>
            <a:fld id="{9860EDB8-5305-433F-BE41-D7A86D811DB3}" type="slidenum">
              <a:rPr lang="hu-HU" noProof="1" dirty="0" smtClean="0"/>
              <a:t>‹Nr.›</a:t>
            </a:fld>
            <a:endParaRPr lang="hu-HU" noProof="1"/>
          </a:p>
        </p:txBody>
      </p:sp>
      <p:sp>
        <p:nvSpPr>
          <p:cNvPr id="8" name="Téglalap 7"/>
          <p:cNvSpPr/>
          <p:nvPr userDrawn="1"/>
        </p:nvSpPr>
        <p:spPr>
          <a:xfrm>
            <a:off x="0" y="0"/>
            <a:ext cx="12192000" cy="4866468"/>
          </a:xfrm>
          <a:prstGeom prst="rect">
            <a:avLst/>
          </a:prstGeom>
          <a:solidFill>
            <a:srgbClr val="F7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sz="1800" noProof="1"/>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7" name="Téglalap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sz="1800" noProof="1"/>
          </a:p>
        </p:txBody>
      </p:sp>
      <p:sp>
        <p:nvSpPr>
          <p:cNvPr id="2" name="Cím 1"/>
          <p:cNvSpPr>
            <a:spLocks noGrp="1"/>
          </p:cNvSpPr>
          <p:nvPr>
            <p:ph type="title" hasCustomPrompt="1"/>
          </p:nvPr>
        </p:nvSpPr>
        <p:spPr>
          <a:xfrm>
            <a:off x="604434" y="0"/>
            <a:ext cx="10749367" cy="1208868"/>
          </a:xfrm>
        </p:spPr>
        <p:txBody>
          <a:bodyPr rtlCol="0" anchor="b">
            <a:normAutofit/>
          </a:bodyPr>
          <a:lstStyle>
            <a:lvl1pPr>
              <a:defRPr sz="3600">
                <a:solidFill>
                  <a:schemeClr val="bg1"/>
                </a:solidFill>
              </a:defRPr>
            </a:lvl1pPr>
          </a:lstStyle>
          <a:p>
            <a:pPr rtl="0"/>
            <a:r>
              <a:rPr lang="hu-HU" noProof="1"/>
              <a:t>Mintacím stílusának szerkesztése</a:t>
            </a:r>
          </a:p>
        </p:txBody>
      </p:sp>
      <p:sp>
        <p:nvSpPr>
          <p:cNvPr id="3" name="Tartalom helye 2"/>
          <p:cNvSpPr>
            <a:spLocks noGrp="1"/>
          </p:cNvSpPr>
          <p:nvPr>
            <p:ph idx="1"/>
          </p:nvPr>
        </p:nvSpPr>
        <p:spPr>
          <a:xfrm>
            <a:off x="838200" y="1825625"/>
            <a:ext cx="10515599" cy="4351338"/>
          </a:xfrm>
        </p:spPr>
        <p:txBody>
          <a:bodyPr rtlCol="0">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rtl="0"/>
            <a:r>
              <a:rPr lang="hu-HU" noProof="1"/>
              <a:t>Mintaszöveg szerkesztése</a:t>
            </a:r>
          </a:p>
          <a:p>
            <a:pPr lvl="1" rtl="0"/>
            <a:r>
              <a:rPr lang="hu-HU" noProof="1"/>
              <a:t>Második szint</a:t>
            </a:r>
          </a:p>
          <a:p>
            <a:pPr lvl="2" rtl="0"/>
            <a:r>
              <a:rPr lang="hu-HU" noProof="1"/>
              <a:t>Harmadik szint</a:t>
            </a:r>
          </a:p>
          <a:p>
            <a:pPr lvl="3" rtl="0"/>
            <a:r>
              <a:rPr lang="hu-HU" noProof="1"/>
              <a:t>Negyedik szint</a:t>
            </a:r>
          </a:p>
          <a:p>
            <a:pPr lvl="4" rtl="0"/>
            <a:r>
              <a:rPr lang="hu-HU" noProof="1"/>
              <a:t>Ötödik szint</a:t>
            </a:r>
          </a:p>
        </p:txBody>
      </p:sp>
      <p:sp>
        <p:nvSpPr>
          <p:cNvPr id="4" name="Dátum helye 3"/>
          <p:cNvSpPr>
            <a:spLocks noGrp="1"/>
          </p:cNvSpPr>
          <p:nvPr>
            <p:ph type="dt" sz="half" idx="10"/>
          </p:nvPr>
        </p:nvSpPr>
        <p:spPr/>
        <p:txBody>
          <a:bodyPr rtlCol="0"/>
          <a:lstStyle/>
          <a:p>
            <a:pPr rtl="0"/>
            <a:fld id="{0874FC34-89A7-4A19-93C8-23713CE05C4B}" type="datetime1">
              <a:rPr lang="hu-HU" noProof="1" smtClean="0"/>
              <a:t>2023. 02. 28.</a:t>
            </a:fld>
            <a:endParaRPr lang="hu-HU" noProof="1"/>
          </a:p>
        </p:txBody>
      </p:sp>
      <p:sp>
        <p:nvSpPr>
          <p:cNvPr id="5" name="Élőláb helye 4"/>
          <p:cNvSpPr>
            <a:spLocks noGrp="1"/>
          </p:cNvSpPr>
          <p:nvPr>
            <p:ph type="ftr" sz="quarter" idx="11"/>
          </p:nvPr>
        </p:nvSpPr>
        <p:spPr/>
        <p:txBody>
          <a:bodyPr rtlCol="0"/>
          <a:lstStyle/>
          <a:p>
            <a:pPr rtl="0"/>
            <a:endParaRPr lang="hu-HU" noProof="1"/>
          </a:p>
        </p:txBody>
      </p:sp>
      <p:sp>
        <p:nvSpPr>
          <p:cNvPr id="6" name="Dia számának helye 5"/>
          <p:cNvSpPr>
            <a:spLocks noGrp="1"/>
          </p:cNvSpPr>
          <p:nvPr>
            <p:ph type="sldNum" sz="quarter" idx="12"/>
          </p:nvPr>
        </p:nvSpPr>
        <p:spPr/>
        <p:txBody>
          <a:bodyPr rtlCol="0"/>
          <a:lstStyle/>
          <a:p>
            <a:pPr rtl="0"/>
            <a:fld id="{9860EDB8-5305-433F-BE41-D7A86D811DB3}" type="slidenum">
              <a:rPr lang="hu-HU" noProof="1" dirty="0" smtClean="0"/>
              <a:t>‹Nr.›</a:t>
            </a:fld>
            <a:endParaRPr lang="hu-HU" noProof="1"/>
          </a:p>
        </p:txBody>
      </p:sp>
      <p:sp>
        <p:nvSpPr>
          <p:cNvPr id="8" name="Téglalap 7"/>
          <p:cNvSpPr/>
          <p:nvPr userDrawn="1"/>
        </p:nvSpPr>
        <p:spPr>
          <a:xfrm>
            <a:off x="0" y="0"/>
            <a:ext cx="12192000" cy="1332854"/>
          </a:xfrm>
          <a:prstGeom prst="rect">
            <a:avLst/>
          </a:prstGeom>
          <a:solidFill>
            <a:srgbClr val="F7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sz="1800" noProof="1"/>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rtlCol="0"/>
          <a:lstStyle/>
          <a:p>
            <a:pPr rtl="0"/>
            <a:fld id="{C9368902-BA11-40E7-BBC1-F73C81C30AAF}" type="datetime1">
              <a:rPr lang="hu-HU" noProof="1" smtClean="0"/>
              <a:t>2023. 02. 28.</a:t>
            </a:fld>
            <a:endParaRPr lang="hu-HU" noProof="1"/>
          </a:p>
        </p:txBody>
      </p:sp>
      <p:sp>
        <p:nvSpPr>
          <p:cNvPr id="3" name="Élőláb helye 2"/>
          <p:cNvSpPr>
            <a:spLocks noGrp="1"/>
          </p:cNvSpPr>
          <p:nvPr>
            <p:ph type="ftr" sz="quarter" idx="11"/>
          </p:nvPr>
        </p:nvSpPr>
        <p:spPr/>
        <p:txBody>
          <a:bodyPr rtlCol="0"/>
          <a:lstStyle/>
          <a:p>
            <a:pPr rtl="0"/>
            <a:endParaRPr lang="hu-HU" noProof="1"/>
          </a:p>
        </p:txBody>
      </p:sp>
      <p:sp>
        <p:nvSpPr>
          <p:cNvPr id="4" name="Dia számának helye 3"/>
          <p:cNvSpPr>
            <a:spLocks noGrp="1"/>
          </p:cNvSpPr>
          <p:nvPr>
            <p:ph type="sldNum" sz="quarter" idx="12"/>
          </p:nvPr>
        </p:nvSpPr>
        <p:spPr/>
        <p:txBody>
          <a:bodyPr rtlCol="0"/>
          <a:lstStyle/>
          <a:p>
            <a:pPr rtl="0"/>
            <a:fld id="{9860EDB8-5305-433F-BE41-D7A86D811DB3}" type="slidenum">
              <a:rPr lang="hu-HU" noProof="1" dirty="0" smtClean="0"/>
              <a:t>‹Nr.›</a:t>
            </a:fld>
            <a:endParaRPr lang="hu-HU" noProof="1"/>
          </a:p>
        </p:txBody>
      </p:sp>
    </p:spTree>
    <p:extLst>
      <p:ext uri="{BB962C8B-B14F-4D97-AF65-F5344CB8AC3E}">
        <p14:creationId xmlns:p14="http://schemas.microsoft.com/office/powerpoint/2010/main" val="4037432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pPr rtl="0"/>
            <a:r>
              <a:rPr lang="hu-HU" noProof="1"/>
              <a:t>Mintacím stílusának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hu-HU" noProof="1"/>
              <a:t>Mintaszöveg szerkesztése</a:t>
            </a:r>
          </a:p>
          <a:p>
            <a:pPr lvl="1" rtl="0"/>
            <a:r>
              <a:rPr lang="hu-HU" noProof="1"/>
              <a:t>Második szint</a:t>
            </a:r>
          </a:p>
          <a:p>
            <a:pPr lvl="2" rtl="0"/>
            <a:r>
              <a:rPr lang="hu-HU" noProof="1"/>
              <a:t>Harmadik szint</a:t>
            </a:r>
          </a:p>
          <a:p>
            <a:pPr lvl="3" rtl="0"/>
            <a:r>
              <a:rPr lang="hu-HU" noProof="1"/>
              <a:t>Negyedik szint</a:t>
            </a:r>
          </a:p>
          <a:p>
            <a:pPr lvl="4" rtl="0"/>
            <a:r>
              <a:rPr lang="hu-HU" noProof="1"/>
              <a:t>Ötödik szint</a:t>
            </a:r>
          </a:p>
        </p:txBody>
      </p:sp>
      <p:sp>
        <p:nvSpPr>
          <p:cNvPr id="4" name="Dátum helye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2B81F608-6F08-4C19-93C8-BB7FDA436E90}" type="datetime1">
              <a:rPr lang="hu-HU" noProof="1" smtClean="0"/>
              <a:t>2023. 02. 28.</a:t>
            </a:fld>
            <a:endParaRPr lang="hu-HU" noProof="1"/>
          </a:p>
        </p:txBody>
      </p:sp>
      <p:sp>
        <p:nvSpPr>
          <p:cNvPr id="5" name="Élőláb helye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hu-HU" noProof="1"/>
          </a:p>
        </p:txBody>
      </p:sp>
      <p:sp>
        <p:nvSpPr>
          <p:cNvPr id="6" name="Dia számának helye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860EDB8-5305-433F-BE41-D7A86D811DB3}" type="slidenum">
              <a:rPr lang="hu-HU" noProof="1" dirty="0" smtClean="0"/>
              <a:t>‹Nr.›</a:t>
            </a:fld>
            <a:endParaRPr lang="hu-HU" noProof="1"/>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38200" y="751562"/>
            <a:ext cx="10515600" cy="3697044"/>
          </a:xfrm>
        </p:spPr>
        <p:txBody>
          <a:bodyPr rtlCol="0">
            <a:normAutofit/>
          </a:bodyPr>
          <a:lstStyle/>
          <a:p>
            <a:pPr rtl="0"/>
            <a:r>
              <a:rPr lang="hu-HU" sz="60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Path to political capture and institutional corruption</a:t>
            </a:r>
            <a:br>
              <a:rPr lang="hu-HU" sz="67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hu-HU" sz="49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 EU reform requirements „path-breaking”?</a:t>
            </a:r>
          </a:p>
        </p:txBody>
      </p:sp>
      <p:sp>
        <p:nvSpPr>
          <p:cNvPr id="3" name="Alcím 2"/>
          <p:cNvSpPr>
            <a:spLocks noGrp="1"/>
          </p:cNvSpPr>
          <p:nvPr>
            <p:ph type="subTitle" idx="1"/>
          </p:nvPr>
        </p:nvSpPr>
        <p:spPr>
          <a:xfrm>
            <a:off x="111319" y="4937761"/>
            <a:ext cx="11998182" cy="2075290"/>
          </a:xfrm>
        </p:spPr>
        <p:txBody>
          <a:bodyPr rtlCol="0">
            <a:normAutofit fontScale="47500" lnSpcReduction="20000"/>
          </a:bodyPr>
          <a:lstStyle/>
          <a:p>
            <a:pPr rtl="0"/>
            <a:r>
              <a:rPr lang="hu-HU" sz="51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MARIA CSANÁDI</a:t>
            </a:r>
          </a:p>
          <a:p>
            <a:pPr rtl="0"/>
            <a:r>
              <a:rPr lang="hu-HU" sz="42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Based on the book „Dynamics of an Authoritarian System: Hungary, 2010-2021” CEU Press, 2022</a:t>
            </a:r>
          </a:p>
          <a:p>
            <a:pPr rtl="0"/>
            <a:r>
              <a:rPr lang="hu-HU" sz="4200" b="1" noProof="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Authors: Maria Csanádi, Márton Gerő, Miklós Hajdu, Imre Kovach, Mihály Laki, István János Tóth</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5725" y="0"/>
            <a:ext cx="12106275" cy="1208868"/>
          </a:xfrm>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origin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resource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extraction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redistribution</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207264" y="1478152"/>
            <a:ext cx="11652504" cy="5288408"/>
          </a:xfrm>
        </p:spPr>
        <p:txBody>
          <a:bodyPr>
            <a:normAutofit/>
          </a:bodyPr>
          <a:lstStyle/>
          <a:p>
            <a:pPr marL="342900" indent="-342900">
              <a:spcBef>
                <a:spcPts val="0"/>
              </a:spcBef>
              <a:spcAft>
                <a:spcPts val="0"/>
              </a:spcAft>
              <a:buFont typeface="Wingdings" panose="05000000000000000000" pitchFamily="2" charset="2"/>
              <a:buChar char="è"/>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Centrally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diffusing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political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capture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infiltrates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all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subfields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342900" indent="-342900">
              <a:spcBef>
                <a:spcPts val="0"/>
              </a:spcBef>
              <a:spcAft>
                <a:spcPts val="0"/>
              </a:spcAft>
              <a:buFont typeface="Wingdings" panose="05000000000000000000" pitchFamily="2" charset="2"/>
              <a:buChar char="è"/>
            </a:pP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erve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routes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institutionalized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through</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resource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extraction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distribution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spcBef>
                <a:spcPts val="0"/>
              </a:spcBef>
              <a:spcAft>
                <a:spcPts val="0"/>
              </a:spcAft>
            </a:pP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Selective</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redeployment</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he more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intensively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integrated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into</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network</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more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privileges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less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integrated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weaker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resisting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capacity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interventions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more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extraction</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a:spcBef>
                <a:spcPts val="0"/>
              </a:spcBef>
              <a:spcAft>
                <a:spcPts val="0"/>
              </a:spcAft>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differences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in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degree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intensity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integration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a:t>
            </a:r>
            <a:r>
              <a:rPr lang="en-US"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termin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social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stratification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Main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instruments</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selective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redeployment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reforms</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development</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projects</a:t>
            </a:r>
            <a:endPar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9578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110369792"/>
              </p:ext>
            </p:extLst>
          </p:nvPr>
        </p:nvGraphicFramePr>
        <p:xfrm>
          <a:off x="3519595" y="210822"/>
          <a:ext cx="8581813" cy="643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llipszis 8"/>
          <p:cNvSpPr>
            <a:spLocks noChangeAspect="1"/>
          </p:cNvSpPr>
          <p:nvPr/>
        </p:nvSpPr>
        <p:spPr>
          <a:xfrm>
            <a:off x="7123710" y="3191116"/>
            <a:ext cx="1114960" cy="1114960"/>
          </a:xfrm>
          <a:prstGeom prst="ellipse">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502" dirty="0"/>
          </a:p>
        </p:txBody>
      </p:sp>
      <p:grpSp>
        <p:nvGrpSpPr>
          <p:cNvPr id="57" name="Group 56">
            <a:extLst>
              <a:ext uri="{FF2B5EF4-FFF2-40B4-BE49-F238E27FC236}">
                <a16:creationId xmlns:a16="http://schemas.microsoft.com/office/drawing/2014/main" id="{F479C430-B9EA-4D94-B4DA-389FC1C7A4FF}"/>
              </a:ext>
            </a:extLst>
          </p:cNvPr>
          <p:cNvGrpSpPr/>
          <p:nvPr/>
        </p:nvGrpSpPr>
        <p:grpSpPr>
          <a:xfrm>
            <a:off x="7849781" y="1030651"/>
            <a:ext cx="108358" cy="1798712"/>
            <a:chOff x="4589857" y="1089890"/>
            <a:chExt cx="115456" cy="1916544"/>
          </a:xfrm>
        </p:grpSpPr>
        <p:cxnSp>
          <p:nvCxnSpPr>
            <p:cNvPr id="20" name="Straight Arrow Connector 19">
              <a:extLst>
                <a:ext uri="{FF2B5EF4-FFF2-40B4-BE49-F238E27FC236}">
                  <a16:creationId xmlns:a16="http://schemas.microsoft.com/office/drawing/2014/main" id="{44800E25-C36B-4A8E-9EA6-5DD4717D5531}"/>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95B3D001-A575-4524-9570-4015C4C0871D}"/>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D29A5AB1-A913-4517-94EA-AB0647E2B70D}"/>
              </a:ext>
            </a:extLst>
          </p:cNvPr>
          <p:cNvGrpSpPr/>
          <p:nvPr/>
        </p:nvGrpSpPr>
        <p:grpSpPr>
          <a:xfrm rot="1320000">
            <a:off x="8397833" y="1217247"/>
            <a:ext cx="108358" cy="1716362"/>
            <a:chOff x="4589857" y="1089890"/>
            <a:chExt cx="115456" cy="1916544"/>
          </a:xfrm>
        </p:grpSpPr>
        <p:cxnSp>
          <p:nvCxnSpPr>
            <p:cNvPr id="59" name="Straight Arrow Connector 58">
              <a:extLst>
                <a:ext uri="{FF2B5EF4-FFF2-40B4-BE49-F238E27FC236}">
                  <a16:creationId xmlns:a16="http://schemas.microsoft.com/office/drawing/2014/main" id="{6B7F6FA4-A51D-4248-81F1-FE5BB2235690}"/>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09E0988D-6D12-40AF-825C-F026403CA6A7}"/>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25CF776F-43FD-4C89-A75A-B3094EAE88EF}"/>
              </a:ext>
            </a:extLst>
          </p:cNvPr>
          <p:cNvGrpSpPr/>
          <p:nvPr/>
        </p:nvGrpSpPr>
        <p:grpSpPr>
          <a:xfrm rot="2700000">
            <a:off x="8869310" y="1515254"/>
            <a:ext cx="108358" cy="1798712"/>
            <a:chOff x="4589857" y="1089890"/>
            <a:chExt cx="115456" cy="1916544"/>
          </a:xfrm>
        </p:grpSpPr>
        <p:cxnSp>
          <p:nvCxnSpPr>
            <p:cNvPr id="62" name="Straight Arrow Connector 61">
              <a:extLst>
                <a:ext uri="{FF2B5EF4-FFF2-40B4-BE49-F238E27FC236}">
                  <a16:creationId xmlns:a16="http://schemas.microsoft.com/office/drawing/2014/main" id="{BCA381EB-9166-45E6-AC81-20CCA078768A}"/>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9008FDDA-A58C-4C86-9A6D-B630487C888A}"/>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432342C-8B62-4FC5-A0E6-424830AE5491}"/>
              </a:ext>
            </a:extLst>
          </p:cNvPr>
          <p:cNvGrpSpPr/>
          <p:nvPr/>
        </p:nvGrpSpPr>
        <p:grpSpPr>
          <a:xfrm rot="4020000">
            <a:off x="9108813" y="2024843"/>
            <a:ext cx="108358" cy="1716363"/>
            <a:chOff x="4589857" y="1089890"/>
            <a:chExt cx="115456" cy="1916544"/>
          </a:xfrm>
        </p:grpSpPr>
        <p:cxnSp>
          <p:nvCxnSpPr>
            <p:cNvPr id="65" name="Straight Arrow Connector 64">
              <a:extLst>
                <a:ext uri="{FF2B5EF4-FFF2-40B4-BE49-F238E27FC236}">
                  <a16:creationId xmlns:a16="http://schemas.microsoft.com/office/drawing/2014/main" id="{185F90A4-C525-4666-A59D-61E1F08D3340}"/>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6F386548-5B57-4FD6-A3DB-EC705943CC52}"/>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67" name="Group 66">
            <a:extLst>
              <a:ext uri="{FF2B5EF4-FFF2-40B4-BE49-F238E27FC236}">
                <a16:creationId xmlns:a16="http://schemas.microsoft.com/office/drawing/2014/main" id="{6A8A771B-4D09-4625-87B9-27B556F0DF4C}"/>
              </a:ext>
            </a:extLst>
          </p:cNvPr>
          <p:cNvGrpSpPr/>
          <p:nvPr/>
        </p:nvGrpSpPr>
        <p:grpSpPr>
          <a:xfrm rot="5400000">
            <a:off x="9224200" y="2599063"/>
            <a:ext cx="108358" cy="1716363"/>
            <a:chOff x="4589857" y="1089890"/>
            <a:chExt cx="115456" cy="1916544"/>
          </a:xfrm>
        </p:grpSpPr>
        <p:cxnSp>
          <p:nvCxnSpPr>
            <p:cNvPr id="68" name="Straight Arrow Connector 67">
              <a:extLst>
                <a:ext uri="{FF2B5EF4-FFF2-40B4-BE49-F238E27FC236}">
                  <a16:creationId xmlns:a16="http://schemas.microsoft.com/office/drawing/2014/main" id="{C1A63677-21EC-4E76-90F4-697CEA33D714}"/>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0537D7BE-08A8-41C1-A77F-8531DECC732D}"/>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C50D49C1-63CE-4EAE-9366-C25EA5D43F08}"/>
              </a:ext>
            </a:extLst>
          </p:cNvPr>
          <p:cNvGrpSpPr/>
          <p:nvPr/>
        </p:nvGrpSpPr>
        <p:grpSpPr>
          <a:xfrm rot="6720000">
            <a:off x="9111152" y="3136799"/>
            <a:ext cx="108358" cy="1716363"/>
            <a:chOff x="4589857" y="1089890"/>
            <a:chExt cx="115456" cy="1916544"/>
          </a:xfrm>
        </p:grpSpPr>
        <p:cxnSp>
          <p:nvCxnSpPr>
            <p:cNvPr id="71" name="Straight Arrow Connector 70">
              <a:extLst>
                <a:ext uri="{FF2B5EF4-FFF2-40B4-BE49-F238E27FC236}">
                  <a16:creationId xmlns:a16="http://schemas.microsoft.com/office/drawing/2014/main" id="{1B14C9EF-9A4B-4448-8853-11228DE6A8D4}"/>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6FA5DD78-20D8-434C-9941-8A92567B68E1}"/>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5E5E21D4-A0B9-43DC-BC52-A662E0F69C5B}"/>
              </a:ext>
            </a:extLst>
          </p:cNvPr>
          <p:cNvGrpSpPr/>
          <p:nvPr/>
        </p:nvGrpSpPr>
        <p:grpSpPr>
          <a:xfrm rot="8100000">
            <a:off x="8769434" y="3620591"/>
            <a:ext cx="108358" cy="1630544"/>
            <a:chOff x="4589857" y="1089890"/>
            <a:chExt cx="115456" cy="1916544"/>
          </a:xfrm>
        </p:grpSpPr>
        <p:cxnSp>
          <p:nvCxnSpPr>
            <p:cNvPr id="74" name="Straight Arrow Connector 73">
              <a:extLst>
                <a:ext uri="{FF2B5EF4-FFF2-40B4-BE49-F238E27FC236}">
                  <a16:creationId xmlns:a16="http://schemas.microsoft.com/office/drawing/2014/main" id="{8B26F0E3-DCF2-4627-8F6F-263F634F9F97}"/>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1CE5D43-3C90-4A05-8A40-302342791E9C}"/>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740DCA5A-A2D6-42FE-864D-49AE11A4CE8C}"/>
              </a:ext>
            </a:extLst>
          </p:cNvPr>
          <p:cNvGrpSpPr/>
          <p:nvPr/>
        </p:nvGrpSpPr>
        <p:grpSpPr>
          <a:xfrm rot="9420000">
            <a:off x="8400594" y="3929949"/>
            <a:ext cx="108358" cy="1802180"/>
            <a:chOff x="4589857" y="1089890"/>
            <a:chExt cx="115456" cy="1916544"/>
          </a:xfrm>
        </p:grpSpPr>
        <p:cxnSp>
          <p:nvCxnSpPr>
            <p:cNvPr id="77" name="Straight Arrow Connector 76">
              <a:extLst>
                <a:ext uri="{FF2B5EF4-FFF2-40B4-BE49-F238E27FC236}">
                  <a16:creationId xmlns:a16="http://schemas.microsoft.com/office/drawing/2014/main" id="{1A262852-E153-4BC7-BD92-650991702A8E}"/>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2466857-5FCD-44C7-A662-A6847D29BF9B}"/>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5B805068-84EB-4AE4-A129-294E1DC2D00B}"/>
              </a:ext>
            </a:extLst>
          </p:cNvPr>
          <p:cNvGrpSpPr/>
          <p:nvPr/>
        </p:nvGrpSpPr>
        <p:grpSpPr>
          <a:xfrm rot="10800000">
            <a:off x="7803809" y="4059187"/>
            <a:ext cx="108358" cy="1802180"/>
            <a:chOff x="4589857" y="1089890"/>
            <a:chExt cx="115456" cy="1916544"/>
          </a:xfrm>
        </p:grpSpPr>
        <p:cxnSp>
          <p:nvCxnSpPr>
            <p:cNvPr id="80" name="Straight Arrow Connector 79">
              <a:extLst>
                <a:ext uri="{FF2B5EF4-FFF2-40B4-BE49-F238E27FC236}">
                  <a16:creationId xmlns:a16="http://schemas.microsoft.com/office/drawing/2014/main" id="{6D11E15A-3E97-421F-8BA1-E7BC49471E00}"/>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BF93EAC8-52AF-4F21-9D2C-DA06ED034A4E}"/>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F66F82D0-E583-4C0A-A2C6-CF57C6C14B47}"/>
              </a:ext>
            </a:extLst>
          </p:cNvPr>
          <p:cNvGrpSpPr/>
          <p:nvPr/>
        </p:nvGrpSpPr>
        <p:grpSpPr>
          <a:xfrm rot="12120000">
            <a:off x="7229695" y="3922812"/>
            <a:ext cx="108358" cy="1802180"/>
            <a:chOff x="4589857" y="1089890"/>
            <a:chExt cx="115456" cy="1916544"/>
          </a:xfrm>
        </p:grpSpPr>
        <p:cxnSp>
          <p:nvCxnSpPr>
            <p:cNvPr id="83" name="Straight Arrow Connector 82">
              <a:extLst>
                <a:ext uri="{FF2B5EF4-FFF2-40B4-BE49-F238E27FC236}">
                  <a16:creationId xmlns:a16="http://schemas.microsoft.com/office/drawing/2014/main" id="{62A44782-286E-4950-8EA2-E1923EC96F98}"/>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3C391A9-6109-4925-8CDE-F4EB0520C1E4}"/>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E557EC28-6812-4160-8D65-DCB9209FC68B}"/>
              </a:ext>
            </a:extLst>
          </p:cNvPr>
          <p:cNvGrpSpPr/>
          <p:nvPr/>
        </p:nvGrpSpPr>
        <p:grpSpPr>
          <a:xfrm rot="13500000">
            <a:off x="6816204" y="3631007"/>
            <a:ext cx="108358" cy="1544726"/>
            <a:chOff x="4589857" y="1089890"/>
            <a:chExt cx="115456" cy="1916544"/>
          </a:xfrm>
        </p:grpSpPr>
        <p:cxnSp>
          <p:nvCxnSpPr>
            <p:cNvPr id="86" name="Straight Arrow Connector 85">
              <a:extLst>
                <a:ext uri="{FF2B5EF4-FFF2-40B4-BE49-F238E27FC236}">
                  <a16:creationId xmlns:a16="http://schemas.microsoft.com/office/drawing/2014/main" id="{5AF793EF-5EF0-4C61-8F56-AA861C1578B5}"/>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970476C4-9DB3-4C4F-8C89-65E930E1A26E}"/>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4DF95B53-03CF-41F1-B175-D81E9EFA9D60}"/>
              </a:ext>
            </a:extLst>
          </p:cNvPr>
          <p:cNvGrpSpPr/>
          <p:nvPr/>
        </p:nvGrpSpPr>
        <p:grpSpPr>
          <a:xfrm rot="14820000">
            <a:off x="6545167" y="3195900"/>
            <a:ext cx="108358" cy="1544726"/>
            <a:chOff x="4589857" y="1089890"/>
            <a:chExt cx="115456" cy="1916544"/>
          </a:xfrm>
        </p:grpSpPr>
        <p:cxnSp>
          <p:nvCxnSpPr>
            <p:cNvPr id="89" name="Straight Arrow Connector 88">
              <a:extLst>
                <a:ext uri="{FF2B5EF4-FFF2-40B4-BE49-F238E27FC236}">
                  <a16:creationId xmlns:a16="http://schemas.microsoft.com/office/drawing/2014/main" id="{9DD003B6-7969-42BD-BEAB-8DE135E937E4}"/>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4F665A8-D274-4C8B-AAF3-64515652F52E}"/>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ABC98231-B3A6-4299-B99F-A3F4C0D15971}"/>
              </a:ext>
            </a:extLst>
          </p:cNvPr>
          <p:cNvGrpSpPr/>
          <p:nvPr/>
        </p:nvGrpSpPr>
        <p:grpSpPr>
          <a:xfrm rot="16200000">
            <a:off x="6426799" y="2642633"/>
            <a:ext cx="108358" cy="1544726"/>
            <a:chOff x="4589857" y="1089890"/>
            <a:chExt cx="115456" cy="1916544"/>
          </a:xfrm>
        </p:grpSpPr>
        <p:cxnSp>
          <p:nvCxnSpPr>
            <p:cNvPr id="92" name="Straight Arrow Connector 91">
              <a:extLst>
                <a:ext uri="{FF2B5EF4-FFF2-40B4-BE49-F238E27FC236}">
                  <a16:creationId xmlns:a16="http://schemas.microsoft.com/office/drawing/2014/main" id="{8F656EEC-0920-49B0-8333-7BB40DFB62D6}"/>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AFE6542-71FC-4850-8594-FD021A65020B}"/>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BB196EC0-EF3A-4182-B16C-4E6F7F32B4D7}"/>
              </a:ext>
            </a:extLst>
          </p:cNvPr>
          <p:cNvGrpSpPr/>
          <p:nvPr/>
        </p:nvGrpSpPr>
        <p:grpSpPr>
          <a:xfrm rot="17520000">
            <a:off x="6542660" y="2126345"/>
            <a:ext cx="108358" cy="1544726"/>
            <a:chOff x="4589857" y="1089890"/>
            <a:chExt cx="115456" cy="1916544"/>
          </a:xfrm>
        </p:grpSpPr>
        <p:cxnSp>
          <p:nvCxnSpPr>
            <p:cNvPr id="95" name="Straight Arrow Connector 94">
              <a:extLst>
                <a:ext uri="{FF2B5EF4-FFF2-40B4-BE49-F238E27FC236}">
                  <a16:creationId xmlns:a16="http://schemas.microsoft.com/office/drawing/2014/main" id="{6BC0F3B3-C662-42D8-8AD7-C5809BFF7BF2}"/>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EE450FD1-406D-4EF1-B5FC-7034FE5C1E09}"/>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97" name="Group 96">
            <a:extLst>
              <a:ext uri="{FF2B5EF4-FFF2-40B4-BE49-F238E27FC236}">
                <a16:creationId xmlns:a16="http://schemas.microsoft.com/office/drawing/2014/main" id="{A406EC92-FEA7-409B-AD2B-C78B9B18BB82}"/>
              </a:ext>
            </a:extLst>
          </p:cNvPr>
          <p:cNvGrpSpPr/>
          <p:nvPr/>
        </p:nvGrpSpPr>
        <p:grpSpPr>
          <a:xfrm rot="18900000">
            <a:off x="6844418" y="1748052"/>
            <a:ext cx="108358" cy="1458908"/>
            <a:chOff x="4589857" y="1089890"/>
            <a:chExt cx="115456" cy="1916544"/>
          </a:xfrm>
        </p:grpSpPr>
        <p:cxnSp>
          <p:nvCxnSpPr>
            <p:cNvPr id="98" name="Straight Arrow Connector 97">
              <a:extLst>
                <a:ext uri="{FF2B5EF4-FFF2-40B4-BE49-F238E27FC236}">
                  <a16:creationId xmlns:a16="http://schemas.microsoft.com/office/drawing/2014/main" id="{AC940776-AE50-402B-9004-94A4FDCFF04A}"/>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1D0E328E-E2CD-421B-9FEA-3A1949A3C136}"/>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00" name="Group 99">
            <a:extLst>
              <a:ext uri="{FF2B5EF4-FFF2-40B4-BE49-F238E27FC236}">
                <a16:creationId xmlns:a16="http://schemas.microsoft.com/office/drawing/2014/main" id="{855B199A-4CCF-4A61-8B60-9FCCB385E855}"/>
              </a:ext>
            </a:extLst>
          </p:cNvPr>
          <p:cNvGrpSpPr/>
          <p:nvPr/>
        </p:nvGrpSpPr>
        <p:grpSpPr>
          <a:xfrm rot="20280000">
            <a:off x="7252949" y="1219812"/>
            <a:ext cx="108358" cy="1716362"/>
            <a:chOff x="4589857" y="1089890"/>
            <a:chExt cx="115456" cy="1916544"/>
          </a:xfrm>
        </p:grpSpPr>
        <p:cxnSp>
          <p:nvCxnSpPr>
            <p:cNvPr id="101" name="Straight Arrow Connector 100">
              <a:extLst>
                <a:ext uri="{FF2B5EF4-FFF2-40B4-BE49-F238E27FC236}">
                  <a16:creationId xmlns:a16="http://schemas.microsoft.com/office/drawing/2014/main" id="{A41866B9-D12D-467A-8F02-8A4371A7DEC3}"/>
                </a:ext>
              </a:extLst>
            </p:cNvPr>
            <p:cNvCxnSpPr/>
            <p:nvPr/>
          </p:nvCxnSpPr>
          <p:spPr>
            <a:xfrm flipV="1">
              <a:off x="4589857" y="1089890"/>
              <a:ext cx="0" cy="1828800"/>
            </a:xfrm>
            <a:prstGeom prst="straightConnector1">
              <a:avLst/>
            </a:prstGeom>
            <a:ln w="2222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7BDE9BAC-613F-41D6-8740-0CC85950C027}"/>
                </a:ext>
              </a:extLst>
            </p:cNvPr>
            <p:cNvCxnSpPr/>
            <p:nvPr/>
          </p:nvCxnSpPr>
          <p:spPr>
            <a:xfrm flipV="1">
              <a:off x="4705313" y="1177634"/>
              <a:ext cx="0" cy="1828800"/>
            </a:xfrm>
            <a:prstGeom prst="straightConnector1">
              <a:avLst/>
            </a:prstGeom>
            <a:ln w="2222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3" name="Szövegdoboz 2"/>
          <p:cNvSpPr txBox="1"/>
          <p:nvPr/>
        </p:nvSpPr>
        <p:spPr>
          <a:xfrm>
            <a:off x="57150" y="-28575"/>
            <a:ext cx="5651464" cy="1077218"/>
          </a:xfrm>
          <a:prstGeom prst="rect">
            <a:avLst/>
          </a:prstGeom>
          <a:solidFill>
            <a:srgbClr val="F76700"/>
          </a:solidFill>
        </p:spPr>
        <p:txBody>
          <a:bodyPr wrap="square" rtlCol="0">
            <a:spAutoFit/>
          </a:bodyPr>
          <a:lstStyle/>
          <a:p>
            <a:pPr algn="ctr"/>
            <a:r>
              <a:rPr lang="hu-HU" sz="3200" b="1" dirty="0" err="1">
                <a:latin typeface="Arial" panose="020B0604020202020204" pitchFamily="34" charset="0"/>
                <a:cs typeface="Arial" panose="020B0604020202020204" pitchFamily="34" charset="0"/>
              </a:rPr>
              <a:t>Reforms</a:t>
            </a:r>
            <a:r>
              <a:rPr lang="hu-HU" sz="3200" b="1" dirty="0">
                <a:latin typeface="Arial" panose="020B0604020202020204" pitchFamily="34" charset="0"/>
                <a:cs typeface="Arial" panose="020B0604020202020204" pitchFamily="34" charset="0"/>
              </a:rPr>
              <a:t> </a:t>
            </a:r>
            <a:r>
              <a:rPr lang="hu-HU" sz="3200" b="1" dirty="0" err="1">
                <a:latin typeface="Arial" panose="020B0604020202020204" pitchFamily="34" charset="0"/>
                <a:cs typeface="Arial" panose="020B0604020202020204" pitchFamily="34" charset="0"/>
              </a:rPr>
              <a:t>as</a:t>
            </a:r>
            <a:r>
              <a:rPr lang="hu-HU" sz="3200" b="1" dirty="0">
                <a:latin typeface="Arial" panose="020B0604020202020204" pitchFamily="34" charset="0"/>
                <a:cs typeface="Arial" panose="020B0604020202020204" pitchFamily="34" charset="0"/>
              </a:rPr>
              <a:t> </a:t>
            </a:r>
            <a:r>
              <a:rPr lang="hu-HU" sz="3200" b="1" dirty="0" err="1">
                <a:latin typeface="Arial" panose="020B0604020202020204" pitchFamily="34" charset="0"/>
                <a:cs typeface="Arial" panose="020B0604020202020204" pitchFamily="34" charset="0"/>
              </a:rPr>
              <a:t>instruments</a:t>
            </a:r>
            <a:r>
              <a:rPr lang="hu-HU" sz="3200" b="1" dirty="0">
                <a:latin typeface="Arial" panose="020B0604020202020204" pitchFamily="34" charset="0"/>
                <a:cs typeface="Arial" panose="020B0604020202020204" pitchFamily="34" charset="0"/>
              </a:rPr>
              <a:t> </a:t>
            </a:r>
          </a:p>
          <a:p>
            <a:pPr algn="ctr"/>
            <a:r>
              <a:rPr lang="hu-HU" sz="3200" b="1" dirty="0">
                <a:latin typeface="Arial" panose="020B0604020202020204" pitchFamily="34" charset="0"/>
                <a:cs typeface="Arial" panose="020B0604020202020204" pitchFamily="34" charset="0"/>
              </a:rPr>
              <a:t>of </a:t>
            </a:r>
            <a:r>
              <a:rPr lang="hu-HU" sz="3200" b="1" dirty="0" err="1">
                <a:latin typeface="Arial" panose="020B0604020202020204" pitchFamily="34" charset="0"/>
                <a:cs typeface="Arial" panose="020B0604020202020204" pitchFamily="34" charset="0"/>
              </a:rPr>
              <a:t>forced</a:t>
            </a:r>
            <a:r>
              <a:rPr lang="hu-HU" sz="3200" b="1" dirty="0">
                <a:latin typeface="Arial" panose="020B0604020202020204" pitchFamily="34" charset="0"/>
                <a:cs typeface="Arial" panose="020B0604020202020204" pitchFamily="34" charset="0"/>
              </a:rPr>
              <a:t> </a:t>
            </a:r>
            <a:r>
              <a:rPr lang="hu-HU" sz="3200" b="1" dirty="0" err="1">
                <a:latin typeface="Arial" panose="020B0604020202020204" pitchFamily="34" charset="0"/>
                <a:cs typeface="Arial" panose="020B0604020202020204" pitchFamily="34" charset="0"/>
              </a:rPr>
              <a:t>redeployment</a:t>
            </a:r>
            <a:endParaRPr lang="en-US" sz="3200" dirty="0">
              <a:latin typeface="Arial" panose="020B0604020202020204" pitchFamily="34" charset="0"/>
              <a:cs typeface="Arial" panose="020B0604020202020204" pitchFamily="34" charset="0"/>
            </a:endParaRPr>
          </a:p>
        </p:txBody>
      </p:sp>
      <p:sp>
        <p:nvSpPr>
          <p:cNvPr id="2" name="Szövegdoboz 1"/>
          <p:cNvSpPr txBox="1"/>
          <p:nvPr/>
        </p:nvSpPr>
        <p:spPr>
          <a:xfrm>
            <a:off x="147815" y="1329592"/>
            <a:ext cx="4190002" cy="5386090"/>
          </a:xfrm>
          <a:prstGeom prst="rect">
            <a:avLst/>
          </a:prstGeom>
          <a:noFill/>
        </p:spPr>
        <p:txBody>
          <a:bodyPr wrap="square" rtlCol="0">
            <a:spAutoFit/>
          </a:bodyPr>
          <a:lstStyle/>
          <a:p>
            <a:r>
              <a:rPr lang="hu-HU" b="1" dirty="0" err="1">
                <a:latin typeface="Arial" panose="020B0604020202020204" pitchFamily="34" charset="0"/>
                <a:ea typeface="Arial Unicode MS" panose="020B0604020202020204"/>
                <a:cs typeface="Arial" panose="020B0604020202020204" pitchFamily="34" charset="0"/>
              </a:rPr>
              <a:t>Process</a:t>
            </a:r>
            <a:r>
              <a:rPr lang="hu-HU" b="1"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Redeployment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from</a:t>
            </a:r>
            <a:r>
              <a:rPr lang="hu-HU" dirty="0">
                <a:latin typeface="Arial" panose="020B0604020202020204" pitchFamily="34" charset="0"/>
                <a:ea typeface="Arial Unicode MS" panose="020B0604020202020204"/>
                <a:cs typeface="Arial" panose="020B0604020202020204" pitchFamily="34" charset="0"/>
              </a:rPr>
              <a:t> less </a:t>
            </a:r>
          </a:p>
          <a:p>
            <a:r>
              <a:rPr lang="hu-HU" dirty="0" err="1">
                <a:latin typeface="Arial" panose="020B0604020202020204" pitchFamily="34" charset="0"/>
                <a:ea typeface="Arial Unicode MS" panose="020B0604020202020204"/>
                <a:cs typeface="Arial" panose="020B0604020202020204" pitchFamily="34" charset="0"/>
              </a:rPr>
              <a:t>Integrated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to</a:t>
            </a:r>
            <a:r>
              <a:rPr lang="hu-HU" dirty="0">
                <a:latin typeface="Arial" panose="020B0604020202020204" pitchFamily="34" charset="0"/>
                <a:ea typeface="Arial Unicode MS" panose="020B0604020202020204"/>
                <a:cs typeface="Arial" panose="020B0604020202020204" pitchFamily="34" charset="0"/>
              </a:rPr>
              <a:t> more </a:t>
            </a:r>
            <a:r>
              <a:rPr lang="hu-HU" dirty="0" err="1">
                <a:latin typeface="Arial" panose="020B0604020202020204" pitchFamily="34" charset="0"/>
                <a:ea typeface="Arial Unicode MS" panose="020B0604020202020204"/>
                <a:cs typeface="Arial" panose="020B0604020202020204" pitchFamily="34" charset="0"/>
              </a:rPr>
              <a:t>intensively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integrated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into</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the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diffused</a:t>
            </a:r>
            <a:r>
              <a:rPr lang="hu-HU" dirty="0">
                <a:latin typeface="Arial" panose="020B0604020202020204" pitchFamily="34" charset="0"/>
                <a:ea typeface="Arial Unicode MS" panose="020B0604020202020204"/>
                <a:cs typeface="Arial" panose="020B0604020202020204" pitchFamily="34" charset="0"/>
              </a:rPr>
              <a:t> </a:t>
            </a:r>
            <a:r>
              <a:rPr lang="en-US" dirty="0">
                <a:latin typeface="Arial" panose="020B0604020202020204" pitchFamily="34" charset="0"/>
                <a:ea typeface="Arial Unicode MS" panose="020B0604020202020204"/>
                <a:cs typeface="Arial" panose="020B0604020202020204" pitchFamily="34" charset="0"/>
              </a:rPr>
              <a:t>n</a:t>
            </a:r>
            <a:r>
              <a:rPr lang="hu-HU" dirty="0" err="1">
                <a:latin typeface="Arial" panose="020B0604020202020204" pitchFamily="34" charset="0"/>
                <a:ea typeface="Arial Unicode MS" panose="020B0604020202020204"/>
                <a:cs typeface="Arial" panose="020B0604020202020204" pitchFamily="34" charset="0"/>
              </a:rPr>
              <a:t>etwork</a:t>
            </a:r>
            <a:endParaRPr lang="hu-HU" dirty="0">
              <a:latin typeface="Arial" panose="020B0604020202020204" pitchFamily="34" charset="0"/>
              <a:ea typeface="Arial Unicode MS" panose="020B0604020202020204"/>
              <a:cs typeface="Arial" panose="020B0604020202020204" pitchFamily="34" charset="0"/>
            </a:endParaRPr>
          </a:p>
          <a:p>
            <a:endParaRPr lang="en-US" sz="1600" b="1" dirty="0">
              <a:latin typeface="Arial" panose="020B0604020202020204" pitchFamily="34" charset="0"/>
              <a:ea typeface="Arial Unicode MS" panose="020B0604020202020204"/>
              <a:cs typeface="Arial" panose="020B0604020202020204" pitchFamily="34" charset="0"/>
            </a:endParaRPr>
          </a:p>
          <a:p>
            <a:r>
              <a:rPr lang="hu-HU" sz="1600" b="1" dirty="0" err="1">
                <a:latin typeface="Arial" panose="020B0604020202020204" pitchFamily="34" charset="0"/>
                <a:ea typeface="Arial Unicode MS" panose="020B0604020202020204"/>
                <a:cs typeface="Arial" panose="020B0604020202020204" pitchFamily="34" charset="0"/>
              </a:rPr>
              <a:t>Example</a:t>
            </a:r>
            <a:r>
              <a:rPr lang="hu-HU" sz="1600" b="1" dirty="0">
                <a:latin typeface="Arial" panose="020B0604020202020204" pitchFamily="34" charset="0"/>
                <a:ea typeface="Arial Unicode MS" panose="020B0604020202020204"/>
                <a:cs typeface="Arial" panose="020B0604020202020204" pitchFamily="34" charset="0"/>
              </a:rPr>
              <a:t> no. 1</a:t>
            </a:r>
            <a:r>
              <a:rPr lang="hu-HU" dirty="0">
                <a:latin typeface="Arial" panose="020B0604020202020204" pitchFamily="34" charset="0"/>
                <a:ea typeface="Arial Unicode MS" panose="020B0604020202020204"/>
                <a:cs typeface="Arial" panose="020B0604020202020204" pitchFamily="34" charset="0"/>
              </a:rPr>
              <a:t>:</a:t>
            </a:r>
          </a:p>
          <a:p>
            <a:r>
              <a:rPr lang="hu-HU" sz="1600" dirty="0">
                <a:latin typeface="Arial" panose="020B0604020202020204" pitchFamily="34" charset="0"/>
                <a:ea typeface="Arial Unicode MS" panose="020B0604020202020204"/>
                <a:cs typeface="Arial" panose="020B0604020202020204" pitchFamily="34" charset="0"/>
              </a:rPr>
              <a:t>Local </a:t>
            </a:r>
            <a:r>
              <a:rPr lang="hu-HU" sz="1600" dirty="0" err="1">
                <a:latin typeface="Arial" panose="020B0604020202020204" pitchFamily="34" charset="0"/>
                <a:ea typeface="Arial Unicode MS" panose="020B0604020202020204"/>
                <a:cs typeface="Arial" panose="020B0604020202020204" pitchFamily="34" charset="0"/>
              </a:rPr>
              <a:t>government</a:t>
            </a:r>
            <a:r>
              <a:rPr lang="hu-HU" sz="1600" dirty="0">
                <a:latin typeface="Arial" panose="020B0604020202020204" pitchFamily="34" charset="0"/>
                <a:ea typeface="Arial Unicode MS" panose="020B0604020202020204"/>
                <a:cs typeface="Arial" panose="020B0604020202020204" pitchFamily="34" charset="0"/>
              </a:rPr>
              <a:t> reform</a:t>
            </a:r>
          </a:p>
          <a:p>
            <a:r>
              <a:rPr lang="hu-HU" sz="1600" dirty="0">
                <a:latin typeface="Arial" panose="020B0604020202020204" pitchFamily="34" charset="0"/>
                <a:ea typeface="Arial Unicode MS" panose="020B0604020202020204"/>
                <a:cs typeface="Arial" panose="020B0604020202020204" pitchFamily="34" charset="0"/>
              </a:rPr>
              <a:t>Most </a:t>
            </a:r>
            <a:r>
              <a:rPr lang="hu-HU" sz="1600" dirty="0" err="1">
                <a:latin typeface="Arial" panose="020B0604020202020204" pitchFamily="34" charset="0"/>
                <a:ea typeface="Arial Unicode MS" panose="020B0604020202020204"/>
                <a:cs typeface="Arial" panose="020B0604020202020204" pitchFamily="34" charset="0"/>
              </a:rPr>
              <a:t>functions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infrastructure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school</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hospital</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were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centralized</a:t>
            </a:r>
            <a:r>
              <a:rPr lang="hu-HU" sz="1600" dirty="0">
                <a:latin typeface="Arial" panose="020B0604020202020204" pitchFamily="34" charset="0"/>
                <a:ea typeface="Arial Unicode MS" panose="020B0604020202020204"/>
                <a:cs typeface="Arial" panose="020B0604020202020204" pitchFamily="34" charset="0"/>
              </a:rPr>
              <a:t>, and local </a:t>
            </a:r>
            <a:r>
              <a:rPr lang="hu-HU" sz="1600" dirty="0" err="1">
                <a:latin typeface="Arial" panose="020B0604020202020204" pitchFamily="34" charset="0"/>
                <a:ea typeface="Arial Unicode MS" panose="020B0604020202020204"/>
                <a:cs typeface="Arial" panose="020B0604020202020204" pitchFamily="34" charset="0"/>
              </a:rPr>
              <a:t>infrastructure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nationalized</a:t>
            </a:r>
            <a:r>
              <a:rPr lang="hu-HU" sz="1600" dirty="0">
                <a:latin typeface="Arial" panose="020B0604020202020204" pitchFamily="34" charset="0"/>
                <a:ea typeface="Arial Unicode MS" panose="020B0604020202020204"/>
                <a:cs typeface="Arial" panose="020B0604020202020204" pitchFamily="34" charset="0"/>
              </a:rPr>
              <a:t> and </a:t>
            </a:r>
            <a:r>
              <a:rPr lang="hu-HU" sz="1600" dirty="0" err="1">
                <a:latin typeface="Arial" panose="020B0604020202020204" pitchFamily="34" charset="0"/>
                <a:ea typeface="Arial Unicode MS" panose="020B0604020202020204"/>
                <a:cs typeface="Arial" panose="020B0604020202020204" pitchFamily="34" charset="0"/>
              </a:rPr>
              <a:t>reprivatized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to</a:t>
            </a:r>
            <a:r>
              <a:rPr lang="hu-HU" sz="1600" dirty="0">
                <a:latin typeface="Arial" panose="020B0604020202020204" pitchFamily="34" charset="0"/>
                <a:ea typeface="Arial Unicode MS" panose="020B0604020202020204"/>
                <a:cs typeface="Arial" panose="020B0604020202020204" pitchFamily="34" charset="0"/>
              </a:rPr>
              <a:t> Fidesz-</a:t>
            </a:r>
            <a:r>
              <a:rPr lang="hu-HU" sz="1600" dirty="0" err="1">
                <a:latin typeface="Arial" panose="020B0604020202020204" pitchFamily="34" charset="0"/>
                <a:ea typeface="Arial Unicode MS" panose="020B0604020202020204"/>
                <a:cs typeface="Arial" panose="020B0604020202020204" pitchFamily="34" charset="0"/>
              </a:rPr>
              <a:t>close</a:t>
            </a:r>
            <a:r>
              <a:rPr lang="hu-HU" sz="1600" dirty="0">
                <a:latin typeface="Arial" panose="020B0604020202020204" pitchFamily="34" charset="0"/>
                <a:ea typeface="Arial Unicode MS" panose="020B0604020202020204"/>
                <a:cs typeface="Arial" panose="020B0604020202020204" pitchFamily="34" charset="0"/>
              </a:rPr>
              <a:t> businesses </a:t>
            </a:r>
          </a:p>
          <a:p>
            <a:r>
              <a:rPr lang="hu-HU" sz="1600" dirty="0" err="1">
                <a:latin typeface="Arial" panose="020B0604020202020204" pitchFamily="34" charset="0"/>
                <a:ea typeface="Arial Unicode MS" panose="020B0604020202020204"/>
                <a:cs typeface="Arial" panose="020B0604020202020204" pitchFamily="34" charset="0"/>
              </a:rPr>
              <a:t>Remaining</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centralized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income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selectively</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redistributed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to</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Fidesz-directed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governments</a:t>
            </a:r>
            <a:endParaRPr lang="hu-HU" sz="1600" dirty="0">
              <a:latin typeface="Arial" panose="020B0604020202020204" pitchFamily="34" charset="0"/>
              <a:ea typeface="Arial Unicode MS" panose="020B0604020202020204"/>
              <a:cs typeface="Arial" panose="020B0604020202020204" pitchFamily="34" charset="0"/>
            </a:endParaRPr>
          </a:p>
          <a:p>
            <a:endParaRPr lang="en-US" sz="1600" b="1" dirty="0">
              <a:latin typeface="Arial" panose="020B0604020202020204" pitchFamily="34" charset="0"/>
              <a:ea typeface="Arial Unicode MS" panose="020B0604020202020204"/>
              <a:cs typeface="Arial" panose="020B0604020202020204" pitchFamily="34" charset="0"/>
            </a:endParaRPr>
          </a:p>
          <a:p>
            <a:r>
              <a:rPr lang="hu-HU" sz="1600" b="1" dirty="0" err="1">
                <a:latin typeface="Arial" panose="020B0604020202020204" pitchFamily="34" charset="0"/>
                <a:ea typeface="Arial Unicode MS" panose="020B0604020202020204"/>
                <a:cs typeface="Arial" panose="020B0604020202020204" pitchFamily="34" charset="0"/>
              </a:rPr>
              <a:t>Example</a:t>
            </a:r>
            <a:r>
              <a:rPr lang="hu-HU" sz="1600" b="1" dirty="0">
                <a:latin typeface="Arial" panose="020B0604020202020204" pitchFamily="34" charset="0"/>
                <a:ea typeface="Arial Unicode MS" panose="020B0604020202020204"/>
                <a:cs typeface="Arial" panose="020B0604020202020204" pitchFamily="34" charset="0"/>
              </a:rPr>
              <a:t> no 2:</a:t>
            </a:r>
          </a:p>
          <a:p>
            <a:r>
              <a:rPr lang="hu-HU" sz="1600" dirty="0" err="1">
                <a:latin typeface="Arial" panose="020B0604020202020204" pitchFamily="34" charset="0"/>
                <a:ea typeface="Arial Unicode MS" panose="020B0604020202020204"/>
                <a:cs typeface="Arial" panose="020B0604020202020204" pitchFamily="34" charset="0"/>
              </a:rPr>
              <a:t>Higher</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education</a:t>
            </a:r>
            <a:r>
              <a:rPr lang="hu-HU" sz="1600" dirty="0">
                <a:latin typeface="Arial" panose="020B0604020202020204" pitchFamily="34" charset="0"/>
                <a:ea typeface="Arial Unicode MS" panose="020B0604020202020204"/>
                <a:cs typeface="Arial" panose="020B0604020202020204" pitchFamily="34" charset="0"/>
              </a:rPr>
              <a:t> reform:</a:t>
            </a:r>
          </a:p>
          <a:p>
            <a:r>
              <a:rPr lang="hu-HU" sz="1600" dirty="0" err="1">
                <a:latin typeface="Arial" panose="020B0604020202020204" pitchFamily="34" charset="0"/>
                <a:ea typeface="Arial Unicode MS" panose="020B0604020202020204"/>
                <a:cs typeface="Arial" panose="020B0604020202020204" pitchFamily="34" charset="0"/>
              </a:rPr>
              <a:t>All</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autonomous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functions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transferred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to</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the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public</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foundation’s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board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composed</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by</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Fidesz-close</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members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for</a:t>
            </a:r>
            <a:r>
              <a:rPr lang="hu-HU" sz="1600" dirty="0">
                <a:latin typeface="Arial" panose="020B0604020202020204" pitchFamily="34" charset="0"/>
                <a:ea typeface="Arial Unicode MS" panose="020B0604020202020204"/>
                <a:cs typeface="Arial" panose="020B0604020202020204" pitchFamily="34" charset="0"/>
              </a:rPr>
              <a:t> life, and free transfer of </a:t>
            </a:r>
            <a:r>
              <a:rPr lang="hu-HU" sz="1600" dirty="0" err="1">
                <a:latin typeface="Arial" panose="020B0604020202020204" pitchFamily="34" charset="0"/>
                <a:ea typeface="Arial Unicode MS" panose="020B0604020202020204"/>
                <a:cs typeface="Arial" panose="020B0604020202020204" pitchFamily="34" charset="0"/>
              </a:rPr>
              <a:t>public</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assets</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as</a:t>
            </a:r>
            <a:r>
              <a:rPr lang="hu-HU" sz="1600" dirty="0">
                <a:latin typeface="Arial" panose="020B0604020202020204" pitchFamily="34" charset="0"/>
                <a:ea typeface="Arial Unicode MS" panose="020B0604020202020204"/>
                <a:cs typeface="Arial" panose="020B0604020202020204" pitchFamily="34" charset="0"/>
              </a:rPr>
              <a:t> „pub</a:t>
            </a:r>
            <a:r>
              <a:rPr lang="en-US" sz="1600" dirty="0">
                <a:latin typeface="Arial" panose="020B0604020202020204" pitchFamily="34" charset="0"/>
                <a:ea typeface="Arial Unicode MS" panose="020B0604020202020204"/>
                <a:cs typeface="Arial" panose="020B0604020202020204" pitchFamily="34" charset="0"/>
              </a:rPr>
              <a:t>l</a:t>
            </a:r>
            <a:r>
              <a:rPr lang="hu-HU" sz="1600" dirty="0" err="1">
                <a:latin typeface="Arial" panose="020B0604020202020204" pitchFamily="34" charset="0"/>
                <a:ea typeface="Arial Unicode MS" panose="020B0604020202020204"/>
                <a:cs typeface="Arial" panose="020B0604020202020204" pitchFamily="34" charset="0"/>
              </a:rPr>
              <a:t>ic</a:t>
            </a:r>
            <a:r>
              <a:rPr lang="hu-HU" sz="1600" dirty="0">
                <a:latin typeface="Arial" panose="020B0604020202020204" pitchFamily="34" charset="0"/>
                <a:ea typeface="Arial Unicode MS" panose="020B0604020202020204"/>
                <a:cs typeface="Arial" panose="020B0604020202020204" pitchFamily="34" charset="0"/>
              </a:rPr>
              <a:t> </a:t>
            </a:r>
            <a:r>
              <a:rPr lang="hu-HU" sz="1600" dirty="0" err="1">
                <a:latin typeface="Arial" panose="020B0604020202020204" pitchFamily="34" charset="0"/>
                <a:ea typeface="Arial Unicode MS" panose="020B0604020202020204"/>
                <a:cs typeface="Arial" panose="020B0604020202020204" pitchFamily="34" charset="0"/>
              </a:rPr>
              <a:t>ownership</a:t>
            </a:r>
            <a:r>
              <a:rPr lang="hu-HU" sz="1600" dirty="0">
                <a:latin typeface="Arial" panose="020B0604020202020204" pitchFamily="34" charset="0"/>
                <a:ea typeface="Arial Unicode MS" panose="020B0604020202020204"/>
                <a:cs typeface="Arial" panose="020B0604020202020204" pitchFamily="34" charset="0"/>
              </a:rPr>
              <a:t>” of </a:t>
            </a:r>
            <a:r>
              <a:rPr lang="hu-HU" sz="1600" dirty="0" err="1">
                <a:latin typeface="Arial" panose="020B0604020202020204" pitchFamily="34" charset="0"/>
                <a:ea typeface="Arial Unicode MS" panose="020B0604020202020204"/>
                <a:cs typeface="Arial" panose="020B0604020202020204" pitchFamily="34" charset="0"/>
              </a:rPr>
              <a:t>universities</a:t>
            </a:r>
            <a:r>
              <a:rPr lang="hu-HU" sz="1600" dirty="0">
                <a:latin typeface="Arial" panose="020B0604020202020204" pitchFamily="34" charset="0"/>
                <a:ea typeface="Arial Unicode MS" panose="020B0604020202020204"/>
                <a:cs typeface="Arial" panose="020B0604020202020204" pitchFamily="34" charset="0"/>
              </a:rPr>
              <a:t>.</a:t>
            </a:r>
          </a:p>
        </p:txBody>
      </p:sp>
    </p:spTree>
    <p:extLst>
      <p:ext uri="{BB962C8B-B14F-4D97-AF65-F5344CB8AC3E}">
        <p14:creationId xmlns:p14="http://schemas.microsoft.com/office/powerpoint/2010/main" val="2921032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Egyenes összekötő nyíllal 12"/>
          <p:cNvCxnSpPr>
            <a:stCxn id="9" idx="6"/>
          </p:cNvCxnSpPr>
          <p:nvPr/>
        </p:nvCxnSpPr>
        <p:spPr>
          <a:xfrm flipV="1">
            <a:off x="8344353" y="2046310"/>
            <a:ext cx="2030187" cy="148610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Egyenes összekötő nyíllal 13"/>
          <p:cNvCxnSpPr>
            <a:stCxn id="9" idx="7"/>
          </p:cNvCxnSpPr>
          <p:nvPr/>
        </p:nvCxnSpPr>
        <p:spPr>
          <a:xfrm flipV="1">
            <a:off x="8317251" y="910141"/>
            <a:ext cx="745614" cy="2549148"/>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p:nvPr/>
        </p:nvCxnSpPr>
        <p:spPr>
          <a:xfrm flipH="1" flipV="1">
            <a:off x="8130778" y="543464"/>
            <a:ext cx="121047" cy="288553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a:stCxn id="9" idx="6"/>
          </p:cNvCxnSpPr>
          <p:nvPr/>
        </p:nvCxnSpPr>
        <p:spPr>
          <a:xfrm flipV="1">
            <a:off x="8344352" y="3292602"/>
            <a:ext cx="2188032" cy="23981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a:stCxn id="9" idx="5"/>
          </p:cNvCxnSpPr>
          <p:nvPr/>
        </p:nvCxnSpPr>
        <p:spPr>
          <a:xfrm>
            <a:off x="8317251" y="3605539"/>
            <a:ext cx="1610914" cy="154068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a:stCxn id="9" idx="4"/>
          </p:cNvCxnSpPr>
          <p:nvPr/>
        </p:nvCxnSpPr>
        <p:spPr>
          <a:xfrm>
            <a:off x="8251825" y="3635829"/>
            <a:ext cx="838143" cy="237753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Egyenes összekötő nyíllal 30"/>
          <p:cNvCxnSpPr>
            <a:stCxn id="9" idx="3"/>
          </p:cNvCxnSpPr>
          <p:nvPr/>
        </p:nvCxnSpPr>
        <p:spPr>
          <a:xfrm flipH="1">
            <a:off x="7321152" y="3605539"/>
            <a:ext cx="865244" cy="240782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Egyenes összekötő nyíllal 33"/>
          <p:cNvCxnSpPr>
            <a:stCxn id="9" idx="3"/>
          </p:cNvCxnSpPr>
          <p:nvPr/>
        </p:nvCxnSpPr>
        <p:spPr>
          <a:xfrm flipH="1">
            <a:off x="6668010" y="3605539"/>
            <a:ext cx="1518386" cy="196796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Egyenes összekötő nyíllal 36"/>
          <p:cNvCxnSpPr>
            <a:stCxn id="9" idx="2"/>
          </p:cNvCxnSpPr>
          <p:nvPr/>
        </p:nvCxnSpPr>
        <p:spPr>
          <a:xfrm flipH="1" flipV="1">
            <a:off x="5971261" y="3292602"/>
            <a:ext cx="2188034" cy="23981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Egyenes összekötő nyíllal 39"/>
          <p:cNvCxnSpPr>
            <a:stCxn id="9" idx="1"/>
          </p:cNvCxnSpPr>
          <p:nvPr/>
        </p:nvCxnSpPr>
        <p:spPr>
          <a:xfrm flipH="1" flipV="1">
            <a:off x="6668010" y="1480701"/>
            <a:ext cx="1518386" cy="1978589"/>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3" name="Egyenes összekötő nyíllal 42"/>
          <p:cNvCxnSpPr>
            <a:stCxn id="9" idx="1"/>
          </p:cNvCxnSpPr>
          <p:nvPr/>
        </p:nvCxnSpPr>
        <p:spPr>
          <a:xfrm flipH="1" flipV="1">
            <a:off x="7321152" y="957489"/>
            <a:ext cx="865244" cy="250180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Ellipszis 8"/>
          <p:cNvSpPr/>
          <p:nvPr/>
        </p:nvSpPr>
        <p:spPr>
          <a:xfrm>
            <a:off x="8159296" y="3429000"/>
            <a:ext cx="185057" cy="206828"/>
          </a:xfrm>
          <a:prstGeom prst="ellipse">
            <a:avLst/>
          </a:prstGeom>
          <a:solidFill>
            <a:srgbClr val="F76700"/>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7" name="Egyenes összekötő nyíllal 16"/>
          <p:cNvCxnSpPr>
            <a:stCxn id="9" idx="6"/>
          </p:cNvCxnSpPr>
          <p:nvPr/>
        </p:nvCxnSpPr>
        <p:spPr>
          <a:xfrm flipV="1">
            <a:off x="8344353" y="1431986"/>
            <a:ext cx="1491285" cy="2100429"/>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Egyenes összekötő nyíllal 22"/>
          <p:cNvCxnSpPr>
            <a:stCxn id="9" idx="6"/>
          </p:cNvCxnSpPr>
          <p:nvPr/>
        </p:nvCxnSpPr>
        <p:spPr>
          <a:xfrm flipV="1">
            <a:off x="8344353" y="2664634"/>
            <a:ext cx="2279737" cy="86778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Egyenes összekötő nyíllal 27"/>
          <p:cNvCxnSpPr>
            <a:stCxn id="9" idx="6"/>
          </p:cNvCxnSpPr>
          <p:nvPr/>
        </p:nvCxnSpPr>
        <p:spPr>
          <a:xfrm>
            <a:off x="8344353" y="3532415"/>
            <a:ext cx="2079289" cy="420623"/>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Egyenes összekötő nyíllal 29"/>
          <p:cNvCxnSpPr>
            <a:stCxn id="9" idx="5"/>
          </p:cNvCxnSpPr>
          <p:nvPr/>
        </p:nvCxnSpPr>
        <p:spPr>
          <a:xfrm>
            <a:off x="8317252" y="3605540"/>
            <a:ext cx="1882999" cy="96020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Egyenes összekötő nyíllal 37"/>
          <p:cNvCxnSpPr>
            <a:stCxn id="9" idx="4"/>
          </p:cNvCxnSpPr>
          <p:nvPr/>
        </p:nvCxnSpPr>
        <p:spPr>
          <a:xfrm>
            <a:off x="8251825" y="3635829"/>
            <a:ext cx="1371217" cy="199701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Egyenes összekötő nyíllal 41"/>
          <p:cNvCxnSpPr>
            <a:stCxn id="9" idx="3"/>
          </p:cNvCxnSpPr>
          <p:nvPr/>
        </p:nvCxnSpPr>
        <p:spPr>
          <a:xfrm flipH="1">
            <a:off x="8170174" y="3605539"/>
            <a:ext cx="16222" cy="2591508"/>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Egyenes összekötő nyíllal 47"/>
          <p:cNvCxnSpPr>
            <a:stCxn id="9" idx="3"/>
          </p:cNvCxnSpPr>
          <p:nvPr/>
        </p:nvCxnSpPr>
        <p:spPr>
          <a:xfrm flipH="1">
            <a:off x="6439412" y="3605539"/>
            <a:ext cx="1746984" cy="141298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1" name="Egyenes összekötő nyíllal 50"/>
          <p:cNvCxnSpPr>
            <a:stCxn id="9" idx="3"/>
          </p:cNvCxnSpPr>
          <p:nvPr/>
        </p:nvCxnSpPr>
        <p:spPr>
          <a:xfrm flipH="1">
            <a:off x="6145442" y="3605540"/>
            <a:ext cx="2040955" cy="85868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4" name="Egyenes összekötő nyíllal 53"/>
          <p:cNvCxnSpPr>
            <a:stCxn id="9" idx="2"/>
          </p:cNvCxnSpPr>
          <p:nvPr/>
        </p:nvCxnSpPr>
        <p:spPr>
          <a:xfrm flipH="1">
            <a:off x="6025813" y="3532414"/>
            <a:ext cx="2133483" cy="32331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Egyenes összekötő nyíllal 57"/>
          <p:cNvCxnSpPr>
            <a:stCxn id="9" idx="2"/>
          </p:cNvCxnSpPr>
          <p:nvPr/>
        </p:nvCxnSpPr>
        <p:spPr>
          <a:xfrm flipH="1" flipV="1">
            <a:off x="6080007" y="2693950"/>
            <a:ext cx="2079289" cy="83846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Egyenes összekötő nyíllal 61"/>
          <p:cNvCxnSpPr>
            <a:stCxn id="9" idx="1"/>
          </p:cNvCxnSpPr>
          <p:nvPr/>
        </p:nvCxnSpPr>
        <p:spPr>
          <a:xfrm flipH="1" flipV="1">
            <a:off x="6281512" y="2122705"/>
            <a:ext cx="1904885" cy="133658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Block Arc 2">
            <a:extLst>
              <a:ext uri="{FF2B5EF4-FFF2-40B4-BE49-F238E27FC236}">
                <a16:creationId xmlns:a16="http://schemas.microsoft.com/office/drawing/2014/main" id="{0B28406E-A383-56A0-12ED-60EDE53CBA9E}"/>
              </a:ext>
            </a:extLst>
          </p:cNvPr>
          <p:cNvSpPr/>
          <p:nvPr/>
        </p:nvSpPr>
        <p:spPr>
          <a:xfrm>
            <a:off x="5315296" y="233897"/>
            <a:ext cx="6333493" cy="6333493"/>
          </a:xfrm>
          <a:prstGeom prst="blockArc">
            <a:avLst>
              <a:gd name="adj1" fmla="val 14412741"/>
              <a:gd name="adj2" fmla="val 15766704"/>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 name="Block Arc 3">
            <a:extLst>
              <a:ext uri="{FF2B5EF4-FFF2-40B4-BE49-F238E27FC236}">
                <a16:creationId xmlns:a16="http://schemas.microsoft.com/office/drawing/2014/main" id="{1CA08C4D-3C3D-4891-10BC-4ECF3F20A555}"/>
              </a:ext>
            </a:extLst>
          </p:cNvPr>
          <p:cNvSpPr/>
          <p:nvPr/>
        </p:nvSpPr>
        <p:spPr>
          <a:xfrm>
            <a:off x="5008653" y="387868"/>
            <a:ext cx="6333493" cy="6333493"/>
          </a:xfrm>
          <a:prstGeom prst="blockArc">
            <a:avLst>
              <a:gd name="adj1" fmla="val 13655007"/>
              <a:gd name="adj2" fmla="val 14787797"/>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a:extLst>
              <a:ext uri="{FF2B5EF4-FFF2-40B4-BE49-F238E27FC236}">
                <a16:creationId xmlns:a16="http://schemas.microsoft.com/office/drawing/2014/main" id="{6F266A66-EF7D-98C3-BA8E-C6BED3EA97B0}"/>
              </a:ext>
            </a:extLst>
          </p:cNvPr>
          <p:cNvSpPr/>
          <p:nvPr/>
        </p:nvSpPr>
        <p:spPr>
          <a:xfrm>
            <a:off x="5342212" y="31888"/>
            <a:ext cx="6333493" cy="6333493"/>
          </a:xfrm>
          <a:prstGeom prst="blockArc">
            <a:avLst>
              <a:gd name="adj1" fmla="val 12237751"/>
              <a:gd name="adj2" fmla="val 13121509"/>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a:extLst>
              <a:ext uri="{FF2B5EF4-FFF2-40B4-BE49-F238E27FC236}">
                <a16:creationId xmlns:a16="http://schemas.microsoft.com/office/drawing/2014/main" id="{645F285C-DA79-37E1-E76F-55A55187F8BC}"/>
              </a:ext>
            </a:extLst>
          </p:cNvPr>
          <p:cNvSpPr/>
          <p:nvPr/>
        </p:nvSpPr>
        <p:spPr>
          <a:xfrm>
            <a:off x="5184604" y="339714"/>
            <a:ext cx="6333493" cy="6333493"/>
          </a:xfrm>
          <a:prstGeom prst="blockArc">
            <a:avLst>
              <a:gd name="adj1" fmla="val 11813492"/>
              <a:gd name="adj2" fmla="val 12615760"/>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a:extLst>
              <a:ext uri="{FF2B5EF4-FFF2-40B4-BE49-F238E27FC236}">
                <a16:creationId xmlns:a16="http://schemas.microsoft.com/office/drawing/2014/main" id="{1823A6FF-34A0-201E-087D-0E4051F9E2F2}"/>
              </a:ext>
            </a:extLst>
          </p:cNvPr>
          <p:cNvSpPr/>
          <p:nvPr/>
        </p:nvSpPr>
        <p:spPr>
          <a:xfrm>
            <a:off x="5111150" y="553634"/>
            <a:ext cx="6333493" cy="6333493"/>
          </a:xfrm>
          <a:prstGeom prst="blockArc">
            <a:avLst>
              <a:gd name="adj1" fmla="val 11311987"/>
              <a:gd name="adj2" fmla="val 12060648"/>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Block Arc 9">
            <a:extLst>
              <a:ext uri="{FF2B5EF4-FFF2-40B4-BE49-F238E27FC236}">
                <a16:creationId xmlns:a16="http://schemas.microsoft.com/office/drawing/2014/main" id="{89847A7A-0454-D0D4-A826-71F027BB423C}"/>
              </a:ext>
            </a:extLst>
          </p:cNvPr>
          <p:cNvSpPr/>
          <p:nvPr/>
        </p:nvSpPr>
        <p:spPr>
          <a:xfrm>
            <a:off x="5144426" y="-12242"/>
            <a:ext cx="6333493" cy="6333493"/>
          </a:xfrm>
          <a:prstGeom prst="blockArc">
            <a:avLst>
              <a:gd name="adj1" fmla="val 9980741"/>
              <a:gd name="adj2" fmla="val 10691856"/>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Block Arc 10">
            <a:extLst>
              <a:ext uri="{FF2B5EF4-FFF2-40B4-BE49-F238E27FC236}">
                <a16:creationId xmlns:a16="http://schemas.microsoft.com/office/drawing/2014/main" id="{97597E10-7321-88C7-4EA8-4E2755697314}"/>
              </a:ext>
            </a:extLst>
          </p:cNvPr>
          <p:cNvSpPr/>
          <p:nvPr/>
        </p:nvSpPr>
        <p:spPr>
          <a:xfrm>
            <a:off x="5227964" y="546404"/>
            <a:ext cx="6333493" cy="6333493"/>
          </a:xfrm>
          <a:prstGeom prst="blockArc">
            <a:avLst>
              <a:gd name="adj1" fmla="val 9904741"/>
              <a:gd name="adj2" fmla="val 10598683"/>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Block Arc 11">
            <a:extLst>
              <a:ext uri="{FF2B5EF4-FFF2-40B4-BE49-F238E27FC236}">
                <a16:creationId xmlns:a16="http://schemas.microsoft.com/office/drawing/2014/main" id="{D4E42958-305F-F33D-FD68-9AB06B34A470}"/>
              </a:ext>
            </a:extLst>
          </p:cNvPr>
          <p:cNvSpPr/>
          <p:nvPr/>
        </p:nvSpPr>
        <p:spPr>
          <a:xfrm>
            <a:off x="5160259" y="325318"/>
            <a:ext cx="6333493" cy="6333493"/>
          </a:xfrm>
          <a:prstGeom prst="blockArc">
            <a:avLst>
              <a:gd name="adj1" fmla="val 8840172"/>
              <a:gd name="adj2" fmla="val 9652074"/>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Block Arc 14">
            <a:extLst>
              <a:ext uri="{FF2B5EF4-FFF2-40B4-BE49-F238E27FC236}">
                <a16:creationId xmlns:a16="http://schemas.microsoft.com/office/drawing/2014/main" id="{5B1A0301-0FFB-F3C4-8311-3DFA299E7B3A}"/>
              </a:ext>
            </a:extLst>
          </p:cNvPr>
          <p:cNvSpPr/>
          <p:nvPr/>
        </p:nvSpPr>
        <p:spPr>
          <a:xfrm>
            <a:off x="5385186" y="742235"/>
            <a:ext cx="6333493" cy="6333493"/>
          </a:xfrm>
          <a:prstGeom prst="blockArc">
            <a:avLst>
              <a:gd name="adj1" fmla="val 8554685"/>
              <a:gd name="adj2" fmla="val 9358205"/>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Block Arc 15">
            <a:extLst>
              <a:ext uri="{FF2B5EF4-FFF2-40B4-BE49-F238E27FC236}">
                <a16:creationId xmlns:a16="http://schemas.microsoft.com/office/drawing/2014/main" id="{AF8F6054-27A9-E2F4-F99B-D2D013227678}"/>
              </a:ext>
            </a:extLst>
          </p:cNvPr>
          <p:cNvSpPr/>
          <p:nvPr/>
        </p:nvSpPr>
        <p:spPr>
          <a:xfrm>
            <a:off x="4715429" y="94072"/>
            <a:ext cx="6333493" cy="6333493"/>
          </a:xfrm>
          <a:prstGeom prst="blockArc">
            <a:avLst>
              <a:gd name="adj1" fmla="val 6469649"/>
              <a:gd name="adj2" fmla="val 7532672"/>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Block Arc 18">
            <a:extLst>
              <a:ext uri="{FF2B5EF4-FFF2-40B4-BE49-F238E27FC236}">
                <a16:creationId xmlns:a16="http://schemas.microsoft.com/office/drawing/2014/main" id="{25CB164D-37B9-0C6F-8BF2-C288301B819D}"/>
              </a:ext>
            </a:extLst>
          </p:cNvPr>
          <p:cNvSpPr/>
          <p:nvPr/>
        </p:nvSpPr>
        <p:spPr>
          <a:xfrm>
            <a:off x="5079373" y="236614"/>
            <a:ext cx="6333493" cy="6333493"/>
          </a:xfrm>
          <a:prstGeom prst="blockArc">
            <a:avLst>
              <a:gd name="adj1" fmla="val 5482977"/>
              <a:gd name="adj2" fmla="val 6896943"/>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a:extLst>
              <a:ext uri="{FF2B5EF4-FFF2-40B4-BE49-F238E27FC236}">
                <a16:creationId xmlns:a16="http://schemas.microsoft.com/office/drawing/2014/main" id="{1F91DD38-B748-5FA0-135C-D3FF124C4E66}"/>
              </a:ext>
            </a:extLst>
          </p:cNvPr>
          <p:cNvSpPr/>
          <p:nvPr/>
        </p:nvSpPr>
        <p:spPr>
          <a:xfrm>
            <a:off x="5043985" y="235959"/>
            <a:ext cx="6333493" cy="6333493"/>
          </a:xfrm>
          <a:prstGeom prst="blockArc">
            <a:avLst>
              <a:gd name="adj1" fmla="val 4072103"/>
              <a:gd name="adj2" fmla="val 5444309"/>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Block Arc 21">
            <a:extLst>
              <a:ext uri="{FF2B5EF4-FFF2-40B4-BE49-F238E27FC236}">
                <a16:creationId xmlns:a16="http://schemas.microsoft.com/office/drawing/2014/main" id="{9B45EEEF-E5BB-52BF-3187-0F347F60B632}"/>
              </a:ext>
            </a:extLst>
          </p:cNvPr>
          <p:cNvSpPr/>
          <p:nvPr/>
        </p:nvSpPr>
        <p:spPr>
          <a:xfrm>
            <a:off x="5039973" y="237594"/>
            <a:ext cx="6333493" cy="6333493"/>
          </a:xfrm>
          <a:prstGeom prst="blockArc">
            <a:avLst>
              <a:gd name="adj1" fmla="val 3071762"/>
              <a:gd name="adj2" fmla="val 4067369"/>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Block Arc 24">
            <a:extLst>
              <a:ext uri="{FF2B5EF4-FFF2-40B4-BE49-F238E27FC236}">
                <a16:creationId xmlns:a16="http://schemas.microsoft.com/office/drawing/2014/main" id="{AF2A4CB2-3093-1C94-D6B0-3296662AB35D}"/>
              </a:ext>
            </a:extLst>
          </p:cNvPr>
          <p:cNvSpPr/>
          <p:nvPr/>
        </p:nvSpPr>
        <p:spPr>
          <a:xfrm>
            <a:off x="4716933" y="536907"/>
            <a:ext cx="6333493" cy="6333493"/>
          </a:xfrm>
          <a:prstGeom prst="blockArc">
            <a:avLst>
              <a:gd name="adj1" fmla="val 1837204"/>
              <a:gd name="adj2" fmla="val 2590241"/>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Block Arc 25">
            <a:extLst>
              <a:ext uri="{FF2B5EF4-FFF2-40B4-BE49-F238E27FC236}">
                <a16:creationId xmlns:a16="http://schemas.microsoft.com/office/drawing/2014/main" id="{868ED5EC-A880-CCD5-30C9-1012F11EC700}"/>
              </a:ext>
            </a:extLst>
          </p:cNvPr>
          <p:cNvSpPr/>
          <p:nvPr/>
        </p:nvSpPr>
        <p:spPr>
          <a:xfrm>
            <a:off x="4931521" y="220037"/>
            <a:ext cx="6333493" cy="6333493"/>
          </a:xfrm>
          <a:prstGeom prst="blockArc">
            <a:avLst>
              <a:gd name="adj1" fmla="val 1425866"/>
              <a:gd name="adj2" fmla="val 2255558"/>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Block Arc 28">
            <a:extLst>
              <a:ext uri="{FF2B5EF4-FFF2-40B4-BE49-F238E27FC236}">
                <a16:creationId xmlns:a16="http://schemas.microsoft.com/office/drawing/2014/main" id="{62CFB47B-30B3-370E-639D-6653CC88D57B}"/>
              </a:ext>
            </a:extLst>
          </p:cNvPr>
          <p:cNvSpPr/>
          <p:nvPr/>
        </p:nvSpPr>
        <p:spPr>
          <a:xfrm>
            <a:off x="4999137" y="76409"/>
            <a:ext cx="6333493" cy="6333493"/>
          </a:xfrm>
          <a:prstGeom prst="blockArc">
            <a:avLst>
              <a:gd name="adj1" fmla="val 821824"/>
              <a:gd name="adj2" fmla="val 1599318"/>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Block Arc 31">
            <a:extLst>
              <a:ext uri="{FF2B5EF4-FFF2-40B4-BE49-F238E27FC236}">
                <a16:creationId xmlns:a16="http://schemas.microsoft.com/office/drawing/2014/main" id="{33382B41-FE4C-1D74-27D7-0516E31280F7}"/>
              </a:ext>
            </a:extLst>
          </p:cNvPr>
          <p:cNvSpPr/>
          <p:nvPr/>
        </p:nvSpPr>
        <p:spPr>
          <a:xfrm>
            <a:off x="4962205" y="248805"/>
            <a:ext cx="6333493" cy="6333493"/>
          </a:xfrm>
          <a:prstGeom prst="blockArc">
            <a:avLst>
              <a:gd name="adj1" fmla="val 21394011"/>
              <a:gd name="adj2" fmla="val 629181"/>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3" name="Block Arc 32">
            <a:extLst>
              <a:ext uri="{FF2B5EF4-FFF2-40B4-BE49-F238E27FC236}">
                <a16:creationId xmlns:a16="http://schemas.microsoft.com/office/drawing/2014/main" id="{D729B8EE-9B53-365C-592B-14762337EECE}"/>
              </a:ext>
            </a:extLst>
          </p:cNvPr>
          <p:cNvSpPr/>
          <p:nvPr/>
        </p:nvSpPr>
        <p:spPr>
          <a:xfrm>
            <a:off x="4969570" y="-225493"/>
            <a:ext cx="6333493" cy="6333493"/>
          </a:xfrm>
          <a:prstGeom prst="blockArc">
            <a:avLst>
              <a:gd name="adj1" fmla="val 21103908"/>
              <a:gd name="adj2" fmla="val 312739"/>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5" name="Block Arc 34">
            <a:extLst>
              <a:ext uri="{FF2B5EF4-FFF2-40B4-BE49-F238E27FC236}">
                <a16:creationId xmlns:a16="http://schemas.microsoft.com/office/drawing/2014/main" id="{F11280B3-0F31-D4CF-337C-64502D7A16DB}"/>
              </a:ext>
            </a:extLst>
          </p:cNvPr>
          <p:cNvSpPr/>
          <p:nvPr/>
        </p:nvSpPr>
        <p:spPr>
          <a:xfrm>
            <a:off x="5168390" y="506678"/>
            <a:ext cx="6333493" cy="6333493"/>
          </a:xfrm>
          <a:prstGeom prst="blockArc">
            <a:avLst>
              <a:gd name="adj1" fmla="val 19444845"/>
              <a:gd name="adj2" fmla="val 20273020"/>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6" name="Block Arc 35">
            <a:extLst>
              <a:ext uri="{FF2B5EF4-FFF2-40B4-BE49-F238E27FC236}">
                <a16:creationId xmlns:a16="http://schemas.microsoft.com/office/drawing/2014/main" id="{472F36F2-5A4F-5E36-24DD-3FC56439B40A}"/>
              </a:ext>
            </a:extLst>
          </p:cNvPr>
          <p:cNvSpPr/>
          <p:nvPr/>
        </p:nvSpPr>
        <p:spPr>
          <a:xfrm>
            <a:off x="5223243" y="580125"/>
            <a:ext cx="6333493" cy="6333493"/>
          </a:xfrm>
          <a:prstGeom prst="blockArc">
            <a:avLst>
              <a:gd name="adj1" fmla="val 18278379"/>
              <a:gd name="adj2" fmla="val 19344691"/>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Block Arc 38">
            <a:extLst>
              <a:ext uri="{FF2B5EF4-FFF2-40B4-BE49-F238E27FC236}">
                <a16:creationId xmlns:a16="http://schemas.microsoft.com/office/drawing/2014/main" id="{91F8A9FB-26D7-CDA3-6257-3FF5DF01516A}"/>
              </a:ext>
            </a:extLst>
          </p:cNvPr>
          <p:cNvSpPr/>
          <p:nvPr/>
        </p:nvSpPr>
        <p:spPr>
          <a:xfrm>
            <a:off x="4988063" y="400748"/>
            <a:ext cx="6333493" cy="6333493"/>
          </a:xfrm>
          <a:prstGeom prst="blockArc">
            <a:avLst>
              <a:gd name="adj1" fmla="val 17435461"/>
              <a:gd name="adj2" fmla="val 18601640"/>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1" name="Block Arc 40">
            <a:extLst>
              <a:ext uri="{FF2B5EF4-FFF2-40B4-BE49-F238E27FC236}">
                <a16:creationId xmlns:a16="http://schemas.microsoft.com/office/drawing/2014/main" id="{95E707EC-6E22-E5D6-1771-5A1D6E31CD40}"/>
              </a:ext>
            </a:extLst>
          </p:cNvPr>
          <p:cNvSpPr/>
          <p:nvPr/>
        </p:nvSpPr>
        <p:spPr>
          <a:xfrm>
            <a:off x="4642504" y="246621"/>
            <a:ext cx="6333493" cy="6333493"/>
          </a:xfrm>
          <a:prstGeom prst="blockArc">
            <a:avLst>
              <a:gd name="adj1" fmla="val 16503273"/>
              <a:gd name="adj2" fmla="val 17849085"/>
              <a:gd name="adj3" fmla="val 1268"/>
            </a:avLst>
          </a:prstGeom>
          <a:solidFill>
            <a:srgbClr val="F767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5" name="Freeform: Shape 44">
            <a:extLst>
              <a:ext uri="{FF2B5EF4-FFF2-40B4-BE49-F238E27FC236}">
                <a16:creationId xmlns:a16="http://schemas.microsoft.com/office/drawing/2014/main" id="{EF40FB39-1B58-855D-0830-F1EB3C3CF15D}"/>
              </a:ext>
            </a:extLst>
          </p:cNvPr>
          <p:cNvSpPr/>
          <p:nvPr/>
        </p:nvSpPr>
        <p:spPr>
          <a:xfrm>
            <a:off x="7311719" y="0"/>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Large</a:t>
            </a:r>
            <a:r>
              <a:rPr lang="hu-HU" sz="1100" b="1" dirty="0">
                <a:solidFill>
                  <a:schemeClr val="tx1"/>
                </a:solidFill>
              </a:rPr>
              <a:t> </a:t>
            </a:r>
            <a:r>
              <a:rPr lang="hu-HU" sz="1100" b="1" dirty="0" err="1">
                <a:solidFill>
                  <a:schemeClr val="tx1"/>
                </a:solidFill>
              </a:rPr>
              <a:t>family</a:t>
            </a:r>
            <a:r>
              <a:rPr lang="hu-HU" sz="1100" b="1" dirty="0">
                <a:solidFill>
                  <a:schemeClr val="tx1"/>
                </a:solidFill>
              </a:rPr>
              <a:t> program</a:t>
            </a:r>
          </a:p>
        </p:txBody>
      </p:sp>
      <p:sp>
        <p:nvSpPr>
          <p:cNvPr id="46" name="Freeform: Shape 45">
            <a:extLst>
              <a:ext uri="{FF2B5EF4-FFF2-40B4-BE49-F238E27FC236}">
                <a16:creationId xmlns:a16="http://schemas.microsoft.com/office/drawing/2014/main" id="{21499E2E-8F54-3A32-A073-6451706F2668}"/>
              </a:ext>
            </a:extLst>
          </p:cNvPr>
          <p:cNvSpPr/>
          <p:nvPr/>
        </p:nvSpPr>
        <p:spPr>
          <a:xfrm>
            <a:off x="8505474" y="342915"/>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Castle</a:t>
            </a:r>
            <a:r>
              <a:rPr lang="hu-HU" sz="1100" b="1" dirty="0">
                <a:solidFill>
                  <a:schemeClr val="tx1"/>
                </a:solidFill>
              </a:rPr>
              <a:t> and </a:t>
            </a:r>
            <a:r>
              <a:rPr lang="hu-HU" sz="1100" b="1" dirty="0" err="1">
                <a:solidFill>
                  <a:schemeClr val="tx1"/>
                </a:solidFill>
              </a:rPr>
              <a:t>fortress</a:t>
            </a:r>
            <a:r>
              <a:rPr lang="hu-HU" sz="1100" b="1" dirty="0">
                <a:solidFill>
                  <a:schemeClr val="tx1"/>
                </a:solidFill>
              </a:rPr>
              <a:t> program</a:t>
            </a:r>
          </a:p>
        </p:txBody>
      </p:sp>
      <p:sp>
        <p:nvSpPr>
          <p:cNvPr id="47" name="Freeform: Shape 46">
            <a:extLst>
              <a:ext uri="{FF2B5EF4-FFF2-40B4-BE49-F238E27FC236}">
                <a16:creationId xmlns:a16="http://schemas.microsoft.com/office/drawing/2014/main" id="{5FB2A79E-0B6C-570B-0F09-52543294DD46}"/>
              </a:ext>
            </a:extLst>
          </p:cNvPr>
          <p:cNvSpPr/>
          <p:nvPr/>
        </p:nvSpPr>
        <p:spPr>
          <a:xfrm>
            <a:off x="9422594" y="879034"/>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a:solidFill>
                  <a:schemeClr val="tx1"/>
                </a:solidFill>
              </a:rPr>
              <a:t>TAO </a:t>
            </a:r>
            <a:r>
              <a:rPr lang="hu-HU" sz="1100" b="1" dirty="0" err="1">
                <a:solidFill>
                  <a:schemeClr val="tx1"/>
                </a:solidFill>
              </a:rPr>
              <a:t>for</a:t>
            </a:r>
            <a:r>
              <a:rPr lang="hu-HU" sz="1100" b="1" dirty="0">
                <a:solidFill>
                  <a:schemeClr val="tx1"/>
                </a:solidFill>
              </a:rPr>
              <a:t> </a:t>
            </a:r>
            <a:r>
              <a:rPr lang="hu-HU" sz="1100" b="1" dirty="0" err="1">
                <a:solidFill>
                  <a:schemeClr val="tx1"/>
                </a:solidFill>
              </a:rPr>
              <a:t>sports</a:t>
            </a:r>
            <a:endParaRPr lang="hu-HU" sz="1100" b="1" dirty="0">
              <a:solidFill>
                <a:schemeClr val="tx1"/>
              </a:solidFill>
            </a:endParaRPr>
          </a:p>
        </p:txBody>
      </p:sp>
      <p:sp>
        <p:nvSpPr>
          <p:cNvPr id="49" name="Freeform: Shape 48">
            <a:extLst>
              <a:ext uri="{FF2B5EF4-FFF2-40B4-BE49-F238E27FC236}">
                <a16:creationId xmlns:a16="http://schemas.microsoft.com/office/drawing/2014/main" id="{A45A7438-DCC6-1281-1F21-3C636182042D}"/>
              </a:ext>
            </a:extLst>
          </p:cNvPr>
          <p:cNvSpPr/>
          <p:nvPr/>
        </p:nvSpPr>
        <p:spPr>
          <a:xfrm>
            <a:off x="10127443" y="1548510"/>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Rural</a:t>
            </a:r>
            <a:r>
              <a:rPr lang="hu-HU" sz="1100" b="1" dirty="0">
                <a:solidFill>
                  <a:schemeClr val="tx1"/>
                </a:solidFill>
              </a:rPr>
              <a:t> </a:t>
            </a:r>
            <a:r>
              <a:rPr lang="hu-HU" sz="1100" b="1" dirty="0" err="1">
                <a:solidFill>
                  <a:schemeClr val="tx1"/>
                </a:solidFill>
              </a:rPr>
              <a:t>development</a:t>
            </a:r>
            <a:r>
              <a:rPr lang="hu-HU" sz="1100" b="1" dirty="0">
                <a:solidFill>
                  <a:schemeClr val="tx1"/>
                </a:solidFill>
              </a:rPr>
              <a:t> program</a:t>
            </a:r>
          </a:p>
        </p:txBody>
      </p:sp>
      <p:sp>
        <p:nvSpPr>
          <p:cNvPr id="50" name="Freeform: Shape 49">
            <a:extLst>
              <a:ext uri="{FF2B5EF4-FFF2-40B4-BE49-F238E27FC236}">
                <a16:creationId xmlns:a16="http://schemas.microsoft.com/office/drawing/2014/main" id="{7C5AE8CF-49A6-C0D5-6039-A334369F4E66}"/>
              </a:ext>
            </a:extLst>
          </p:cNvPr>
          <p:cNvSpPr/>
          <p:nvPr/>
        </p:nvSpPr>
        <p:spPr>
          <a:xfrm>
            <a:off x="10494271" y="2209800"/>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Land</a:t>
            </a:r>
            <a:r>
              <a:rPr lang="hu-HU" sz="1100" b="1" dirty="0">
                <a:solidFill>
                  <a:schemeClr val="tx1"/>
                </a:solidFill>
              </a:rPr>
              <a:t> </a:t>
            </a:r>
            <a:r>
              <a:rPr lang="hu-HU" sz="1100" b="1" dirty="0" err="1">
                <a:solidFill>
                  <a:schemeClr val="tx1"/>
                </a:solidFill>
              </a:rPr>
              <a:t>for</a:t>
            </a:r>
            <a:r>
              <a:rPr lang="hu-HU" sz="1100" b="1" dirty="0">
                <a:solidFill>
                  <a:schemeClr val="tx1"/>
                </a:solidFill>
              </a:rPr>
              <a:t> </a:t>
            </a:r>
            <a:r>
              <a:rPr lang="hu-HU" sz="1100" b="1" dirty="0" err="1">
                <a:solidFill>
                  <a:schemeClr val="tx1"/>
                </a:solidFill>
              </a:rPr>
              <a:t>the</a:t>
            </a:r>
            <a:r>
              <a:rPr lang="hu-HU" sz="1100" b="1" dirty="0">
                <a:solidFill>
                  <a:schemeClr val="tx1"/>
                </a:solidFill>
              </a:rPr>
              <a:t> </a:t>
            </a:r>
            <a:r>
              <a:rPr lang="hu-HU" sz="1100" b="1" dirty="0" err="1">
                <a:solidFill>
                  <a:schemeClr val="tx1"/>
                </a:solidFill>
              </a:rPr>
              <a:t>farmers</a:t>
            </a:r>
            <a:endParaRPr lang="hu-HU" sz="1100" b="1" dirty="0">
              <a:solidFill>
                <a:schemeClr val="tx1"/>
              </a:solidFill>
            </a:endParaRPr>
          </a:p>
        </p:txBody>
      </p:sp>
      <p:sp>
        <p:nvSpPr>
          <p:cNvPr id="52" name="Freeform: Shape 51">
            <a:extLst>
              <a:ext uri="{FF2B5EF4-FFF2-40B4-BE49-F238E27FC236}">
                <a16:creationId xmlns:a16="http://schemas.microsoft.com/office/drawing/2014/main" id="{BAEDEDAF-F03E-6FC7-610E-685B85703888}"/>
              </a:ext>
            </a:extLst>
          </p:cNvPr>
          <p:cNvSpPr/>
          <p:nvPr/>
        </p:nvSpPr>
        <p:spPr>
          <a:xfrm>
            <a:off x="10513967" y="2948176"/>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spcBef>
                <a:spcPct val="0"/>
              </a:spcBef>
            </a:pPr>
            <a:r>
              <a:rPr lang="hu-HU" sz="1100" b="1" dirty="0" err="1">
                <a:solidFill>
                  <a:schemeClr val="tx1"/>
                </a:solidFill>
              </a:rPr>
              <a:t>Innov</a:t>
            </a:r>
            <a:r>
              <a:rPr lang="hu-HU" sz="1100" b="1" dirty="0">
                <a:solidFill>
                  <a:schemeClr val="tx1"/>
                </a:solidFill>
              </a:rPr>
              <a:t> &amp; </a:t>
            </a:r>
            <a:r>
              <a:rPr lang="hu-HU" sz="1100" b="1" dirty="0" err="1">
                <a:solidFill>
                  <a:schemeClr val="tx1"/>
                </a:solidFill>
              </a:rPr>
              <a:t>techn</a:t>
            </a:r>
            <a:r>
              <a:rPr lang="hu-HU" sz="1100" b="1" dirty="0">
                <a:solidFill>
                  <a:schemeClr val="tx1"/>
                </a:solidFill>
              </a:rPr>
              <a:t> </a:t>
            </a:r>
            <a:r>
              <a:rPr lang="hu-HU" sz="1100" b="1" dirty="0" err="1">
                <a:solidFill>
                  <a:schemeClr val="tx1"/>
                </a:solidFill>
              </a:rPr>
              <a:t>research</a:t>
            </a:r>
            <a:r>
              <a:rPr lang="hu-HU" sz="1100" b="1" dirty="0">
                <a:solidFill>
                  <a:schemeClr val="tx1"/>
                </a:solidFill>
              </a:rPr>
              <a:t> 2019 </a:t>
            </a:r>
            <a:r>
              <a:rPr lang="hu-HU" sz="1100" b="1" dirty="0" err="1">
                <a:solidFill>
                  <a:schemeClr val="tx1"/>
                </a:solidFill>
              </a:rPr>
              <a:t>first</a:t>
            </a:r>
            <a:r>
              <a:rPr lang="hu-HU" sz="1100" b="1" dirty="0">
                <a:solidFill>
                  <a:schemeClr val="tx1"/>
                </a:solidFill>
              </a:rPr>
              <a:t> </a:t>
            </a:r>
            <a:r>
              <a:rPr lang="hu-HU" sz="1100" b="1" dirty="0" err="1">
                <a:solidFill>
                  <a:schemeClr val="tx1"/>
                </a:solidFill>
              </a:rPr>
              <a:t>half</a:t>
            </a:r>
            <a:endParaRPr lang="hu-HU" sz="1100" b="1" dirty="0">
              <a:solidFill>
                <a:schemeClr val="tx1"/>
              </a:solidFill>
            </a:endParaRPr>
          </a:p>
        </p:txBody>
      </p:sp>
      <p:sp>
        <p:nvSpPr>
          <p:cNvPr id="53" name="Freeform: Shape 52">
            <a:extLst>
              <a:ext uri="{FF2B5EF4-FFF2-40B4-BE49-F238E27FC236}">
                <a16:creationId xmlns:a16="http://schemas.microsoft.com/office/drawing/2014/main" id="{BDE264EB-81D0-27EF-D2CE-A9B69D86CDE1}"/>
              </a:ext>
            </a:extLst>
          </p:cNvPr>
          <p:cNvSpPr/>
          <p:nvPr/>
        </p:nvSpPr>
        <p:spPr>
          <a:xfrm>
            <a:off x="10467059" y="3709307"/>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a:solidFill>
                  <a:schemeClr val="tx1"/>
                </a:solidFill>
              </a:rPr>
              <a:t>Kisfaludy </a:t>
            </a:r>
            <a:r>
              <a:rPr lang="hu-HU" sz="1100" b="1" dirty="0" err="1">
                <a:solidFill>
                  <a:schemeClr val="tx1"/>
                </a:solidFill>
              </a:rPr>
              <a:t>touristic</a:t>
            </a:r>
            <a:r>
              <a:rPr lang="hu-HU" sz="1100" b="1" dirty="0">
                <a:solidFill>
                  <a:schemeClr val="tx1"/>
                </a:solidFill>
              </a:rPr>
              <a:t> </a:t>
            </a:r>
            <a:r>
              <a:rPr lang="hu-HU" sz="1100" b="1" dirty="0" err="1">
                <a:solidFill>
                  <a:schemeClr val="tx1"/>
                </a:solidFill>
              </a:rPr>
              <a:t>dev</a:t>
            </a:r>
            <a:r>
              <a:rPr lang="hu-HU" sz="1100" b="1" dirty="0">
                <a:solidFill>
                  <a:schemeClr val="tx1"/>
                </a:solidFill>
              </a:rPr>
              <a:t>. </a:t>
            </a:r>
            <a:r>
              <a:rPr lang="hu-HU" sz="1100" b="1" dirty="0" err="1">
                <a:solidFill>
                  <a:schemeClr val="tx1"/>
                </a:solidFill>
              </a:rPr>
              <a:t>Progr</a:t>
            </a:r>
            <a:r>
              <a:rPr lang="hu-HU" sz="1100" b="1" dirty="0">
                <a:solidFill>
                  <a:schemeClr val="tx1"/>
                </a:solidFill>
              </a:rPr>
              <a:t>. </a:t>
            </a:r>
          </a:p>
        </p:txBody>
      </p:sp>
      <p:sp>
        <p:nvSpPr>
          <p:cNvPr id="55" name="Freeform: Shape 54">
            <a:extLst>
              <a:ext uri="{FF2B5EF4-FFF2-40B4-BE49-F238E27FC236}">
                <a16:creationId xmlns:a16="http://schemas.microsoft.com/office/drawing/2014/main" id="{88C96CF7-1F03-F6C1-06FB-B9E8600ADA29}"/>
              </a:ext>
            </a:extLst>
          </p:cNvPr>
          <p:cNvSpPr/>
          <p:nvPr/>
        </p:nvSpPr>
        <p:spPr>
          <a:xfrm>
            <a:off x="10222124" y="4375875"/>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State</a:t>
            </a:r>
            <a:r>
              <a:rPr lang="hu-HU" sz="1100" b="1" dirty="0">
                <a:solidFill>
                  <a:schemeClr val="tx1"/>
                </a:solidFill>
              </a:rPr>
              <a:t> </a:t>
            </a:r>
            <a:r>
              <a:rPr lang="hu-HU" sz="1100" b="1" dirty="0" err="1">
                <a:solidFill>
                  <a:schemeClr val="tx1"/>
                </a:solidFill>
              </a:rPr>
              <a:t>owned</a:t>
            </a:r>
            <a:r>
              <a:rPr lang="hu-HU" sz="1100" b="1" dirty="0">
                <a:solidFill>
                  <a:schemeClr val="tx1"/>
                </a:solidFill>
              </a:rPr>
              <a:t> </a:t>
            </a:r>
            <a:r>
              <a:rPr lang="hu-HU" sz="1100" b="1" dirty="0" err="1">
                <a:solidFill>
                  <a:schemeClr val="tx1"/>
                </a:solidFill>
              </a:rPr>
              <a:t>banks</a:t>
            </a:r>
            <a:endParaRPr lang="hu-HU" sz="1100" b="1" dirty="0">
              <a:solidFill>
                <a:schemeClr val="tx1"/>
              </a:solidFill>
            </a:endParaRPr>
          </a:p>
        </p:txBody>
      </p:sp>
      <p:sp>
        <p:nvSpPr>
          <p:cNvPr id="56" name="Freeform: Shape 55">
            <a:extLst>
              <a:ext uri="{FF2B5EF4-FFF2-40B4-BE49-F238E27FC236}">
                <a16:creationId xmlns:a16="http://schemas.microsoft.com/office/drawing/2014/main" id="{D62169EF-9233-DBE7-A896-0FBB87C6E221}"/>
              </a:ext>
            </a:extLst>
          </p:cNvPr>
          <p:cNvSpPr/>
          <p:nvPr/>
        </p:nvSpPr>
        <p:spPr>
          <a:xfrm>
            <a:off x="9835582" y="5027442"/>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Foreign</a:t>
            </a:r>
            <a:r>
              <a:rPr lang="hu-HU" sz="1100" b="1" dirty="0">
                <a:solidFill>
                  <a:schemeClr val="tx1"/>
                </a:solidFill>
              </a:rPr>
              <a:t> </a:t>
            </a:r>
            <a:r>
              <a:rPr lang="hu-HU" sz="1100" b="1" dirty="0" err="1">
                <a:solidFill>
                  <a:schemeClr val="tx1"/>
                </a:solidFill>
              </a:rPr>
              <a:t>loans</a:t>
            </a:r>
            <a:r>
              <a:rPr lang="hu-HU" sz="1100" b="1" dirty="0">
                <a:solidFill>
                  <a:schemeClr val="tx1"/>
                </a:solidFill>
              </a:rPr>
              <a:t> (</a:t>
            </a:r>
            <a:r>
              <a:rPr lang="hu-HU" sz="1100" b="1" dirty="0" err="1">
                <a:solidFill>
                  <a:schemeClr val="tx1"/>
                </a:solidFill>
              </a:rPr>
              <a:t>Chinese</a:t>
            </a:r>
            <a:r>
              <a:rPr lang="hu-HU" sz="1100" b="1" dirty="0">
                <a:solidFill>
                  <a:schemeClr val="tx1"/>
                </a:solidFill>
              </a:rPr>
              <a:t>)</a:t>
            </a:r>
          </a:p>
        </p:txBody>
      </p:sp>
      <p:sp>
        <p:nvSpPr>
          <p:cNvPr id="57" name="Freeform: Shape 56">
            <a:extLst>
              <a:ext uri="{FF2B5EF4-FFF2-40B4-BE49-F238E27FC236}">
                <a16:creationId xmlns:a16="http://schemas.microsoft.com/office/drawing/2014/main" id="{40E96D59-7679-9F75-05EF-122308221D25}"/>
              </a:ext>
            </a:extLst>
          </p:cNvPr>
          <p:cNvSpPr/>
          <p:nvPr/>
        </p:nvSpPr>
        <p:spPr>
          <a:xfrm>
            <a:off x="9422599" y="5577576"/>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Foreign</a:t>
            </a:r>
            <a:r>
              <a:rPr lang="hu-HU" sz="1100" b="1" dirty="0">
                <a:solidFill>
                  <a:schemeClr val="tx1"/>
                </a:solidFill>
              </a:rPr>
              <a:t> </a:t>
            </a:r>
            <a:r>
              <a:rPr lang="hu-HU" sz="1100" b="1" dirty="0" err="1">
                <a:solidFill>
                  <a:schemeClr val="tx1"/>
                </a:solidFill>
              </a:rPr>
              <a:t>loans</a:t>
            </a:r>
            <a:r>
              <a:rPr lang="hu-HU" sz="1100" b="1" dirty="0">
                <a:solidFill>
                  <a:schemeClr val="tx1"/>
                </a:solidFill>
              </a:rPr>
              <a:t> (</a:t>
            </a:r>
            <a:r>
              <a:rPr lang="hu-HU" sz="1100" b="1" dirty="0" err="1">
                <a:solidFill>
                  <a:schemeClr val="tx1"/>
                </a:solidFill>
              </a:rPr>
              <a:t>Russian</a:t>
            </a:r>
            <a:r>
              <a:rPr lang="hu-HU" sz="1100" b="1" dirty="0">
                <a:solidFill>
                  <a:schemeClr val="tx1"/>
                </a:solidFill>
              </a:rPr>
              <a:t>)</a:t>
            </a:r>
          </a:p>
        </p:txBody>
      </p:sp>
      <p:sp>
        <p:nvSpPr>
          <p:cNvPr id="59" name="Freeform: Shape 58">
            <a:extLst>
              <a:ext uri="{FF2B5EF4-FFF2-40B4-BE49-F238E27FC236}">
                <a16:creationId xmlns:a16="http://schemas.microsoft.com/office/drawing/2014/main" id="{42D4B34C-C43A-45A1-55FD-D46B7F601650}"/>
              </a:ext>
            </a:extLst>
          </p:cNvPr>
          <p:cNvSpPr/>
          <p:nvPr/>
        </p:nvSpPr>
        <p:spPr>
          <a:xfrm>
            <a:off x="8640191" y="6038583"/>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EU-financed</a:t>
            </a:r>
            <a:r>
              <a:rPr lang="hu-HU" sz="1100" b="1" dirty="0">
                <a:solidFill>
                  <a:schemeClr val="tx1"/>
                </a:solidFill>
              </a:rPr>
              <a:t> </a:t>
            </a:r>
            <a:r>
              <a:rPr lang="hu-HU" sz="1100" b="1" dirty="0" err="1">
                <a:solidFill>
                  <a:schemeClr val="tx1"/>
                </a:solidFill>
              </a:rPr>
              <a:t>dev</a:t>
            </a:r>
            <a:r>
              <a:rPr lang="hu-HU" sz="1100" b="1" dirty="0">
                <a:solidFill>
                  <a:schemeClr val="tx1"/>
                </a:solidFill>
              </a:rPr>
              <a:t> </a:t>
            </a:r>
            <a:r>
              <a:rPr lang="hu-HU" sz="1100" b="1" dirty="0" err="1">
                <a:solidFill>
                  <a:schemeClr val="tx1"/>
                </a:solidFill>
              </a:rPr>
              <a:t>funds</a:t>
            </a:r>
            <a:r>
              <a:rPr lang="hu-HU" sz="1100" b="1" dirty="0">
                <a:solidFill>
                  <a:schemeClr val="tx1"/>
                </a:solidFill>
              </a:rPr>
              <a:t> (</a:t>
            </a:r>
            <a:r>
              <a:rPr lang="hu-HU" sz="1100" b="1" dirty="0" err="1">
                <a:solidFill>
                  <a:schemeClr val="tx1"/>
                </a:solidFill>
              </a:rPr>
              <a:t>social</a:t>
            </a:r>
            <a:r>
              <a:rPr lang="hu-HU" sz="1100" b="1" dirty="0">
                <a:solidFill>
                  <a:schemeClr val="tx1"/>
                </a:solidFill>
              </a:rPr>
              <a:t>)</a:t>
            </a:r>
          </a:p>
        </p:txBody>
      </p:sp>
      <p:sp>
        <p:nvSpPr>
          <p:cNvPr id="60" name="Freeform: Shape 59">
            <a:extLst>
              <a:ext uri="{FF2B5EF4-FFF2-40B4-BE49-F238E27FC236}">
                <a16:creationId xmlns:a16="http://schemas.microsoft.com/office/drawing/2014/main" id="{3A79532E-D176-1CE4-E5C3-1D50E0820209}"/>
              </a:ext>
            </a:extLst>
          </p:cNvPr>
          <p:cNvSpPr/>
          <p:nvPr/>
        </p:nvSpPr>
        <p:spPr>
          <a:xfrm>
            <a:off x="7372612" y="6287131"/>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EU-financed</a:t>
            </a:r>
            <a:r>
              <a:rPr lang="hu-HU" sz="1100" b="1" dirty="0">
                <a:solidFill>
                  <a:schemeClr val="tx1"/>
                </a:solidFill>
              </a:rPr>
              <a:t> </a:t>
            </a:r>
            <a:r>
              <a:rPr lang="hu-HU" sz="1100" b="1" dirty="0" err="1">
                <a:solidFill>
                  <a:schemeClr val="tx1"/>
                </a:solidFill>
              </a:rPr>
              <a:t>dev</a:t>
            </a:r>
            <a:r>
              <a:rPr lang="hu-HU" sz="1100" b="1" dirty="0">
                <a:solidFill>
                  <a:schemeClr val="tx1"/>
                </a:solidFill>
              </a:rPr>
              <a:t> </a:t>
            </a:r>
            <a:r>
              <a:rPr lang="hu-HU" sz="1100" b="1" dirty="0" err="1">
                <a:solidFill>
                  <a:schemeClr val="tx1"/>
                </a:solidFill>
              </a:rPr>
              <a:t>funds</a:t>
            </a:r>
            <a:r>
              <a:rPr lang="hu-HU" sz="1100" b="1" dirty="0">
                <a:solidFill>
                  <a:schemeClr val="tx1"/>
                </a:solidFill>
              </a:rPr>
              <a:t> (</a:t>
            </a:r>
            <a:r>
              <a:rPr lang="hu-HU" sz="1100" b="1" dirty="0" err="1">
                <a:solidFill>
                  <a:schemeClr val="tx1"/>
                </a:solidFill>
              </a:rPr>
              <a:t>regional</a:t>
            </a:r>
            <a:r>
              <a:rPr lang="hu-HU" sz="1100" b="1" dirty="0">
                <a:solidFill>
                  <a:schemeClr val="tx1"/>
                </a:solidFill>
              </a:rPr>
              <a:t>)</a:t>
            </a:r>
          </a:p>
        </p:txBody>
      </p:sp>
      <p:sp>
        <p:nvSpPr>
          <p:cNvPr id="61" name="Freeform: Shape 60">
            <a:extLst>
              <a:ext uri="{FF2B5EF4-FFF2-40B4-BE49-F238E27FC236}">
                <a16:creationId xmlns:a16="http://schemas.microsoft.com/office/drawing/2014/main" id="{3DD1C17D-D2C5-5E1F-7588-23690226785D}"/>
              </a:ext>
            </a:extLst>
          </p:cNvPr>
          <p:cNvSpPr/>
          <p:nvPr/>
        </p:nvSpPr>
        <p:spPr>
          <a:xfrm>
            <a:off x="6162817" y="5977445"/>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EU-financed</a:t>
            </a:r>
            <a:r>
              <a:rPr lang="hu-HU" sz="1100" b="1" dirty="0">
                <a:solidFill>
                  <a:schemeClr val="tx1"/>
                </a:solidFill>
              </a:rPr>
              <a:t> </a:t>
            </a:r>
            <a:r>
              <a:rPr lang="hu-HU" sz="1100" b="1" dirty="0" err="1">
                <a:solidFill>
                  <a:schemeClr val="tx1"/>
                </a:solidFill>
              </a:rPr>
              <a:t>dev</a:t>
            </a:r>
            <a:r>
              <a:rPr lang="hu-HU" sz="1100" b="1" dirty="0">
                <a:solidFill>
                  <a:schemeClr val="tx1"/>
                </a:solidFill>
              </a:rPr>
              <a:t> </a:t>
            </a:r>
            <a:r>
              <a:rPr lang="hu-HU" sz="1100" b="1" dirty="0" err="1">
                <a:solidFill>
                  <a:schemeClr val="tx1"/>
                </a:solidFill>
              </a:rPr>
              <a:t>funds</a:t>
            </a:r>
            <a:r>
              <a:rPr lang="hu-HU" sz="1100" b="1" dirty="0">
                <a:solidFill>
                  <a:schemeClr val="tx1"/>
                </a:solidFill>
              </a:rPr>
              <a:t> (</a:t>
            </a:r>
            <a:r>
              <a:rPr lang="hu-HU" sz="1100" b="1" dirty="0" err="1">
                <a:solidFill>
                  <a:schemeClr val="tx1"/>
                </a:solidFill>
              </a:rPr>
              <a:t>cohesion</a:t>
            </a:r>
            <a:r>
              <a:rPr lang="hu-HU" sz="1100" b="1" dirty="0">
                <a:solidFill>
                  <a:schemeClr val="tx1"/>
                </a:solidFill>
              </a:rPr>
              <a:t>) </a:t>
            </a:r>
          </a:p>
        </p:txBody>
      </p:sp>
      <p:sp>
        <p:nvSpPr>
          <p:cNvPr id="63" name="Freeform: Shape 62">
            <a:extLst>
              <a:ext uri="{FF2B5EF4-FFF2-40B4-BE49-F238E27FC236}">
                <a16:creationId xmlns:a16="http://schemas.microsoft.com/office/drawing/2014/main" id="{EF0878AB-CEBE-7D95-D6D5-EDA79A842C65}"/>
              </a:ext>
            </a:extLst>
          </p:cNvPr>
          <p:cNvSpPr/>
          <p:nvPr/>
        </p:nvSpPr>
        <p:spPr>
          <a:xfrm>
            <a:off x="5296907" y="5504103"/>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a:solidFill>
                  <a:schemeClr val="tx1"/>
                </a:solidFill>
              </a:rPr>
              <a:t>Balaton </a:t>
            </a:r>
            <a:r>
              <a:rPr lang="hu-HU" sz="1100" b="1" dirty="0" err="1">
                <a:solidFill>
                  <a:schemeClr val="tx1"/>
                </a:solidFill>
              </a:rPr>
              <a:t>development</a:t>
            </a:r>
            <a:r>
              <a:rPr lang="hu-HU" sz="1100" b="1" dirty="0">
                <a:solidFill>
                  <a:schemeClr val="tx1"/>
                </a:solidFill>
              </a:rPr>
              <a:t> program</a:t>
            </a:r>
          </a:p>
        </p:txBody>
      </p:sp>
      <p:sp>
        <p:nvSpPr>
          <p:cNvPr id="64" name="Freeform: Shape 63">
            <a:extLst>
              <a:ext uri="{FF2B5EF4-FFF2-40B4-BE49-F238E27FC236}">
                <a16:creationId xmlns:a16="http://schemas.microsoft.com/office/drawing/2014/main" id="{276F144C-F202-3508-4267-D7FB37FE749B}"/>
              </a:ext>
            </a:extLst>
          </p:cNvPr>
          <p:cNvSpPr/>
          <p:nvPr/>
        </p:nvSpPr>
        <p:spPr>
          <a:xfrm>
            <a:off x="4922691" y="4901688"/>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spcBef>
                <a:spcPct val="0"/>
              </a:spcBef>
            </a:pPr>
            <a:r>
              <a:rPr lang="hu-HU" sz="1100" b="1" dirty="0" err="1">
                <a:solidFill>
                  <a:schemeClr val="tx1"/>
                </a:solidFill>
              </a:rPr>
              <a:t>Infrastructure</a:t>
            </a:r>
            <a:r>
              <a:rPr lang="hu-HU" sz="1100" b="1" dirty="0">
                <a:solidFill>
                  <a:schemeClr val="tx1"/>
                </a:solidFill>
              </a:rPr>
              <a:t> </a:t>
            </a:r>
            <a:r>
              <a:rPr lang="hu-HU" sz="1100" b="1" dirty="0" err="1">
                <a:solidFill>
                  <a:schemeClr val="tx1"/>
                </a:solidFill>
              </a:rPr>
              <a:t>dev</a:t>
            </a:r>
            <a:r>
              <a:rPr lang="hu-HU" sz="1100" b="1" dirty="0">
                <a:solidFill>
                  <a:schemeClr val="tx1"/>
                </a:solidFill>
              </a:rPr>
              <a:t> program</a:t>
            </a:r>
          </a:p>
          <a:p>
            <a:pPr algn="ctr" defTabSz="488950">
              <a:spcBef>
                <a:spcPct val="0"/>
              </a:spcBef>
            </a:pPr>
            <a:endParaRPr lang="hu-HU" sz="1100" b="1" dirty="0">
              <a:solidFill>
                <a:schemeClr val="tx1"/>
              </a:solidFill>
            </a:endParaRPr>
          </a:p>
        </p:txBody>
      </p:sp>
      <p:sp>
        <p:nvSpPr>
          <p:cNvPr id="65" name="Freeform: Shape 64">
            <a:extLst>
              <a:ext uri="{FF2B5EF4-FFF2-40B4-BE49-F238E27FC236}">
                <a16:creationId xmlns:a16="http://schemas.microsoft.com/office/drawing/2014/main" id="{5D9FA86B-78C2-E02A-A586-05DB40DCDF0B}"/>
              </a:ext>
            </a:extLst>
          </p:cNvPr>
          <p:cNvSpPr/>
          <p:nvPr/>
        </p:nvSpPr>
        <p:spPr>
          <a:xfrm>
            <a:off x="4598146" y="4244432"/>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State-owned</a:t>
            </a:r>
            <a:r>
              <a:rPr lang="hu-HU" sz="1100" b="1" dirty="0">
                <a:solidFill>
                  <a:schemeClr val="tx1"/>
                </a:solidFill>
              </a:rPr>
              <a:t> </a:t>
            </a:r>
            <a:r>
              <a:rPr lang="hu-HU" sz="1100" b="1" dirty="0" err="1">
                <a:solidFill>
                  <a:schemeClr val="tx1"/>
                </a:solidFill>
              </a:rPr>
              <a:t>enterprises</a:t>
            </a:r>
            <a:endParaRPr lang="hu-HU" sz="1100" b="1" dirty="0">
              <a:solidFill>
                <a:schemeClr val="tx1"/>
              </a:solidFill>
            </a:endParaRPr>
          </a:p>
        </p:txBody>
      </p:sp>
      <p:sp>
        <p:nvSpPr>
          <p:cNvPr id="66" name="Freeform: Shape 65">
            <a:extLst>
              <a:ext uri="{FF2B5EF4-FFF2-40B4-BE49-F238E27FC236}">
                <a16:creationId xmlns:a16="http://schemas.microsoft.com/office/drawing/2014/main" id="{1AA9EEC5-5342-1EE7-250C-4E085FA81384}"/>
              </a:ext>
            </a:extLst>
          </p:cNvPr>
          <p:cNvSpPr/>
          <p:nvPr/>
        </p:nvSpPr>
        <p:spPr>
          <a:xfrm>
            <a:off x="4497440" y="3618374"/>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Direct</a:t>
            </a:r>
            <a:r>
              <a:rPr lang="hu-HU" sz="1100" b="1" dirty="0">
                <a:solidFill>
                  <a:schemeClr val="tx1"/>
                </a:solidFill>
              </a:rPr>
              <a:t> EU </a:t>
            </a:r>
            <a:r>
              <a:rPr lang="hu-HU" sz="1100" b="1" dirty="0" err="1">
                <a:solidFill>
                  <a:schemeClr val="tx1"/>
                </a:solidFill>
              </a:rPr>
              <a:t>land</a:t>
            </a:r>
            <a:r>
              <a:rPr lang="hu-HU" sz="1100" b="1" dirty="0">
                <a:solidFill>
                  <a:schemeClr val="tx1"/>
                </a:solidFill>
              </a:rPr>
              <a:t> </a:t>
            </a:r>
            <a:r>
              <a:rPr lang="hu-HU" sz="1100" b="1" dirty="0" err="1">
                <a:solidFill>
                  <a:schemeClr val="tx1"/>
                </a:solidFill>
              </a:rPr>
              <a:t>automatisms</a:t>
            </a:r>
            <a:endParaRPr lang="hu-HU" sz="1100" b="1" dirty="0">
              <a:solidFill>
                <a:schemeClr val="tx1"/>
              </a:solidFill>
            </a:endParaRPr>
          </a:p>
        </p:txBody>
      </p:sp>
      <p:sp>
        <p:nvSpPr>
          <p:cNvPr id="67" name="Freeform: Shape 66">
            <a:extLst>
              <a:ext uri="{FF2B5EF4-FFF2-40B4-BE49-F238E27FC236}">
                <a16:creationId xmlns:a16="http://schemas.microsoft.com/office/drawing/2014/main" id="{23888B3A-7AB5-8824-B687-A86447208BDF}"/>
              </a:ext>
            </a:extLst>
          </p:cNvPr>
          <p:cNvSpPr/>
          <p:nvPr/>
        </p:nvSpPr>
        <p:spPr>
          <a:xfrm>
            <a:off x="4410065" y="2974534"/>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Loans</a:t>
            </a:r>
            <a:r>
              <a:rPr lang="hu-HU" sz="1100" b="1" dirty="0">
                <a:solidFill>
                  <a:schemeClr val="tx1"/>
                </a:solidFill>
              </a:rPr>
              <a:t> </a:t>
            </a:r>
            <a:r>
              <a:rPr lang="hu-HU" sz="1100" b="1" dirty="0" err="1">
                <a:solidFill>
                  <a:schemeClr val="tx1"/>
                </a:solidFill>
              </a:rPr>
              <a:t>by</a:t>
            </a:r>
            <a:r>
              <a:rPr lang="hu-HU" sz="1100" b="1" dirty="0">
                <a:solidFill>
                  <a:schemeClr val="tx1"/>
                </a:solidFill>
              </a:rPr>
              <a:t> </a:t>
            </a:r>
            <a:r>
              <a:rPr lang="hu-HU" sz="1100" b="1" dirty="0" err="1">
                <a:solidFill>
                  <a:schemeClr val="tx1"/>
                </a:solidFill>
              </a:rPr>
              <a:t>elite-privatized</a:t>
            </a:r>
            <a:r>
              <a:rPr lang="hu-HU" sz="1100" b="1" dirty="0">
                <a:solidFill>
                  <a:schemeClr val="tx1"/>
                </a:solidFill>
              </a:rPr>
              <a:t> </a:t>
            </a:r>
            <a:r>
              <a:rPr lang="hu-HU" sz="1100" b="1" dirty="0" err="1">
                <a:solidFill>
                  <a:schemeClr val="tx1"/>
                </a:solidFill>
              </a:rPr>
              <a:t>banks</a:t>
            </a:r>
            <a:endParaRPr lang="hu-HU" sz="1100" b="1" dirty="0">
              <a:solidFill>
                <a:schemeClr val="tx1"/>
              </a:solidFill>
            </a:endParaRPr>
          </a:p>
        </p:txBody>
      </p:sp>
      <p:sp>
        <p:nvSpPr>
          <p:cNvPr id="68" name="Freeform: Shape 67">
            <a:extLst>
              <a:ext uri="{FF2B5EF4-FFF2-40B4-BE49-F238E27FC236}">
                <a16:creationId xmlns:a16="http://schemas.microsoft.com/office/drawing/2014/main" id="{D674D632-33AF-C75B-4E98-C909C0DD1EF8}"/>
              </a:ext>
            </a:extLst>
          </p:cNvPr>
          <p:cNvSpPr/>
          <p:nvPr/>
        </p:nvSpPr>
        <p:spPr>
          <a:xfrm>
            <a:off x="4584445" y="2313222"/>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spcBef>
                <a:spcPct val="0"/>
              </a:spcBef>
            </a:pPr>
            <a:r>
              <a:rPr lang="hu-HU" sz="1100" b="1" dirty="0">
                <a:solidFill>
                  <a:schemeClr val="tx1"/>
                </a:solidFill>
              </a:rPr>
              <a:t>Modern</a:t>
            </a:r>
          </a:p>
          <a:p>
            <a:pPr algn="ctr" defTabSz="488950">
              <a:spcBef>
                <a:spcPct val="0"/>
              </a:spcBef>
            </a:pPr>
            <a:r>
              <a:rPr lang="hu-HU" sz="1100" b="1" dirty="0">
                <a:solidFill>
                  <a:schemeClr val="tx1"/>
                </a:solidFill>
              </a:rPr>
              <a:t> </a:t>
            </a:r>
            <a:r>
              <a:rPr lang="hu-HU" sz="1100" b="1" dirty="0" err="1">
                <a:solidFill>
                  <a:schemeClr val="tx1"/>
                </a:solidFill>
              </a:rPr>
              <a:t>Cities</a:t>
            </a:r>
            <a:r>
              <a:rPr lang="hu-HU" sz="1100" b="1" dirty="0">
                <a:solidFill>
                  <a:schemeClr val="tx1"/>
                </a:solidFill>
              </a:rPr>
              <a:t> Program</a:t>
            </a:r>
          </a:p>
        </p:txBody>
      </p:sp>
      <p:sp>
        <p:nvSpPr>
          <p:cNvPr id="69" name="Freeform: Shape 68">
            <a:extLst>
              <a:ext uri="{FF2B5EF4-FFF2-40B4-BE49-F238E27FC236}">
                <a16:creationId xmlns:a16="http://schemas.microsoft.com/office/drawing/2014/main" id="{EC5E9B54-B48F-0AD3-5DF5-C504EB375BDE}"/>
              </a:ext>
            </a:extLst>
          </p:cNvPr>
          <p:cNvSpPr/>
          <p:nvPr/>
        </p:nvSpPr>
        <p:spPr>
          <a:xfrm>
            <a:off x="4877501" y="1641711"/>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err="1">
                <a:solidFill>
                  <a:schemeClr val="tx1"/>
                </a:solidFill>
              </a:rPr>
              <a:t>Hausmann</a:t>
            </a:r>
            <a:r>
              <a:rPr lang="hu-HU" sz="1100" b="1" dirty="0">
                <a:solidFill>
                  <a:schemeClr val="tx1"/>
                </a:solidFill>
              </a:rPr>
              <a:t> </a:t>
            </a:r>
            <a:r>
              <a:rPr lang="hu-HU" sz="1100" b="1" dirty="0" err="1">
                <a:solidFill>
                  <a:schemeClr val="tx1"/>
                </a:solidFill>
              </a:rPr>
              <a:t>Castle</a:t>
            </a:r>
            <a:r>
              <a:rPr lang="hu-HU" sz="1100" b="1" dirty="0">
                <a:solidFill>
                  <a:schemeClr val="tx1"/>
                </a:solidFill>
              </a:rPr>
              <a:t> </a:t>
            </a:r>
            <a:r>
              <a:rPr lang="hu-HU" sz="1100" b="1" dirty="0" err="1">
                <a:solidFill>
                  <a:schemeClr val="tx1"/>
                </a:solidFill>
              </a:rPr>
              <a:t>quarter</a:t>
            </a:r>
            <a:r>
              <a:rPr lang="hu-HU" sz="1100" b="1" dirty="0">
                <a:solidFill>
                  <a:schemeClr val="tx1"/>
                </a:solidFill>
              </a:rPr>
              <a:t> </a:t>
            </a:r>
            <a:r>
              <a:rPr lang="hu-HU" sz="1100" b="1" dirty="0" err="1">
                <a:solidFill>
                  <a:schemeClr val="tx1"/>
                </a:solidFill>
              </a:rPr>
              <a:t>reconstr</a:t>
            </a:r>
            <a:endParaRPr lang="hu-HU" sz="1100" b="1" dirty="0">
              <a:solidFill>
                <a:schemeClr val="tx1"/>
              </a:solidFill>
            </a:endParaRPr>
          </a:p>
        </p:txBody>
      </p:sp>
      <p:sp>
        <p:nvSpPr>
          <p:cNvPr id="70" name="Freeform: Shape 69">
            <a:extLst>
              <a:ext uri="{FF2B5EF4-FFF2-40B4-BE49-F238E27FC236}">
                <a16:creationId xmlns:a16="http://schemas.microsoft.com/office/drawing/2014/main" id="{F7619267-A95E-D9B3-34DA-10BFD73B0A65}"/>
              </a:ext>
            </a:extLst>
          </p:cNvPr>
          <p:cNvSpPr/>
          <p:nvPr/>
        </p:nvSpPr>
        <p:spPr>
          <a:xfrm>
            <a:off x="5296925" y="952616"/>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a:solidFill>
                  <a:schemeClr val="tx1"/>
                </a:solidFill>
              </a:rPr>
              <a:t>Museum </a:t>
            </a:r>
            <a:r>
              <a:rPr lang="hu-HU" sz="1100" b="1" dirty="0" err="1">
                <a:solidFill>
                  <a:schemeClr val="tx1"/>
                </a:solidFill>
              </a:rPr>
              <a:t>Quarter</a:t>
            </a:r>
            <a:r>
              <a:rPr lang="hu-HU" sz="1100" b="1" dirty="0">
                <a:solidFill>
                  <a:schemeClr val="tx1"/>
                </a:solidFill>
              </a:rPr>
              <a:t> </a:t>
            </a:r>
            <a:r>
              <a:rPr lang="hu-HU" sz="1100" b="1" dirty="0" err="1">
                <a:solidFill>
                  <a:schemeClr val="tx1"/>
                </a:solidFill>
              </a:rPr>
              <a:t>dev</a:t>
            </a:r>
            <a:r>
              <a:rPr lang="hu-HU" sz="1100" b="1" dirty="0">
                <a:solidFill>
                  <a:schemeClr val="tx1"/>
                </a:solidFill>
              </a:rPr>
              <a:t>. </a:t>
            </a:r>
          </a:p>
        </p:txBody>
      </p:sp>
      <p:sp>
        <p:nvSpPr>
          <p:cNvPr id="71" name="Freeform: Shape 70">
            <a:extLst>
              <a:ext uri="{FF2B5EF4-FFF2-40B4-BE49-F238E27FC236}">
                <a16:creationId xmlns:a16="http://schemas.microsoft.com/office/drawing/2014/main" id="{FDF512BE-9DB0-352C-41A3-B55B2140DC02}"/>
              </a:ext>
            </a:extLst>
          </p:cNvPr>
          <p:cNvSpPr/>
          <p:nvPr/>
        </p:nvSpPr>
        <p:spPr>
          <a:xfrm>
            <a:off x="6162820" y="390799"/>
            <a:ext cx="1512000" cy="557882"/>
          </a:xfrm>
          <a:custGeom>
            <a:avLst/>
            <a:gdLst>
              <a:gd name="connsiteX0" fmla="*/ 0 w 1512000"/>
              <a:gd name="connsiteY0" fmla="*/ 278941 h 557882"/>
              <a:gd name="connsiteX1" fmla="*/ 756000 w 1512000"/>
              <a:gd name="connsiteY1" fmla="*/ 0 h 557882"/>
              <a:gd name="connsiteX2" fmla="*/ 1512000 w 1512000"/>
              <a:gd name="connsiteY2" fmla="*/ 278941 h 557882"/>
              <a:gd name="connsiteX3" fmla="*/ 756000 w 1512000"/>
              <a:gd name="connsiteY3" fmla="*/ 557882 h 557882"/>
              <a:gd name="connsiteX4" fmla="*/ 0 w 1512000"/>
              <a:gd name="connsiteY4" fmla="*/ 278941 h 55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000" h="557882">
                <a:moveTo>
                  <a:pt x="0" y="278941"/>
                </a:moveTo>
                <a:cubicBezTo>
                  <a:pt x="0" y="124886"/>
                  <a:pt x="338473" y="0"/>
                  <a:pt x="756000" y="0"/>
                </a:cubicBezTo>
                <a:cubicBezTo>
                  <a:pt x="1173527" y="0"/>
                  <a:pt x="1512000" y="124886"/>
                  <a:pt x="1512000" y="278941"/>
                </a:cubicBezTo>
                <a:cubicBezTo>
                  <a:pt x="1512000" y="432996"/>
                  <a:pt x="1173527" y="557882"/>
                  <a:pt x="756000" y="557882"/>
                </a:cubicBezTo>
                <a:cubicBezTo>
                  <a:pt x="338473" y="557882"/>
                  <a:pt x="0" y="432996"/>
                  <a:pt x="0" y="278941"/>
                </a:cubicBezTo>
                <a:close/>
              </a:path>
            </a:pathLst>
          </a:custGeom>
          <a:solidFill>
            <a:srgbClr val="F7670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35397" tIns="95670" rIns="235397" bIns="95670" numCol="1" spcCol="1270" anchor="ctr" anchorCtr="0">
            <a:noAutofit/>
          </a:bodyPr>
          <a:lstStyle/>
          <a:p>
            <a:pPr algn="ctr" defTabSz="488950">
              <a:lnSpc>
                <a:spcPct val="90000"/>
              </a:lnSpc>
              <a:spcBef>
                <a:spcPct val="0"/>
              </a:spcBef>
              <a:spcAft>
                <a:spcPct val="35000"/>
              </a:spcAft>
            </a:pPr>
            <a:r>
              <a:rPr lang="hu-HU" sz="1100" b="1" dirty="0">
                <a:solidFill>
                  <a:schemeClr val="tx1"/>
                </a:solidFill>
              </a:rPr>
              <a:t>Liget (City park) project </a:t>
            </a:r>
            <a:r>
              <a:rPr lang="hu-HU" sz="1100" b="1" dirty="0" err="1">
                <a:solidFill>
                  <a:schemeClr val="tx1"/>
                </a:solidFill>
              </a:rPr>
              <a:t>reaching</a:t>
            </a:r>
            <a:endParaRPr lang="hu-HU" sz="1100" b="1" dirty="0">
              <a:solidFill>
                <a:schemeClr val="tx1"/>
              </a:solidFill>
            </a:endParaRPr>
          </a:p>
        </p:txBody>
      </p:sp>
      <p:grpSp>
        <p:nvGrpSpPr>
          <p:cNvPr id="72" name="Group 71">
            <a:extLst>
              <a:ext uri="{FF2B5EF4-FFF2-40B4-BE49-F238E27FC236}">
                <a16:creationId xmlns:a16="http://schemas.microsoft.com/office/drawing/2014/main" id="{0511CB9A-3647-BDF0-95C3-8F1F25744A99}"/>
              </a:ext>
            </a:extLst>
          </p:cNvPr>
          <p:cNvGrpSpPr>
            <a:grpSpLocks noChangeAspect="1"/>
          </p:cNvGrpSpPr>
          <p:nvPr/>
        </p:nvGrpSpPr>
        <p:grpSpPr>
          <a:xfrm>
            <a:off x="7472101" y="2676708"/>
            <a:ext cx="1583520" cy="1463040"/>
            <a:chOff x="3799778" y="2694487"/>
            <a:chExt cx="1047384" cy="1047384"/>
          </a:xfrm>
          <a:solidFill>
            <a:srgbClr val="F76700"/>
          </a:solidFill>
        </p:grpSpPr>
        <p:sp>
          <p:nvSpPr>
            <p:cNvPr id="73" name="Oval 72">
              <a:extLst>
                <a:ext uri="{FF2B5EF4-FFF2-40B4-BE49-F238E27FC236}">
                  <a16:creationId xmlns:a16="http://schemas.microsoft.com/office/drawing/2014/main" id="{964A848F-6243-9C72-6A1E-E1C340383099}"/>
                </a:ext>
              </a:extLst>
            </p:cNvPr>
            <p:cNvSpPr/>
            <p:nvPr/>
          </p:nvSpPr>
          <p:spPr>
            <a:xfrm>
              <a:off x="3799778" y="2694487"/>
              <a:ext cx="1047384" cy="1047384"/>
            </a:xfrm>
            <a:prstGeom prst="ellipse">
              <a:avLst/>
            </a:prstGeom>
            <a:gr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4" name="Oval 4">
              <a:extLst>
                <a:ext uri="{FF2B5EF4-FFF2-40B4-BE49-F238E27FC236}">
                  <a16:creationId xmlns:a16="http://schemas.microsoft.com/office/drawing/2014/main" id="{D7DFE722-A16A-86E6-8F72-28DA2712A840}"/>
                </a:ext>
              </a:extLst>
            </p:cNvPr>
            <p:cNvSpPr txBox="1"/>
            <p:nvPr/>
          </p:nvSpPr>
          <p:spPr>
            <a:xfrm>
              <a:off x="3953164" y="2847873"/>
              <a:ext cx="740612" cy="74061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15240" rIns="15240" bIns="15240" numCol="1" spcCol="1270" anchor="ctr" anchorCtr="0">
              <a:noAutofit/>
            </a:bodyPr>
            <a:lstStyle/>
            <a:p>
              <a:pPr algn="ctr" defTabSz="622300">
                <a:lnSpc>
                  <a:spcPct val="90000"/>
                </a:lnSpc>
                <a:spcBef>
                  <a:spcPct val="0"/>
                </a:spcBef>
                <a:spcAft>
                  <a:spcPct val="35000"/>
                </a:spcAft>
              </a:pPr>
              <a:r>
                <a:rPr lang="hu-HU" sz="1600" b="1" dirty="0" err="1">
                  <a:solidFill>
                    <a:schemeClr val="tx1"/>
                  </a:solidFill>
                </a:rPr>
                <a:t>Sources</a:t>
              </a:r>
              <a:r>
                <a:rPr lang="hu-HU" sz="1600" b="1" dirty="0">
                  <a:solidFill>
                    <a:schemeClr val="tx1"/>
                  </a:solidFill>
                </a:rPr>
                <a:t> </a:t>
              </a:r>
              <a:r>
                <a:rPr lang="hu-HU" sz="1600" b="1" dirty="0" err="1">
                  <a:solidFill>
                    <a:schemeClr val="tx1"/>
                  </a:solidFill>
                </a:rPr>
                <a:t>distributed</a:t>
              </a:r>
              <a:r>
                <a:rPr lang="hu-HU" sz="1600" b="1" dirty="0">
                  <a:solidFill>
                    <a:schemeClr val="tx1"/>
                  </a:solidFill>
                </a:rPr>
                <a:t> </a:t>
              </a:r>
              <a:r>
                <a:rPr lang="hu-HU" sz="1600" b="1" dirty="0" err="1">
                  <a:solidFill>
                    <a:schemeClr val="tx1"/>
                  </a:solidFill>
                </a:rPr>
                <a:t>to</a:t>
              </a:r>
              <a:r>
                <a:rPr lang="hu-HU" sz="1600" b="1" dirty="0">
                  <a:solidFill>
                    <a:schemeClr val="tx1"/>
                  </a:solidFill>
                </a:rPr>
                <a:t> </a:t>
              </a:r>
              <a:r>
                <a:rPr lang="hu-HU" sz="1600" b="1" dirty="0" err="1">
                  <a:solidFill>
                    <a:schemeClr val="tx1"/>
                  </a:solidFill>
                </a:rPr>
                <a:t>the</a:t>
              </a:r>
              <a:r>
                <a:rPr lang="hu-HU" sz="1600" b="1" dirty="0">
                  <a:solidFill>
                    <a:schemeClr val="tx1"/>
                  </a:solidFill>
                </a:rPr>
                <a:t> </a:t>
              </a:r>
              <a:r>
                <a:rPr lang="hu-HU" sz="1600" b="1" dirty="0" err="1">
                  <a:solidFill>
                    <a:schemeClr val="tx1"/>
                  </a:solidFill>
                </a:rPr>
                <a:t>privileged</a:t>
              </a:r>
              <a:r>
                <a:rPr lang="hu-HU" sz="1600" b="1" dirty="0">
                  <a:solidFill>
                    <a:schemeClr val="tx1"/>
                  </a:solidFill>
                </a:rPr>
                <a:t> of </a:t>
              </a:r>
              <a:r>
                <a:rPr lang="hu-HU" sz="1600" b="1" dirty="0" err="1">
                  <a:solidFill>
                    <a:schemeClr val="tx1"/>
                  </a:solidFill>
                </a:rPr>
                <a:t>the</a:t>
              </a:r>
              <a:r>
                <a:rPr lang="hu-HU" sz="1600" b="1" dirty="0">
                  <a:solidFill>
                    <a:schemeClr val="tx1"/>
                  </a:solidFill>
                </a:rPr>
                <a:t> </a:t>
              </a:r>
              <a:r>
                <a:rPr lang="hu-HU" sz="1600" b="1" dirty="0" err="1">
                  <a:solidFill>
                    <a:schemeClr val="tx1"/>
                  </a:solidFill>
                </a:rPr>
                <a:t>network</a:t>
              </a:r>
              <a:endParaRPr lang="hu-HU" sz="1600" b="1" dirty="0">
                <a:solidFill>
                  <a:schemeClr val="tx1"/>
                </a:solidFill>
              </a:endParaRPr>
            </a:p>
          </p:txBody>
        </p:sp>
      </p:grpSp>
      <p:sp>
        <p:nvSpPr>
          <p:cNvPr id="2" name="Szövegdoboz 1"/>
          <p:cNvSpPr txBox="1"/>
          <p:nvPr/>
        </p:nvSpPr>
        <p:spPr>
          <a:xfrm>
            <a:off x="0" y="-17083"/>
            <a:ext cx="4531758" cy="2400657"/>
          </a:xfrm>
          <a:prstGeom prst="rect">
            <a:avLst/>
          </a:prstGeom>
          <a:solidFill>
            <a:srgbClr val="F76700"/>
          </a:solidFill>
        </p:spPr>
        <p:txBody>
          <a:bodyPr wrap="square" rtlCol="0">
            <a:spAutoFit/>
          </a:bodyPr>
          <a:lstStyle/>
          <a:p>
            <a:pPr algn="ctr"/>
            <a:r>
              <a:rPr lang="hu-HU" sz="3000" b="1" dirty="0">
                <a:latin typeface="Arial" panose="020B0604020202020204" pitchFamily="34" charset="0"/>
                <a:cs typeface="Arial" panose="020B0604020202020204" pitchFamily="34" charset="0"/>
              </a:rPr>
              <a:t>Centrally </a:t>
            </a:r>
            <a:r>
              <a:rPr lang="hu-HU" sz="3000" b="1" dirty="0" err="1">
                <a:latin typeface="Arial" panose="020B0604020202020204" pitchFamily="34" charset="0"/>
                <a:cs typeface="Arial" panose="020B0604020202020204" pitchFamily="34" charset="0"/>
              </a:rPr>
              <a:t>managed</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development</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projects</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as</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instruments</a:t>
            </a:r>
            <a:r>
              <a:rPr lang="hu-HU" sz="3000" b="1" dirty="0">
                <a:latin typeface="Arial" panose="020B0604020202020204" pitchFamily="34" charset="0"/>
                <a:cs typeface="Arial" panose="020B0604020202020204" pitchFamily="34" charset="0"/>
              </a:rPr>
              <a:t> of </a:t>
            </a:r>
            <a:r>
              <a:rPr lang="hu-HU" sz="3000" b="1" dirty="0" err="1">
                <a:latin typeface="Arial" panose="020B0604020202020204" pitchFamily="34" charset="0"/>
                <a:cs typeface="Arial" panose="020B0604020202020204" pitchFamily="34" charset="0"/>
              </a:rPr>
              <a:t>privileged</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resource</a:t>
            </a:r>
            <a:r>
              <a:rPr lang="hu-HU" sz="3000" b="1" dirty="0">
                <a:latin typeface="Arial" panose="020B0604020202020204" pitchFamily="34" charset="0"/>
                <a:cs typeface="Arial" panose="020B0604020202020204" pitchFamily="34" charset="0"/>
              </a:rPr>
              <a:t> </a:t>
            </a:r>
            <a:r>
              <a:rPr lang="hu-HU" sz="3000" b="1" dirty="0" err="1">
                <a:latin typeface="Arial" panose="020B0604020202020204" pitchFamily="34" charset="0"/>
                <a:cs typeface="Arial" panose="020B0604020202020204" pitchFamily="34" charset="0"/>
              </a:rPr>
              <a:t>distribution</a:t>
            </a:r>
            <a:endParaRPr lang="en-US" sz="3000" b="1" dirty="0">
              <a:latin typeface="Arial" panose="020B0604020202020204" pitchFamily="34" charset="0"/>
              <a:cs typeface="Arial" panose="020B0604020202020204" pitchFamily="34" charset="0"/>
            </a:endParaRPr>
          </a:p>
        </p:txBody>
      </p:sp>
      <p:sp>
        <p:nvSpPr>
          <p:cNvPr id="8" name="Szövegdoboz 7"/>
          <p:cNvSpPr txBox="1"/>
          <p:nvPr/>
        </p:nvSpPr>
        <p:spPr>
          <a:xfrm>
            <a:off x="159674" y="2215340"/>
            <a:ext cx="3910759" cy="4801314"/>
          </a:xfrm>
          <a:prstGeom prst="rect">
            <a:avLst/>
          </a:prstGeom>
          <a:noFill/>
        </p:spPr>
        <p:txBody>
          <a:bodyPr wrap="square" rtlCol="0">
            <a:spAutoFit/>
          </a:bodyPr>
          <a:lstStyle/>
          <a:p>
            <a:endParaRPr lang="hu-HU" dirty="0"/>
          </a:p>
          <a:p>
            <a:r>
              <a:rPr lang="hu-HU" b="1" dirty="0" err="1">
                <a:latin typeface="Arial" panose="020B0604020202020204" pitchFamily="34" charset="0"/>
                <a:ea typeface="Arial Unicode MS" panose="020B0604020202020204"/>
                <a:cs typeface="Arial" panose="020B0604020202020204" pitchFamily="34" charset="0"/>
              </a:rPr>
              <a:t>Example</a:t>
            </a:r>
            <a:r>
              <a:rPr lang="hu-HU" b="1" dirty="0">
                <a:latin typeface="Arial" panose="020B0604020202020204" pitchFamily="34" charset="0"/>
                <a:ea typeface="Arial Unicode MS" panose="020B0604020202020204"/>
                <a:cs typeface="Arial" panose="020B0604020202020204" pitchFamily="34" charset="0"/>
              </a:rPr>
              <a:t>: Balaton </a:t>
            </a:r>
            <a:r>
              <a:rPr lang="hu-HU" b="1" dirty="0" err="1">
                <a:latin typeface="Arial" panose="020B0604020202020204" pitchFamily="34" charset="0"/>
                <a:ea typeface="Arial Unicode MS" panose="020B0604020202020204"/>
                <a:cs typeface="Arial" panose="020B0604020202020204" pitchFamily="34" charset="0"/>
              </a:rPr>
              <a:t>development</a:t>
            </a:r>
            <a:r>
              <a:rPr lang="hu-HU" b="1" dirty="0">
                <a:latin typeface="Arial" panose="020B0604020202020204" pitchFamily="34" charset="0"/>
                <a:ea typeface="Arial Unicode MS" panose="020B0604020202020204"/>
                <a:cs typeface="Arial" panose="020B0604020202020204" pitchFamily="34" charset="0"/>
              </a:rPr>
              <a:t> program</a:t>
            </a:r>
          </a:p>
          <a:p>
            <a:pPr marL="285750" indent="-285750">
              <a:buFont typeface="Arial" panose="020B0604020202020204" pitchFamily="34" charset="0"/>
              <a:buChar char="•"/>
            </a:pPr>
            <a:r>
              <a:rPr lang="hu-HU" dirty="0" err="1">
                <a:latin typeface="Arial" panose="020B0604020202020204" pitchFamily="34" charset="0"/>
                <a:ea typeface="Arial Unicode MS" panose="020B0604020202020204"/>
                <a:cs typeface="Arial" panose="020B0604020202020204" pitchFamily="34" charset="0"/>
              </a:rPr>
              <a:t>Ship</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transport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centralized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from</a:t>
            </a:r>
            <a:r>
              <a:rPr lang="hu-HU" dirty="0">
                <a:latin typeface="Arial" panose="020B0604020202020204" pitchFamily="34" charset="0"/>
                <a:ea typeface="Arial Unicode MS" panose="020B0604020202020204"/>
                <a:cs typeface="Arial" panose="020B0604020202020204" pitchFamily="34" charset="0"/>
              </a:rPr>
              <a:t> local </a:t>
            </a:r>
            <a:r>
              <a:rPr lang="hu-HU" dirty="0" err="1">
                <a:latin typeface="Arial" panose="020B0604020202020204" pitchFamily="34" charset="0"/>
                <a:ea typeface="Arial Unicode MS" panose="020B0604020202020204"/>
                <a:cs typeface="Arial" panose="020B0604020202020204" pitchFamily="34" charset="0"/>
              </a:rPr>
              <a:t>governments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by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Rogán’s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umbrella</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org</a:t>
            </a:r>
            <a:r>
              <a:rPr lang="hu-HU" dirty="0">
                <a:latin typeface="Arial" panose="020B0604020202020204" pitchFamily="34" charset="0"/>
                <a:ea typeface="Arial Unicode MS" panose="020B0604020202020204"/>
                <a:cs typeface="Arial" panose="020B0604020202020204" pitchFamily="34" charset="0"/>
              </a:rPr>
              <a:t>.</a:t>
            </a:r>
          </a:p>
          <a:p>
            <a:pPr marL="285750" indent="-285750">
              <a:buFont typeface="Arial" panose="020B0604020202020204" pitchFamily="34" charset="0"/>
              <a:buChar char="•"/>
            </a:pPr>
            <a:r>
              <a:rPr lang="hu-HU" dirty="0" err="1">
                <a:latin typeface="Arial" panose="020B0604020202020204" pitchFamily="34" charset="0"/>
                <a:ea typeface="Arial Unicode MS" panose="020B0604020202020204"/>
                <a:cs typeface="Arial" panose="020B0604020202020204" pitchFamily="34" charset="0"/>
              </a:rPr>
              <a:t>Railway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development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by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Orbán’s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friend</a:t>
            </a:r>
            <a:r>
              <a:rPr lang="hu-HU" dirty="0">
                <a:latin typeface="Arial" panose="020B0604020202020204" pitchFamily="34" charset="0"/>
                <a:ea typeface="Arial Unicode MS" panose="020B0604020202020204"/>
                <a:cs typeface="Arial" panose="020B0604020202020204" pitchFamily="34" charset="0"/>
              </a:rPr>
              <a:t> and </a:t>
            </a:r>
            <a:r>
              <a:rPr lang="hu-HU" dirty="0" err="1">
                <a:latin typeface="Arial" panose="020B0604020202020204" pitchFamily="34" charset="0"/>
                <a:ea typeface="Arial Unicode MS" panose="020B0604020202020204"/>
                <a:cs typeface="Arial" panose="020B0604020202020204" pitchFamily="34" charset="0"/>
              </a:rPr>
              <a:t>his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son-in-law</a:t>
            </a:r>
            <a:endParaRPr lang="hu-HU" dirty="0">
              <a:latin typeface="Arial" panose="020B0604020202020204" pitchFamily="34" charset="0"/>
              <a:ea typeface="Arial Unicode MS" panose="020B0604020202020204"/>
              <a:cs typeface="Arial" panose="020B0604020202020204" pitchFamily="34" charset="0"/>
            </a:endParaRP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Hotel </a:t>
            </a:r>
            <a:r>
              <a:rPr lang="hu-HU" dirty="0" err="1">
                <a:latin typeface="Arial" panose="020B0604020202020204" pitchFamily="34" charset="0"/>
                <a:ea typeface="Arial Unicode MS" panose="020B0604020202020204"/>
                <a:cs typeface="Arial" panose="020B0604020202020204" pitchFamily="34" charset="0"/>
              </a:rPr>
              <a:t>chains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campings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privatized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to</a:t>
            </a:r>
            <a:r>
              <a:rPr lang="hu-HU" dirty="0">
                <a:latin typeface="Arial" panose="020B0604020202020204" pitchFamily="34" charset="0"/>
                <a:ea typeface="Arial Unicode MS" panose="020B0604020202020204"/>
                <a:cs typeface="Arial" panose="020B0604020202020204" pitchFamily="34" charset="0"/>
              </a:rPr>
              <a:t> Mészáros </a:t>
            </a: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Building </a:t>
            </a:r>
            <a:r>
              <a:rPr lang="hu-HU" dirty="0" err="1">
                <a:latin typeface="Arial" panose="020B0604020202020204" pitchFamily="34" charset="0"/>
                <a:ea typeface="Arial Unicode MS" panose="020B0604020202020204"/>
                <a:cs typeface="Arial" panose="020B0604020202020204" pitchFamily="34" charset="0"/>
              </a:rPr>
              <a:t>condominiums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by</a:t>
            </a:r>
            <a:r>
              <a:rPr lang="hu-HU" dirty="0">
                <a:latin typeface="Arial" panose="020B0604020202020204" pitchFamily="34" charset="0"/>
                <a:ea typeface="Arial Unicode MS" panose="020B0604020202020204"/>
                <a:cs typeface="Arial" panose="020B0604020202020204" pitchFamily="34" charset="0"/>
              </a:rPr>
              <a:t> Mészáros</a:t>
            </a: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Public </a:t>
            </a:r>
            <a:r>
              <a:rPr lang="hu-HU" dirty="0" err="1">
                <a:latin typeface="Arial" panose="020B0604020202020204" pitchFamily="34" charset="0"/>
                <a:ea typeface="Arial Unicode MS" panose="020B0604020202020204"/>
                <a:cs typeface="Arial" panose="020B0604020202020204" pitchFamily="34" charset="0"/>
              </a:rPr>
              <a:t>beaches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privatized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by</a:t>
            </a:r>
            <a:r>
              <a:rPr lang="hu-HU" dirty="0">
                <a:latin typeface="Arial" panose="020B0604020202020204" pitchFamily="34" charset="0"/>
                <a:ea typeface="Arial Unicode MS" panose="020B0604020202020204"/>
                <a:cs typeface="Arial" panose="020B0604020202020204" pitchFamily="34" charset="0"/>
              </a:rPr>
              <a:t> Mészáros</a:t>
            </a: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Public </a:t>
            </a:r>
            <a:r>
              <a:rPr lang="hu-HU" dirty="0" err="1">
                <a:latin typeface="Arial" panose="020B0604020202020204" pitchFamily="34" charset="0"/>
                <a:ea typeface="Arial Unicode MS" panose="020B0604020202020204"/>
                <a:cs typeface="Arial" panose="020B0604020202020204" pitchFamily="34" charset="0"/>
              </a:rPr>
              <a:t>vessel</a:t>
            </a:r>
            <a:r>
              <a:rPr lang="hu-HU" dirty="0">
                <a:latin typeface="Arial" panose="020B0604020202020204" pitchFamily="34" charset="0"/>
                <a:ea typeface="Arial Unicode MS" panose="020B0604020202020204"/>
                <a:cs typeface="Arial" panose="020B0604020202020204" pitchFamily="34" charset="0"/>
              </a:rPr>
              <a:t> port </a:t>
            </a:r>
            <a:r>
              <a:rPr lang="hu-HU" dirty="0" err="1">
                <a:latin typeface="Arial" panose="020B0604020202020204" pitchFamily="34" charset="0"/>
                <a:ea typeface="Arial Unicode MS" panose="020B0604020202020204"/>
                <a:cs typeface="Arial" panose="020B0604020202020204" pitchFamily="34" charset="0"/>
              </a:rPr>
              <a:t>bought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by</a:t>
            </a:r>
            <a:endParaRPr lang="hu-HU" dirty="0">
              <a:latin typeface="Arial" panose="020B0604020202020204" pitchFamily="34" charset="0"/>
              <a:ea typeface="Arial Unicode MS" panose="020B0604020202020204"/>
              <a:cs typeface="Arial" panose="020B0604020202020204" pitchFamily="34" charset="0"/>
            </a:endParaRPr>
          </a:p>
          <a:p>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Orbán’s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son-in</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law</a:t>
            </a:r>
            <a:endParaRPr lang="hu-HU" dirty="0">
              <a:latin typeface="Arial" panose="020B0604020202020204" pitchFamily="34" charset="0"/>
              <a:ea typeface="Arial Unicode MS" panose="020B0604020202020204"/>
              <a:cs typeface="Arial" panose="020B0604020202020204" pitchFamily="34" charset="0"/>
            </a:endParaRPr>
          </a:p>
          <a:p>
            <a:r>
              <a:rPr lang="hu-HU" dirty="0"/>
              <a:t> </a:t>
            </a:r>
            <a:endParaRPr lang="en-US" dirty="0"/>
          </a:p>
        </p:txBody>
      </p:sp>
    </p:spTree>
    <p:extLst>
      <p:ext uri="{BB962C8B-B14F-4D97-AF65-F5344CB8AC3E}">
        <p14:creationId xmlns:p14="http://schemas.microsoft.com/office/powerpoint/2010/main" val="952467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zövegdoboz 198"/>
          <p:cNvSpPr txBox="1"/>
          <p:nvPr/>
        </p:nvSpPr>
        <p:spPr>
          <a:xfrm>
            <a:off x="112255" y="1343649"/>
            <a:ext cx="3639080" cy="4093428"/>
          </a:xfrm>
          <a:prstGeom prst="rect">
            <a:avLst/>
          </a:prstGeom>
          <a:noFill/>
        </p:spPr>
        <p:txBody>
          <a:bodyPr wrap="square" rtlCol="0">
            <a:spAutoFit/>
          </a:bodyPr>
          <a:lstStyle/>
          <a:p>
            <a:r>
              <a:rPr lang="hu-HU" sz="2000" b="1" dirty="0" err="1">
                <a:latin typeface="Arial" panose="020B0604020202020204" pitchFamily="34" charset="0"/>
                <a:cs typeface="Arial" panose="020B0604020202020204" pitchFamily="34" charset="0"/>
              </a:rPr>
              <a:t>Political</a:t>
            </a:r>
            <a:r>
              <a:rPr lang="hu-HU" sz="2000" b="1" dirty="0">
                <a:latin typeface="Arial" panose="020B0604020202020204" pitchFamily="34" charset="0"/>
                <a:cs typeface="Arial" panose="020B0604020202020204" pitchFamily="34" charset="0"/>
              </a:rPr>
              <a:t> </a:t>
            </a:r>
            <a:r>
              <a:rPr lang="hu-HU" sz="2000" b="1" dirty="0" err="1">
                <a:latin typeface="Arial" panose="020B0604020202020204" pitchFamily="34" charset="0"/>
                <a:cs typeface="Arial" panose="020B0604020202020204" pitchFamily="34" charset="0"/>
              </a:rPr>
              <a:t>members</a:t>
            </a:r>
            <a:endParaRPr lang="hu-HU"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hu-HU" sz="2000" dirty="0" err="1">
                <a:latin typeface="Arial" panose="020B0604020202020204" pitchFamily="34" charset="0"/>
                <a:cs typeface="Arial" panose="020B0604020202020204" pitchFamily="34" charset="0"/>
              </a:rPr>
              <a:t>Those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who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have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cental</a:t>
            </a:r>
            <a:r>
              <a:rPr lang="hu-HU" sz="2000" dirty="0">
                <a:latin typeface="Arial" panose="020B0604020202020204" pitchFamily="34" charset="0"/>
                <a:cs typeface="Arial" panose="020B0604020202020204" pitchFamily="34" charset="0"/>
              </a:rPr>
              <a:t> </a:t>
            </a:r>
          </a:p>
          <a:p>
            <a:r>
              <a:rPr lang="hu-HU" sz="2000" dirty="0" err="1">
                <a:latin typeface="Arial" panose="020B0604020202020204" pitchFamily="34" charset="0"/>
                <a:cs typeface="Arial" panose="020B0604020202020204" pitchFamily="34" charset="0"/>
              </a:rPr>
              <a:t>power</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for</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resource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extraction</a:t>
            </a:r>
            <a:r>
              <a:rPr lang="hu-HU" sz="2000" dirty="0">
                <a:latin typeface="Arial" panose="020B0604020202020204" pitchFamily="34" charset="0"/>
                <a:cs typeface="Arial" panose="020B0604020202020204" pitchFamily="34" charset="0"/>
              </a:rPr>
              <a:t>, </a:t>
            </a:r>
          </a:p>
          <a:p>
            <a:r>
              <a:rPr lang="hu-HU" sz="2000" dirty="0" err="1">
                <a:latin typeface="Arial" panose="020B0604020202020204" pitchFamily="34" charset="0"/>
                <a:cs typeface="Arial" panose="020B0604020202020204" pitchFamily="34" charset="0"/>
              </a:rPr>
              <a:t>attraction</a:t>
            </a:r>
            <a:r>
              <a:rPr lang="hu-HU" sz="2000" dirty="0">
                <a:latin typeface="Arial" panose="020B0604020202020204" pitchFamily="34" charset="0"/>
                <a:cs typeface="Arial" panose="020B0604020202020204" pitchFamily="34" charset="0"/>
              </a:rPr>
              <a:t> and </a:t>
            </a:r>
            <a:r>
              <a:rPr lang="hu-HU" sz="2000" dirty="0" err="1">
                <a:latin typeface="Arial" panose="020B0604020202020204" pitchFamily="34" charset="0"/>
                <a:cs typeface="Arial" panose="020B0604020202020204" pitchFamily="34" charset="0"/>
              </a:rPr>
              <a:t>distribution</a:t>
            </a:r>
            <a:r>
              <a:rPr lang="hu-HU" sz="20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hu-HU" sz="2000" dirty="0">
                <a:latin typeface="Arial" panose="020B0604020202020204" pitchFamily="34" charset="0"/>
                <a:cs typeface="Arial" panose="020B0604020202020204" pitchFamily="34" charset="0"/>
              </a:rPr>
              <a:t>The </a:t>
            </a:r>
            <a:r>
              <a:rPr lang="hu-HU" sz="2000" dirty="0" err="1">
                <a:latin typeface="Arial" panose="020B0604020202020204" pitchFamily="34" charset="0"/>
                <a:cs typeface="Arial" panose="020B0604020202020204" pitchFamily="34" charset="0"/>
              </a:rPr>
              <a:t>one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who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bears</a:t>
            </a:r>
            <a:r>
              <a:rPr lang="hu-HU" sz="2000" dirty="0">
                <a:latin typeface="Arial" panose="020B0604020202020204" pitchFamily="34" charset="0"/>
                <a:cs typeface="Arial" panose="020B0604020202020204" pitchFamily="34" charset="0"/>
              </a:rPr>
              <a:t> </a:t>
            </a:r>
          </a:p>
          <a:p>
            <a:r>
              <a:rPr lang="hu-HU" sz="2000" dirty="0" err="1">
                <a:latin typeface="Arial" panose="020B0604020202020204" pitchFamily="34" charset="0"/>
                <a:cs typeface="Arial" panose="020B0604020202020204" pitchFamily="34" charset="0"/>
              </a:rPr>
              <a:t>all</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secrets</a:t>
            </a:r>
            <a:r>
              <a:rPr lang="hu-HU" sz="2000" dirty="0">
                <a:latin typeface="Arial" panose="020B0604020202020204" pitchFamily="34" charset="0"/>
                <a:cs typeface="Arial" panose="020B0604020202020204" pitchFamily="34" charset="0"/>
              </a:rPr>
              <a:t> and </a:t>
            </a:r>
            <a:r>
              <a:rPr lang="hu-HU" sz="2000" dirty="0" err="1">
                <a:latin typeface="Arial" panose="020B0604020202020204" pitchFamily="34" charset="0"/>
                <a:cs typeface="Arial" panose="020B0604020202020204" pitchFamily="34" charset="0"/>
              </a:rPr>
              <a:t>personal</a:t>
            </a:r>
            <a:endParaRPr lang="hu-HU" sz="2000" dirty="0">
              <a:latin typeface="Arial" panose="020B0604020202020204" pitchFamily="34" charset="0"/>
              <a:cs typeface="Arial" panose="020B0604020202020204" pitchFamily="34" charset="0"/>
            </a:endParaRPr>
          </a:p>
          <a:p>
            <a:r>
              <a:rPr lang="hu-HU" sz="2000" dirty="0" err="1">
                <a:latin typeface="Arial" panose="020B0604020202020204" pitchFamily="34" charset="0"/>
                <a:cs typeface="Arial" panose="020B0604020202020204" pitchFamily="34" charset="0"/>
              </a:rPr>
              <a:t>data</a:t>
            </a:r>
            <a:r>
              <a:rPr lang="hu-HU" sz="2000" dirty="0">
                <a:latin typeface="Arial" panose="020B0604020202020204" pitchFamily="34" charset="0"/>
                <a:cs typeface="Arial" panose="020B0604020202020204" pitchFamily="34" charset="0"/>
              </a:rPr>
              <a:t> – and has </a:t>
            </a:r>
            <a:r>
              <a:rPr lang="hu-HU" sz="2000" dirty="0" err="1">
                <a:latin typeface="Arial" panose="020B0604020202020204" pitchFamily="34" charset="0"/>
                <a:cs typeface="Arial" panose="020B0604020202020204" pitchFamily="34" charset="0"/>
              </a:rPr>
              <a:t>blackmailing</a:t>
            </a:r>
            <a:endParaRPr lang="hu-HU" sz="2000" dirty="0">
              <a:latin typeface="Arial" panose="020B0604020202020204" pitchFamily="34" charset="0"/>
              <a:cs typeface="Arial" panose="020B0604020202020204" pitchFamily="34" charset="0"/>
            </a:endParaRPr>
          </a:p>
          <a:p>
            <a:r>
              <a:rPr lang="hu-HU" sz="2000" dirty="0" err="1">
                <a:latin typeface="Arial" panose="020B0604020202020204" pitchFamily="34" charset="0"/>
                <a:cs typeface="Arial" panose="020B0604020202020204" pitchFamily="34" charset="0"/>
              </a:rPr>
              <a:t>capacity</a:t>
            </a:r>
            <a:r>
              <a:rPr lang="hu-HU" sz="20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hu-HU" sz="2000" dirty="0">
                <a:latin typeface="Arial" panose="020B0604020202020204" pitchFamily="34" charset="0"/>
                <a:cs typeface="Arial" panose="020B0604020202020204" pitchFamily="34" charset="0"/>
              </a:rPr>
              <a:t>The </a:t>
            </a:r>
            <a:r>
              <a:rPr lang="hu-HU" sz="2000" dirty="0" err="1">
                <a:latin typeface="Arial" panose="020B0604020202020204" pitchFamily="34" charset="0"/>
                <a:cs typeface="Arial" panose="020B0604020202020204" pitchFamily="34" charset="0"/>
              </a:rPr>
              <a:t>one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who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protects</a:t>
            </a:r>
            <a:endParaRPr lang="hu-HU" sz="2000" dirty="0">
              <a:latin typeface="Arial" panose="020B0604020202020204" pitchFamily="34" charset="0"/>
              <a:cs typeface="Arial" panose="020B0604020202020204" pitchFamily="34" charset="0"/>
            </a:endParaRPr>
          </a:p>
          <a:p>
            <a:r>
              <a:rPr lang="hu-HU" sz="2000" dirty="0" err="1">
                <a:latin typeface="Arial" panose="020B0604020202020204" pitchFamily="34" charset="0"/>
                <a:cs typeface="Arial" panose="020B0604020202020204" pitchFamily="34" charset="0"/>
              </a:rPr>
              <a:t>corrupt</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practices</a:t>
            </a:r>
            <a:r>
              <a:rPr lang="hu-HU" sz="2000" dirty="0">
                <a:latin typeface="Arial" panose="020B0604020202020204" pitchFamily="34" charset="0"/>
                <a:cs typeface="Arial" panose="020B0604020202020204" pitchFamily="34" charset="0"/>
              </a:rPr>
              <a:t>, and</a:t>
            </a:r>
          </a:p>
          <a:p>
            <a:r>
              <a:rPr lang="hu-HU" sz="2000" dirty="0" err="1">
                <a:latin typeface="Arial" panose="020B0604020202020204" pitchFamily="34" charset="0"/>
                <a:cs typeface="Arial" panose="020B0604020202020204" pitchFamily="34" charset="0"/>
              </a:rPr>
              <a:t>capable</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to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deny</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corruption</a:t>
            </a:r>
            <a:endParaRPr lang="hu-HU" sz="2000" dirty="0">
              <a:latin typeface="Arial" panose="020B0604020202020204" pitchFamily="34" charset="0"/>
              <a:cs typeface="Arial" panose="020B0604020202020204" pitchFamily="34" charset="0"/>
            </a:endParaRPr>
          </a:p>
          <a:p>
            <a:r>
              <a:rPr lang="hu-HU" sz="2000" dirty="0" err="1">
                <a:latin typeface="Arial" panose="020B0604020202020204" pitchFamily="34" charset="0"/>
                <a:cs typeface="Arial" panose="020B0604020202020204" pitchFamily="34" charset="0"/>
              </a:rPr>
              <a:t>processes</a:t>
            </a:r>
            <a:r>
              <a:rPr lang="hu-HU" sz="2000" dirty="0">
                <a:latin typeface="Arial" panose="020B0604020202020204" pitchFamily="34" charset="0"/>
                <a:cs typeface="Arial" panose="020B0604020202020204" pitchFamily="34" charset="0"/>
              </a:rPr>
              <a:t>, and </a:t>
            </a:r>
            <a:r>
              <a:rPr lang="hu-HU" sz="2000" dirty="0" err="1">
                <a:latin typeface="Arial" panose="020B0604020202020204" pitchFamily="34" charset="0"/>
                <a:cs typeface="Arial" panose="020B0604020202020204" pitchFamily="34" charset="0"/>
              </a:rPr>
              <a:t>can</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judge</a:t>
            </a:r>
            <a:endParaRPr lang="hu-HU" sz="2000" dirty="0">
              <a:latin typeface="Arial" panose="020B0604020202020204" pitchFamily="34" charset="0"/>
              <a:cs typeface="Arial" panose="020B0604020202020204" pitchFamily="34" charset="0"/>
            </a:endParaRPr>
          </a:p>
          <a:p>
            <a:r>
              <a:rPr lang="hu-HU" sz="2000" dirty="0" err="1">
                <a:latin typeface="Arial" panose="020B0604020202020204" pitchFamily="34" charset="0"/>
                <a:cs typeface="Arial" panose="020B0604020202020204" pitchFamily="34" charset="0"/>
              </a:rPr>
              <a:t>files</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as</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non-criminal</a:t>
            </a:r>
            <a:r>
              <a:rPr lang="hu-HU" sz="2000" dirty="0">
                <a:latin typeface="Arial" panose="020B0604020202020204" pitchFamily="34" charset="0"/>
                <a:cs typeface="Arial" panose="020B0604020202020204" pitchFamily="34" charset="0"/>
              </a:rPr>
              <a:t>”</a:t>
            </a:r>
          </a:p>
        </p:txBody>
      </p:sp>
      <p:grpSp>
        <p:nvGrpSpPr>
          <p:cNvPr id="68" name="Group 67">
            <a:extLst>
              <a:ext uri="{FF2B5EF4-FFF2-40B4-BE49-F238E27FC236}">
                <a16:creationId xmlns:a16="http://schemas.microsoft.com/office/drawing/2014/main" id="{F00DB93A-B366-A651-C0CB-B09B46ED6058}"/>
              </a:ext>
            </a:extLst>
          </p:cNvPr>
          <p:cNvGrpSpPr/>
          <p:nvPr/>
        </p:nvGrpSpPr>
        <p:grpSpPr>
          <a:xfrm>
            <a:off x="6548842" y="2489613"/>
            <a:ext cx="1384851" cy="1276877"/>
            <a:chOff x="7027407" y="2385558"/>
            <a:chExt cx="1528631" cy="1416592"/>
          </a:xfrm>
        </p:grpSpPr>
        <p:sp>
          <p:nvSpPr>
            <p:cNvPr id="19" name="Ellipszis 18"/>
            <p:cNvSpPr/>
            <p:nvPr/>
          </p:nvSpPr>
          <p:spPr>
            <a:xfrm>
              <a:off x="7027407" y="2385558"/>
              <a:ext cx="1528631" cy="1416592"/>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65" name="TextBox 64">
              <a:extLst>
                <a:ext uri="{FF2B5EF4-FFF2-40B4-BE49-F238E27FC236}">
                  <a16:creationId xmlns:a16="http://schemas.microsoft.com/office/drawing/2014/main" id="{B213DE46-B429-7AAB-63DA-D2D68359B7D4}"/>
                </a:ext>
              </a:extLst>
            </p:cNvPr>
            <p:cNvSpPr txBox="1"/>
            <p:nvPr/>
          </p:nvSpPr>
          <p:spPr>
            <a:xfrm>
              <a:off x="7257169" y="2627045"/>
              <a:ext cx="1280746" cy="921924"/>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Finance</a:t>
              </a:r>
              <a:endParaRPr lang="en-US" sz="1600" b="1" dirty="0">
                <a:solidFill>
                  <a:schemeClr val="tx1"/>
                </a:solidFill>
              </a:endParaRPr>
            </a:p>
          </p:txBody>
        </p:sp>
      </p:grpSp>
      <p:sp>
        <p:nvSpPr>
          <p:cNvPr id="2" name="Cím 1"/>
          <p:cNvSpPr>
            <a:spLocks noGrp="1"/>
          </p:cNvSpPr>
          <p:nvPr>
            <p:ph type="title"/>
          </p:nvPr>
        </p:nvSpPr>
        <p:spPr>
          <a:xfrm>
            <a:off x="0" y="-121253"/>
            <a:ext cx="12192000" cy="1367579"/>
          </a:xfrm>
        </p:spPr>
        <p:txBody>
          <a:bodyPr>
            <a:no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most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integrated</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into</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centrally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network</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Ellipszis 19"/>
          <p:cNvSpPr/>
          <p:nvPr/>
        </p:nvSpPr>
        <p:spPr>
          <a:xfrm>
            <a:off x="3321898" y="2402154"/>
            <a:ext cx="1391949" cy="1270044"/>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1" name="Ellipszis 20"/>
          <p:cNvSpPr/>
          <p:nvPr/>
        </p:nvSpPr>
        <p:spPr>
          <a:xfrm>
            <a:off x="5220570" y="1130553"/>
            <a:ext cx="1863115" cy="1692945"/>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llipszis 22"/>
          <p:cNvSpPr/>
          <p:nvPr/>
        </p:nvSpPr>
        <p:spPr>
          <a:xfrm>
            <a:off x="4480856" y="2045810"/>
            <a:ext cx="1360973" cy="139738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zövegdoboz 30"/>
          <p:cNvSpPr txBox="1"/>
          <p:nvPr/>
        </p:nvSpPr>
        <p:spPr>
          <a:xfrm>
            <a:off x="5557144" y="1582615"/>
            <a:ext cx="1076726" cy="461665"/>
          </a:xfrm>
          <a:prstGeom prst="rect">
            <a:avLst/>
          </a:prstGeom>
          <a:noFill/>
        </p:spPr>
        <p:txBody>
          <a:bodyPr wrap="square" rtlCol="0">
            <a:spAutoFit/>
          </a:bodyPr>
          <a:lstStyle/>
          <a:p>
            <a:r>
              <a:rPr lang="hu-HU" sz="2400" b="1" dirty="0"/>
              <a:t>Orbán</a:t>
            </a:r>
            <a:endParaRPr lang="en-US" sz="2400" b="1" dirty="0"/>
          </a:p>
        </p:txBody>
      </p:sp>
      <p:sp>
        <p:nvSpPr>
          <p:cNvPr id="32" name="Szövegdoboz 31"/>
          <p:cNvSpPr txBox="1"/>
          <p:nvPr/>
        </p:nvSpPr>
        <p:spPr>
          <a:xfrm>
            <a:off x="4473154" y="2410568"/>
            <a:ext cx="1247231" cy="584775"/>
          </a:xfrm>
          <a:prstGeom prst="rect">
            <a:avLst/>
          </a:prstGeom>
          <a:noFill/>
        </p:spPr>
        <p:txBody>
          <a:bodyPr wrap="square" rtlCol="0">
            <a:spAutoFit/>
          </a:bodyPr>
          <a:lstStyle/>
          <a:p>
            <a:pPr algn="ctr"/>
            <a:r>
              <a:rPr lang="hu-HU" sz="1600" b="1" dirty="0" err="1"/>
              <a:t>Cabinet</a:t>
            </a:r>
            <a:r>
              <a:rPr lang="hu-HU" sz="1600" b="1" dirty="0"/>
              <a:t> </a:t>
            </a:r>
            <a:r>
              <a:rPr lang="hu-HU" sz="1600" b="1" dirty="0" err="1"/>
              <a:t>minister</a:t>
            </a:r>
            <a:endParaRPr lang="en-US" sz="1600" b="1" dirty="0"/>
          </a:p>
        </p:txBody>
      </p:sp>
      <p:cxnSp>
        <p:nvCxnSpPr>
          <p:cNvPr id="34" name="Egyenes összekötő nyíllal 33"/>
          <p:cNvCxnSpPr>
            <a:cxnSpLocks/>
            <a:stCxn id="31" idx="2"/>
            <a:endCxn id="65" idx="1"/>
          </p:cNvCxnSpPr>
          <p:nvPr/>
        </p:nvCxnSpPr>
        <p:spPr>
          <a:xfrm>
            <a:off x="6095507" y="2044280"/>
            <a:ext cx="661486" cy="10785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Egyenes összekötő nyíllal 35"/>
          <p:cNvCxnSpPr>
            <a:cxnSpLocks/>
          </p:cNvCxnSpPr>
          <p:nvPr/>
        </p:nvCxnSpPr>
        <p:spPr>
          <a:xfrm flipH="1">
            <a:off x="4099049" y="2060812"/>
            <a:ext cx="2001500" cy="762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Egyenes összekötő nyíllal 37"/>
          <p:cNvCxnSpPr>
            <a:cxnSpLocks/>
            <a:stCxn id="31" idx="2"/>
          </p:cNvCxnSpPr>
          <p:nvPr/>
        </p:nvCxnSpPr>
        <p:spPr>
          <a:xfrm flipH="1">
            <a:off x="5315803" y="2044280"/>
            <a:ext cx="779704" cy="41231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62" name="Group 61">
            <a:extLst>
              <a:ext uri="{FF2B5EF4-FFF2-40B4-BE49-F238E27FC236}">
                <a16:creationId xmlns:a16="http://schemas.microsoft.com/office/drawing/2014/main" id="{4EC90AD8-6538-838A-E625-961E0DF30333}"/>
              </a:ext>
            </a:extLst>
          </p:cNvPr>
          <p:cNvGrpSpPr/>
          <p:nvPr/>
        </p:nvGrpSpPr>
        <p:grpSpPr>
          <a:xfrm>
            <a:off x="5517318" y="2619876"/>
            <a:ext cx="1311192" cy="1404758"/>
            <a:chOff x="5726040" y="2611203"/>
            <a:chExt cx="1311192" cy="1416592"/>
          </a:xfrm>
        </p:grpSpPr>
        <p:sp>
          <p:nvSpPr>
            <p:cNvPr id="16" name="Ellipszis 15"/>
            <p:cNvSpPr/>
            <p:nvPr/>
          </p:nvSpPr>
          <p:spPr>
            <a:xfrm>
              <a:off x="5726040" y="2611203"/>
              <a:ext cx="1311192" cy="1416592"/>
            </a:xfrm>
            <a:prstGeom prst="ellipse">
              <a:avLst/>
            </a:prstGeom>
            <a:solidFill>
              <a:srgbClr val="F767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zövegdoboz 39"/>
            <p:cNvSpPr txBox="1"/>
            <p:nvPr/>
          </p:nvSpPr>
          <p:spPr>
            <a:xfrm>
              <a:off x="5849996" y="2926316"/>
              <a:ext cx="1144482" cy="584775"/>
            </a:xfrm>
            <a:prstGeom prst="rect">
              <a:avLst/>
            </a:prstGeom>
            <a:noFill/>
          </p:spPr>
          <p:txBody>
            <a:bodyPr wrap="square" rtlCol="0">
              <a:spAutoFit/>
            </a:bodyPr>
            <a:lstStyle/>
            <a:p>
              <a:pPr algn="ctr"/>
              <a:r>
                <a:rPr lang="hu-HU" sz="1600" b="1" dirty="0" err="1"/>
                <a:t>Attorney</a:t>
              </a:r>
              <a:r>
                <a:rPr lang="hu-HU" sz="1600" b="1" dirty="0"/>
                <a:t> General</a:t>
              </a:r>
              <a:endParaRPr lang="en-US" sz="1600" b="1" dirty="0"/>
            </a:p>
          </p:txBody>
        </p:sp>
      </p:grpSp>
      <p:cxnSp>
        <p:nvCxnSpPr>
          <p:cNvPr id="42" name="Egyenes összekötő nyíllal 41"/>
          <p:cNvCxnSpPr>
            <a:cxnSpLocks/>
            <a:stCxn id="31" idx="2"/>
            <a:endCxn id="40" idx="0"/>
          </p:cNvCxnSpPr>
          <p:nvPr/>
        </p:nvCxnSpPr>
        <p:spPr>
          <a:xfrm>
            <a:off x="6095507" y="2044280"/>
            <a:ext cx="118008" cy="8880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Egyenes összekötő nyíllal 43"/>
          <p:cNvCxnSpPr>
            <a:cxnSpLocks/>
            <a:stCxn id="31" idx="2"/>
          </p:cNvCxnSpPr>
          <p:nvPr/>
        </p:nvCxnSpPr>
        <p:spPr>
          <a:xfrm>
            <a:off x="6095507" y="2044280"/>
            <a:ext cx="391402" cy="22964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6" name="Egyenes összekötő nyíllal 45"/>
          <p:cNvCxnSpPr>
            <a:cxnSpLocks/>
          </p:cNvCxnSpPr>
          <p:nvPr/>
        </p:nvCxnSpPr>
        <p:spPr>
          <a:xfrm>
            <a:off x="6087996" y="2077402"/>
            <a:ext cx="1472957" cy="22209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Egyenes összekötő nyíllal 52"/>
          <p:cNvCxnSpPr>
            <a:cxnSpLocks/>
            <a:stCxn id="31" idx="2"/>
            <a:endCxn id="191" idx="0"/>
          </p:cNvCxnSpPr>
          <p:nvPr/>
        </p:nvCxnSpPr>
        <p:spPr>
          <a:xfrm flipH="1">
            <a:off x="4828425" y="2044280"/>
            <a:ext cx="1267082" cy="31600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gyenes összekötő nyíllal 53"/>
          <p:cNvCxnSpPr>
            <a:cxnSpLocks/>
            <a:stCxn id="31" idx="2"/>
          </p:cNvCxnSpPr>
          <p:nvPr/>
        </p:nvCxnSpPr>
        <p:spPr>
          <a:xfrm flipH="1">
            <a:off x="4282277" y="2044280"/>
            <a:ext cx="1813230" cy="208510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5" name="Egyenes összekötő nyíllal 54"/>
          <p:cNvCxnSpPr>
            <a:cxnSpLocks/>
            <a:stCxn id="31" idx="2"/>
            <a:endCxn id="193" idx="0"/>
          </p:cNvCxnSpPr>
          <p:nvPr/>
        </p:nvCxnSpPr>
        <p:spPr>
          <a:xfrm flipH="1">
            <a:off x="4318206" y="2044280"/>
            <a:ext cx="1777301" cy="414452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Egyenes összekötő nyíllal 55"/>
          <p:cNvCxnSpPr>
            <a:cxnSpLocks/>
            <a:stCxn id="31" idx="2"/>
          </p:cNvCxnSpPr>
          <p:nvPr/>
        </p:nvCxnSpPr>
        <p:spPr>
          <a:xfrm flipH="1">
            <a:off x="5847859" y="2044280"/>
            <a:ext cx="247648" cy="32195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7" name="Egyenes összekötő nyíllal 56"/>
          <p:cNvCxnSpPr>
            <a:cxnSpLocks/>
            <a:stCxn id="31" idx="2"/>
          </p:cNvCxnSpPr>
          <p:nvPr/>
        </p:nvCxnSpPr>
        <p:spPr>
          <a:xfrm flipH="1">
            <a:off x="5359060" y="2044280"/>
            <a:ext cx="736447" cy="21065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8" name="Egyenes összekötő nyíllal 57"/>
          <p:cNvCxnSpPr>
            <a:cxnSpLocks/>
            <a:stCxn id="31" idx="2"/>
          </p:cNvCxnSpPr>
          <p:nvPr/>
        </p:nvCxnSpPr>
        <p:spPr>
          <a:xfrm>
            <a:off x="6095507" y="2044280"/>
            <a:ext cx="736215" cy="326469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9" name="Egyenes összekötő nyíllal 58"/>
          <p:cNvCxnSpPr>
            <a:cxnSpLocks/>
            <a:stCxn id="31" idx="2"/>
            <a:endCxn id="48" idx="0"/>
          </p:cNvCxnSpPr>
          <p:nvPr/>
        </p:nvCxnSpPr>
        <p:spPr>
          <a:xfrm>
            <a:off x="6095507" y="2044280"/>
            <a:ext cx="1830675" cy="336023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0" name="Egyenes összekötő nyíllal 69"/>
          <p:cNvCxnSpPr>
            <a:cxnSpLocks/>
          </p:cNvCxnSpPr>
          <p:nvPr/>
        </p:nvCxnSpPr>
        <p:spPr>
          <a:xfrm flipH="1">
            <a:off x="3760242" y="2088184"/>
            <a:ext cx="2310814" cy="32934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2" name="Egyenes összekötő nyíllal 71"/>
          <p:cNvCxnSpPr>
            <a:cxnSpLocks/>
            <a:stCxn id="31" idx="2"/>
          </p:cNvCxnSpPr>
          <p:nvPr/>
        </p:nvCxnSpPr>
        <p:spPr>
          <a:xfrm>
            <a:off x="6095507" y="2044280"/>
            <a:ext cx="318941" cy="42541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3" name="Egyenes összekötő nyíllal 82"/>
          <p:cNvCxnSpPr>
            <a:cxnSpLocks/>
          </p:cNvCxnSpPr>
          <p:nvPr/>
        </p:nvCxnSpPr>
        <p:spPr>
          <a:xfrm flipH="1">
            <a:off x="3174532" y="2044280"/>
            <a:ext cx="2816689" cy="244077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69" name="TextBox 68">
            <a:extLst>
              <a:ext uri="{FF2B5EF4-FFF2-40B4-BE49-F238E27FC236}">
                <a16:creationId xmlns:a16="http://schemas.microsoft.com/office/drawing/2014/main" id="{958F0F83-11E6-4F7C-1429-310A3358EF18}"/>
              </a:ext>
            </a:extLst>
          </p:cNvPr>
          <p:cNvSpPr txBox="1"/>
          <p:nvPr/>
        </p:nvSpPr>
        <p:spPr>
          <a:xfrm>
            <a:off x="3327651" y="2702955"/>
            <a:ext cx="1240514" cy="830997"/>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Foreign</a:t>
            </a:r>
            <a:r>
              <a:rPr lang="hu-HU" sz="1600" dirty="0">
                <a:solidFill>
                  <a:schemeClr val="tx1"/>
                </a:solidFill>
              </a:rPr>
              <a:t> </a:t>
            </a:r>
            <a:r>
              <a:rPr lang="hu-HU" sz="1600" b="1" dirty="0" err="1">
                <a:solidFill>
                  <a:schemeClr val="tx1"/>
                </a:solidFill>
              </a:rPr>
              <a:t>Affairs</a:t>
            </a:r>
            <a:endParaRPr lang="en-US" sz="1600" b="1" dirty="0">
              <a:solidFill>
                <a:schemeClr val="tx1"/>
              </a:solidFill>
            </a:endParaRPr>
          </a:p>
        </p:txBody>
      </p:sp>
      <p:sp>
        <p:nvSpPr>
          <p:cNvPr id="93" name="Ellipszis 92"/>
          <p:cNvSpPr/>
          <p:nvPr/>
        </p:nvSpPr>
        <p:spPr>
          <a:xfrm>
            <a:off x="3606396" y="1281828"/>
            <a:ext cx="1448389" cy="1266418"/>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b="1" dirty="0" err="1">
                <a:solidFill>
                  <a:schemeClr val="tx1"/>
                </a:solidFill>
              </a:rPr>
              <a:t>President</a:t>
            </a:r>
            <a:r>
              <a:rPr lang="hu-HU" sz="1400" b="1" dirty="0">
                <a:solidFill>
                  <a:schemeClr val="tx1"/>
                </a:solidFill>
              </a:rPr>
              <a:t> of </a:t>
            </a:r>
            <a:r>
              <a:rPr lang="hu-HU" sz="1400" b="1" dirty="0" err="1">
                <a:solidFill>
                  <a:schemeClr val="tx1"/>
                </a:solidFill>
              </a:rPr>
              <a:t>the</a:t>
            </a:r>
            <a:r>
              <a:rPr lang="hu-HU" sz="1400" b="1" dirty="0">
                <a:solidFill>
                  <a:schemeClr val="tx1"/>
                </a:solidFill>
              </a:rPr>
              <a:t> National</a:t>
            </a:r>
          </a:p>
          <a:p>
            <a:pPr algn="ctr"/>
            <a:r>
              <a:rPr lang="hu-HU" sz="1400" b="1" dirty="0">
                <a:solidFill>
                  <a:schemeClr val="tx1"/>
                </a:solidFill>
              </a:rPr>
              <a:t>Bank</a:t>
            </a:r>
            <a:endParaRPr lang="en-US" sz="1400" b="1" dirty="0">
              <a:solidFill>
                <a:schemeClr val="tx1"/>
              </a:solidFill>
            </a:endParaRPr>
          </a:p>
        </p:txBody>
      </p:sp>
      <p:cxnSp>
        <p:nvCxnSpPr>
          <p:cNvPr id="96" name="Egyenes összekötő nyíllal 95"/>
          <p:cNvCxnSpPr>
            <a:cxnSpLocks/>
          </p:cNvCxnSpPr>
          <p:nvPr/>
        </p:nvCxnSpPr>
        <p:spPr>
          <a:xfrm flipH="1">
            <a:off x="4710417" y="2059965"/>
            <a:ext cx="1345361" cy="1293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102" name="Group 67">
            <a:extLst>
              <a:ext uri="{FF2B5EF4-FFF2-40B4-BE49-F238E27FC236}">
                <a16:creationId xmlns:a16="http://schemas.microsoft.com/office/drawing/2014/main" id="{F00DB93A-B366-A651-C0CB-B09B46ED6058}"/>
              </a:ext>
            </a:extLst>
          </p:cNvPr>
          <p:cNvGrpSpPr/>
          <p:nvPr/>
        </p:nvGrpSpPr>
        <p:grpSpPr>
          <a:xfrm>
            <a:off x="6850671" y="1461364"/>
            <a:ext cx="1406120" cy="1348279"/>
            <a:chOff x="7131590" y="2051535"/>
            <a:chExt cx="1528631" cy="1416592"/>
          </a:xfrm>
        </p:grpSpPr>
        <p:sp>
          <p:nvSpPr>
            <p:cNvPr id="109" name="Ellipszis 108"/>
            <p:cNvSpPr/>
            <p:nvPr/>
          </p:nvSpPr>
          <p:spPr>
            <a:xfrm>
              <a:off x="7131590" y="2051535"/>
              <a:ext cx="1528631" cy="1416592"/>
            </a:xfrm>
            <a:prstGeom prst="ellipse">
              <a:avLst/>
            </a:prstGeom>
            <a:solidFill>
              <a:srgbClr val="F767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110" name="TextBox 64">
              <a:extLst>
                <a:ext uri="{FF2B5EF4-FFF2-40B4-BE49-F238E27FC236}">
                  <a16:creationId xmlns:a16="http://schemas.microsoft.com/office/drawing/2014/main" id="{B213DE46-B429-7AAB-63DA-D2D68359B7D4}"/>
                </a:ext>
              </a:extLst>
            </p:cNvPr>
            <p:cNvSpPr txBox="1"/>
            <p:nvPr/>
          </p:nvSpPr>
          <p:spPr>
            <a:xfrm>
              <a:off x="7285826" y="2306711"/>
              <a:ext cx="1252089" cy="830997"/>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Internal</a:t>
              </a:r>
              <a:r>
                <a:rPr lang="hu-HU" sz="1600" b="1" dirty="0">
                  <a:solidFill>
                    <a:schemeClr val="tx1"/>
                  </a:solidFill>
                </a:rPr>
                <a:t> </a:t>
              </a:r>
              <a:r>
                <a:rPr lang="hu-HU" sz="1600" b="1" dirty="0" err="1">
                  <a:solidFill>
                    <a:schemeClr val="tx1"/>
                  </a:solidFill>
                </a:rPr>
                <a:t>Affairs</a:t>
              </a:r>
              <a:endParaRPr lang="en-US" sz="1600" b="1" dirty="0">
                <a:solidFill>
                  <a:schemeClr val="tx1"/>
                </a:solidFill>
              </a:endParaRPr>
            </a:p>
          </p:txBody>
        </p:sp>
      </p:grpSp>
      <p:cxnSp>
        <p:nvCxnSpPr>
          <p:cNvPr id="111" name="Egyenes összekötő nyíllal 110"/>
          <p:cNvCxnSpPr>
            <a:cxnSpLocks/>
            <a:stCxn id="31" idx="2"/>
          </p:cNvCxnSpPr>
          <p:nvPr/>
        </p:nvCxnSpPr>
        <p:spPr>
          <a:xfrm>
            <a:off x="6095507" y="2044280"/>
            <a:ext cx="1196329" cy="2018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3" name="Egyenes összekötő nyíllal 112"/>
          <p:cNvCxnSpPr>
            <a:cxnSpLocks/>
            <a:stCxn id="31" idx="2"/>
          </p:cNvCxnSpPr>
          <p:nvPr/>
        </p:nvCxnSpPr>
        <p:spPr>
          <a:xfrm>
            <a:off x="6095507" y="2044280"/>
            <a:ext cx="890495" cy="8486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0884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zövegdoboz 198"/>
          <p:cNvSpPr txBox="1"/>
          <p:nvPr/>
        </p:nvSpPr>
        <p:spPr>
          <a:xfrm>
            <a:off x="85322" y="1343649"/>
            <a:ext cx="3667992" cy="4924425"/>
          </a:xfrm>
          <a:prstGeom prst="rect">
            <a:avLst/>
          </a:prstGeom>
          <a:noFill/>
        </p:spPr>
        <p:txBody>
          <a:bodyPr wrap="none" rtlCol="0">
            <a:spAutoFit/>
          </a:bodyPr>
          <a:lstStyle/>
          <a:p>
            <a:r>
              <a:rPr lang="hu-HU" b="1" dirty="0" err="1"/>
              <a:t>Political</a:t>
            </a:r>
            <a:r>
              <a:rPr lang="hu-HU" b="1" dirty="0"/>
              <a:t> </a:t>
            </a:r>
            <a:r>
              <a:rPr lang="hu-HU" b="1" dirty="0" err="1"/>
              <a:t>members</a:t>
            </a:r>
            <a:endParaRPr lang="hu-HU" b="1" dirty="0"/>
          </a:p>
          <a:p>
            <a:pPr marL="285750" indent="-285750">
              <a:buFont typeface="Arial" panose="020B0604020202020204" pitchFamily="34" charset="0"/>
              <a:buChar char="•"/>
            </a:pPr>
            <a:r>
              <a:rPr lang="hu-HU" sz="2000" dirty="0" err="1"/>
              <a:t>Those</a:t>
            </a:r>
            <a:r>
              <a:rPr lang="hu-HU" sz="2000" dirty="0"/>
              <a:t> </a:t>
            </a:r>
            <a:r>
              <a:rPr lang="hu-HU" sz="2000" dirty="0" err="1"/>
              <a:t>who</a:t>
            </a:r>
            <a:r>
              <a:rPr lang="hu-HU" sz="2000" dirty="0"/>
              <a:t> </a:t>
            </a:r>
            <a:r>
              <a:rPr lang="hu-HU" sz="2000" dirty="0" err="1"/>
              <a:t>have</a:t>
            </a:r>
            <a:r>
              <a:rPr lang="hu-HU" sz="2000" dirty="0"/>
              <a:t> </a:t>
            </a:r>
            <a:r>
              <a:rPr lang="hu-HU" sz="2000" dirty="0" err="1"/>
              <a:t>cental</a:t>
            </a:r>
            <a:r>
              <a:rPr lang="hu-HU" sz="2000" dirty="0"/>
              <a:t> </a:t>
            </a:r>
          </a:p>
          <a:p>
            <a:r>
              <a:rPr lang="hu-HU" sz="2000" dirty="0" err="1"/>
              <a:t>power</a:t>
            </a:r>
            <a:r>
              <a:rPr lang="hu-HU" sz="2000" dirty="0"/>
              <a:t> </a:t>
            </a:r>
            <a:r>
              <a:rPr lang="hu-HU" sz="2000" dirty="0" err="1"/>
              <a:t>for</a:t>
            </a:r>
            <a:r>
              <a:rPr lang="hu-HU" sz="2000" dirty="0"/>
              <a:t> </a:t>
            </a:r>
            <a:r>
              <a:rPr lang="hu-HU" sz="2000" dirty="0" err="1"/>
              <a:t>resource</a:t>
            </a:r>
            <a:r>
              <a:rPr lang="hu-HU" sz="2000" dirty="0"/>
              <a:t> </a:t>
            </a:r>
            <a:r>
              <a:rPr lang="hu-HU" sz="2000" dirty="0" err="1"/>
              <a:t>extraction</a:t>
            </a:r>
            <a:r>
              <a:rPr lang="hu-HU" sz="2000" dirty="0"/>
              <a:t>, </a:t>
            </a:r>
          </a:p>
          <a:p>
            <a:r>
              <a:rPr lang="hu-HU" sz="2000" dirty="0" err="1"/>
              <a:t>attraction</a:t>
            </a:r>
            <a:r>
              <a:rPr lang="hu-HU" sz="2000" dirty="0"/>
              <a:t> and </a:t>
            </a:r>
            <a:r>
              <a:rPr lang="hu-HU" sz="2000" dirty="0" err="1"/>
              <a:t>distribution</a:t>
            </a:r>
            <a:r>
              <a:rPr lang="hu-HU" sz="2000" dirty="0"/>
              <a:t> (</a:t>
            </a:r>
            <a:r>
              <a:rPr lang="hu-HU" sz="2000" dirty="0" err="1"/>
              <a:t>see</a:t>
            </a:r>
            <a:endParaRPr lang="hu-HU" sz="2000" dirty="0"/>
          </a:p>
          <a:p>
            <a:r>
              <a:rPr lang="hu-HU" sz="2000" dirty="0" err="1"/>
              <a:t>forced</a:t>
            </a:r>
            <a:r>
              <a:rPr lang="hu-HU" sz="2000" dirty="0"/>
              <a:t> </a:t>
            </a:r>
            <a:r>
              <a:rPr lang="hu-HU" sz="2000" dirty="0" err="1"/>
              <a:t>redeployment</a:t>
            </a:r>
            <a:r>
              <a:rPr lang="hu-HU" sz="2000" dirty="0"/>
              <a:t>).</a:t>
            </a:r>
          </a:p>
          <a:p>
            <a:pPr marL="285750" indent="-285750">
              <a:buFont typeface="Arial" panose="020B0604020202020204" pitchFamily="34" charset="0"/>
              <a:buChar char="•"/>
            </a:pPr>
            <a:r>
              <a:rPr lang="hu-HU" sz="2000" dirty="0"/>
              <a:t>The </a:t>
            </a:r>
            <a:r>
              <a:rPr lang="hu-HU" sz="2000" dirty="0" err="1"/>
              <a:t>one</a:t>
            </a:r>
            <a:r>
              <a:rPr lang="hu-HU" sz="2000" dirty="0"/>
              <a:t> </a:t>
            </a:r>
            <a:r>
              <a:rPr lang="hu-HU" sz="2000" dirty="0" err="1"/>
              <a:t>who</a:t>
            </a:r>
            <a:r>
              <a:rPr lang="hu-HU" sz="2000" dirty="0"/>
              <a:t> </a:t>
            </a:r>
            <a:r>
              <a:rPr lang="hu-HU" sz="2000" dirty="0" err="1"/>
              <a:t>bears</a:t>
            </a:r>
            <a:r>
              <a:rPr lang="hu-HU" sz="2000" dirty="0"/>
              <a:t> </a:t>
            </a:r>
          </a:p>
          <a:p>
            <a:r>
              <a:rPr lang="hu-HU" sz="2000" dirty="0" err="1"/>
              <a:t>all</a:t>
            </a:r>
            <a:r>
              <a:rPr lang="hu-HU" sz="2000" dirty="0"/>
              <a:t> </a:t>
            </a:r>
            <a:r>
              <a:rPr lang="hu-HU" sz="2000" dirty="0" err="1"/>
              <a:t>secrets</a:t>
            </a:r>
            <a:r>
              <a:rPr lang="hu-HU" sz="2000" dirty="0"/>
              <a:t> and </a:t>
            </a:r>
            <a:r>
              <a:rPr lang="hu-HU" sz="2000" dirty="0" err="1"/>
              <a:t>personal</a:t>
            </a:r>
            <a:endParaRPr lang="hu-HU" sz="2000" dirty="0"/>
          </a:p>
          <a:p>
            <a:r>
              <a:rPr lang="hu-HU" sz="2000" dirty="0" err="1"/>
              <a:t>data</a:t>
            </a:r>
            <a:r>
              <a:rPr lang="hu-HU" sz="2000" dirty="0"/>
              <a:t> – and has </a:t>
            </a:r>
            <a:r>
              <a:rPr lang="hu-HU" sz="2000" dirty="0" err="1"/>
              <a:t>blackmailing</a:t>
            </a:r>
            <a:endParaRPr lang="hu-HU" sz="2000" dirty="0"/>
          </a:p>
          <a:p>
            <a:r>
              <a:rPr lang="hu-HU" sz="2000" dirty="0" err="1"/>
              <a:t>capacity</a:t>
            </a:r>
            <a:r>
              <a:rPr lang="hu-HU" sz="2000" dirty="0"/>
              <a:t> </a:t>
            </a:r>
          </a:p>
          <a:p>
            <a:pPr marL="285750" indent="-285750">
              <a:buFont typeface="Arial" panose="020B0604020202020204" pitchFamily="34" charset="0"/>
              <a:buChar char="•"/>
            </a:pPr>
            <a:r>
              <a:rPr lang="hu-HU" sz="2000" dirty="0"/>
              <a:t>The </a:t>
            </a:r>
            <a:r>
              <a:rPr lang="hu-HU" sz="2000" dirty="0" err="1"/>
              <a:t>one</a:t>
            </a:r>
            <a:r>
              <a:rPr lang="hu-HU" sz="2000" dirty="0"/>
              <a:t> </a:t>
            </a:r>
            <a:r>
              <a:rPr lang="hu-HU" sz="2000" dirty="0" err="1"/>
              <a:t>who</a:t>
            </a:r>
            <a:r>
              <a:rPr lang="hu-HU" sz="2000" dirty="0"/>
              <a:t> </a:t>
            </a:r>
            <a:r>
              <a:rPr lang="hu-HU" sz="2000" dirty="0" err="1"/>
              <a:t>protects</a:t>
            </a:r>
            <a:endParaRPr lang="hu-HU" sz="2000" dirty="0"/>
          </a:p>
          <a:p>
            <a:r>
              <a:rPr lang="hu-HU" sz="2000" dirty="0" err="1"/>
              <a:t>corrupt</a:t>
            </a:r>
            <a:r>
              <a:rPr lang="hu-HU" sz="2000" dirty="0"/>
              <a:t> </a:t>
            </a:r>
            <a:r>
              <a:rPr lang="hu-HU" sz="2000" dirty="0" err="1"/>
              <a:t>practices</a:t>
            </a:r>
            <a:r>
              <a:rPr lang="hu-HU" sz="2000" dirty="0"/>
              <a:t>, and</a:t>
            </a:r>
          </a:p>
          <a:p>
            <a:r>
              <a:rPr lang="hu-HU" sz="2000" dirty="0" err="1"/>
              <a:t>capable</a:t>
            </a:r>
            <a:r>
              <a:rPr lang="hu-HU" sz="2000" dirty="0"/>
              <a:t> </a:t>
            </a:r>
            <a:r>
              <a:rPr lang="hu-HU" sz="2000" dirty="0" err="1"/>
              <a:t>to</a:t>
            </a:r>
            <a:r>
              <a:rPr lang="hu-HU" sz="2000" dirty="0"/>
              <a:t> </a:t>
            </a:r>
            <a:r>
              <a:rPr lang="hu-HU" sz="2000" dirty="0" err="1"/>
              <a:t>deny</a:t>
            </a:r>
            <a:r>
              <a:rPr lang="hu-HU" sz="2000" dirty="0"/>
              <a:t> </a:t>
            </a:r>
            <a:r>
              <a:rPr lang="hu-HU" sz="2000" dirty="0" err="1"/>
              <a:t>corruption</a:t>
            </a:r>
            <a:endParaRPr lang="hu-HU" sz="2000" dirty="0"/>
          </a:p>
          <a:p>
            <a:r>
              <a:rPr lang="hu-HU" sz="2000" dirty="0" err="1"/>
              <a:t>processes</a:t>
            </a:r>
            <a:r>
              <a:rPr lang="hu-HU" sz="2000" dirty="0"/>
              <a:t>, and </a:t>
            </a:r>
            <a:r>
              <a:rPr lang="hu-HU" sz="2000" dirty="0" err="1"/>
              <a:t>can</a:t>
            </a:r>
            <a:r>
              <a:rPr lang="hu-HU" sz="2000" dirty="0"/>
              <a:t> </a:t>
            </a:r>
            <a:r>
              <a:rPr lang="hu-HU" sz="2000" dirty="0" err="1"/>
              <a:t>judge</a:t>
            </a:r>
            <a:r>
              <a:rPr lang="hu-HU" sz="2000" dirty="0"/>
              <a:t> </a:t>
            </a:r>
          </a:p>
          <a:p>
            <a:r>
              <a:rPr lang="hu-HU" sz="2000" dirty="0" err="1"/>
              <a:t>files</a:t>
            </a:r>
            <a:r>
              <a:rPr lang="hu-HU" sz="2000" dirty="0"/>
              <a:t> </a:t>
            </a:r>
            <a:r>
              <a:rPr lang="hu-HU" sz="2000" dirty="0" err="1"/>
              <a:t>as</a:t>
            </a:r>
            <a:r>
              <a:rPr lang="hu-HU" sz="2000" dirty="0"/>
              <a:t> „</a:t>
            </a:r>
            <a:r>
              <a:rPr lang="hu-HU" sz="2000" dirty="0" err="1"/>
              <a:t>non-criminal</a:t>
            </a:r>
            <a:r>
              <a:rPr lang="hu-HU" sz="2000" dirty="0"/>
              <a:t>”</a:t>
            </a:r>
          </a:p>
          <a:p>
            <a:endParaRPr lang="hu-HU" sz="2000" dirty="0"/>
          </a:p>
          <a:p>
            <a:endParaRPr lang="en-US" sz="1600" dirty="0"/>
          </a:p>
        </p:txBody>
      </p:sp>
      <p:grpSp>
        <p:nvGrpSpPr>
          <p:cNvPr id="50" name="Group 49">
            <a:extLst>
              <a:ext uri="{FF2B5EF4-FFF2-40B4-BE49-F238E27FC236}">
                <a16:creationId xmlns:a16="http://schemas.microsoft.com/office/drawing/2014/main" id="{553E75F2-C234-A5A7-8EE2-836BCD8177DC}"/>
              </a:ext>
            </a:extLst>
          </p:cNvPr>
          <p:cNvGrpSpPr/>
          <p:nvPr/>
        </p:nvGrpSpPr>
        <p:grpSpPr>
          <a:xfrm>
            <a:off x="7454023" y="5145491"/>
            <a:ext cx="914400" cy="914400"/>
            <a:chOff x="7454023" y="5145491"/>
            <a:chExt cx="914400" cy="914400"/>
          </a:xfrm>
        </p:grpSpPr>
        <p:sp>
          <p:nvSpPr>
            <p:cNvPr id="29" name="Ellipszis 28"/>
            <p:cNvSpPr/>
            <p:nvPr/>
          </p:nvSpPr>
          <p:spPr>
            <a:xfrm>
              <a:off x="7454023" y="5145491"/>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48" name="TextBox 47">
              <a:extLst>
                <a:ext uri="{FF2B5EF4-FFF2-40B4-BE49-F238E27FC236}">
                  <a16:creationId xmlns:a16="http://schemas.microsoft.com/office/drawing/2014/main" id="{7FF29CC1-EC02-0A3D-EAB7-A98C69B39467}"/>
                </a:ext>
              </a:extLst>
            </p:cNvPr>
            <p:cNvSpPr txBox="1"/>
            <p:nvPr/>
          </p:nvSpPr>
          <p:spPr>
            <a:xfrm>
              <a:off x="7713624" y="5404513"/>
              <a:ext cx="425116" cy="369332"/>
            </a:xfrm>
            <a:prstGeom prst="rect">
              <a:avLst/>
            </a:prstGeom>
            <a:noFill/>
          </p:spPr>
          <p:txBody>
            <a:bodyPr wrap="none" rtlCol="0">
              <a:spAutoFit/>
            </a:bodyPr>
            <a:lstStyle/>
            <a:p>
              <a:r>
                <a:rPr lang="hu-HU" b="1" dirty="0">
                  <a:solidFill>
                    <a:schemeClr val="tx1"/>
                  </a:solidFill>
                </a:rPr>
                <a:t>Sz</a:t>
              </a:r>
              <a:endParaRPr lang="en-US" b="1" dirty="0">
                <a:solidFill>
                  <a:schemeClr val="tx1"/>
                </a:solidFill>
              </a:endParaRPr>
            </a:p>
          </p:txBody>
        </p:sp>
      </p:grpSp>
      <p:grpSp>
        <p:nvGrpSpPr>
          <p:cNvPr id="39" name="Group 38">
            <a:extLst>
              <a:ext uri="{FF2B5EF4-FFF2-40B4-BE49-F238E27FC236}">
                <a16:creationId xmlns:a16="http://schemas.microsoft.com/office/drawing/2014/main" id="{AE34BCAB-4663-F5CA-D894-D1E79F5AE61B}"/>
              </a:ext>
            </a:extLst>
          </p:cNvPr>
          <p:cNvGrpSpPr/>
          <p:nvPr/>
        </p:nvGrpSpPr>
        <p:grpSpPr>
          <a:xfrm>
            <a:off x="4354075" y="4939426"/>
            <a:ext cx="914400" cy="914400"/>
            <a:chOff x="4354075" y="4939426"/>
            <a:chExt cx="914400" cy="914400"/>
          </a:xfrm>
        </p:grpSpPr>
        <p:sp>
          <p:nvSpPr>
            <p:cNvPr id="26" name="Ellipszis 25"/>
            <p:cNvSpPr/>
            <p:nvPr/>
          </p:nvSpPr>
          <p:spPr>
            <a:xfrm>
              <a:off x="4354075" y="4939426"/>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Szövegdoboz 190"/>
            <p:cNvSpPr txBox="1"/>
            <p:nvPr/>
          </p:nvSpPr>
          <p:spPr>
            <a:xfrm>
              <a:off x="4573881" y="5204329"/>
              <a:ext cx="509087" cy="369332"/>
            </a:xfrm>
            <a:prstGeom prst="rect">
              <a:avLst/>
            </a:prstGeom>
            <a:noFill/>
          </p:spPr>
          <p:txBody>
            <a:bodyPr wrap="square" rtlCol="0">
              <a:spAutoFit/>
            </a:bodyPr>
            <a:lstStyle/>
            <a:p>
              <a:pPr algn="ctr"/>
              <a:r>
                <a:rPr lang="hu-HU" b="1" dirty="0"/>
                <a:t>Ha</a:t>
              </a:r>
              <a:endParaRPr lang="en-US" b="1" dirty="0"/>
            </a:p>
          </p:txBody>
        </p:sp>
      </p:grpSp>
      <p:grpSp>
        <p:nvGrpSpPr>
          <p:cNvPr id="30" name="Group 29">
            <a:extLst>
              <a:ext uri="{FF2B5EF4-FFF2-40B4-BE49-F238E27FC236}">
                <a16:creationId xmlns:a16="http://schemas.microsoft.com/office/drawing/2014/main" id="{60F233DC-7061-236E-BF21-A1D4509BC0C8}"/>
              </a:ext>
            </a:extLst>
          </p:cNvPr>
          <p:cNvGrpSpPr/>
          <p:nvPr/>
        </p:nvGrpSpPr>
        <p:grpSpPr>
          <a:xfrm>
            <a:off x="3856019" y="5911995"/>
            <a:ext cx="914400" cy="914400"/>
            <a:chOff x="4060736" y="5911995"/>
            <a:chExt cx="914400" cy="914400"/>
          </a:xfrm>
        </p:grpSpPr>
        <p:sp>
          <p:nvSpPr>
            <p:cNvPr id="28" name="Ellipszis 27"/>
            <p:cNvSpPr/>
            <p:nvPr/>
          </p:nvSpPr>
          <p:spPr>
            <a:xfrm>
              <a:off x="4060736" y="5911995"/>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Szövegdoboz 192"/>
            <p:cNvSpPr txBox="1"/>
            <p:nvPr/>
          </p:nvSpPr>
          <p:spPr>
            <a:xfrm>
              <a:off x="4260671" y="6188800"/>
              <a:ext cx="524503" cy="369332"/>
            </a:xfrm>
            <a:prstGeom prst="rect">
              <a:avLst/>
            </a:prstGeom>
            <a:noFill/>
          </p:spPr>
          <p:txBody>
            <a:bodyPr wrap="square" rtlCol="0">
              <a:spAutoFit/>
            </a:bodyPr>
            <a:lstStyle/>
            <a:p>
              <a:pPr algn="ctr"/>
              <a:r>
                <a:rPr lang="hu-HU" b="1" dirty="0" err="1"/>
                <a:t>Ho</a:t>
              </a:r>
              <a:endParaRPr lang="en-US" b="1" dirty="0"/>
            </a:p>
          </p:txBody>
        </p:sp>
      </p:grpSp>
      <p:sp>
        <p:nvSpPr>
          <p:cNvPr id="13" name="Ellipszis 12"/>
          <p:cNvSpPr/>
          <p:nvPr/>
        </p:nvSpPr>
        <p:spPr>
          <a:xfrm>
            <a:off x="3306137" y="5072379"/>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zis 13"/>
          <p:cNvSpPr/>
          <p:nvPr/>
        </p:nvSpPr>
        <p:spPr>
          <a:xfrm>
            <a:off x="6361139" y="5054593"/>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15" name="Ellipszis 14"/>
          <p:cNvSpPr/>
          <p:nvPr/>
        </p:nvSpPr>
        <p:spPr>
          <a:xfrm>
            <a:off x="7179659" y="3802273"/>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zis 16"/>
          <p:cNvSpPr/>
          <p:nvPr/>
        </p:nvSpPr>
        <p:spPr>
          <a:xfrm>
            <a:off x="6062051" y="4051622"/>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zis 17"/>
          <p:cNvSpPr/>
          <p:nvPr/>
        </p:nvSpPr>
        <p:spPr>
          <a:xfrm>
            <a:off x="6000944" y="5936368"/>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a:solidFill>
                  <a:schemeClr val="tx1"/>
                </a:solidFill>
              </a:rPr>
              <a:t>S</a:t>
            </a:r>
            <a:endParaRPr lang="en-US" b="1" dirty="0">
              <a:solidFill>
                <a:schemeClr val="tx1"/>
              </a:solidFill>
            </a:endParaRPr>
          </a:p>
        </p:txBody>
      </p:sp>
      <p:sp>
        <p:nvSpPr>
          <p:cNvPr id="22" name="Ellipszis 21"/>
          <p:cNvSpPr/>
          <p:nvPr/>
        </p:nvSpPr>
        <p:spPr>
          <a:xfrm>
            <a:off x="2824145" y="4129830"/>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llipszis 23"/>
          <p:cNvSpPr/>
          <p:nvPr/>
        </p:nvSpPr>
        <p:spPr>
          <a:xfrm>
            <a:off x="4897741" y="3885596"/>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Ellipszis 24"/>
          <p:cNvSpPr/>
          <p:nvPr/>
        </p:nvSpPr>
        <p:spPr>
          <a:xfrm>
            <a:off x="5368426" y="5004764"/>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Ellipszis 26"/>
          <p:cNvSpPr/>
          <p:nvPr/>
        </p:nvSpPr>
        <p:spPr>
          <a:xfrm>
            <a:off x="3813409" y="3850678"/>
            <a:ext cx="914400" cy="91440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F00DB93A-B366-A651-C0CB-B09B46ED6058}"/>
              </a:ext>
            </a:extLst>
          </p:cNvPr>
          <p:cNvGrpSpPr/>
          <p:nvPr/>
        </p:nvGrpSpPr>
        <p:grpSpPr>
          <a:xfrm>
            <a:off x="6548842" y="2489613"/>
            <a:ext cx="1384851" cy="1276877"/>
            <a:chOff x="7027407" y="2385558"/>
            <a:chExt cx="1528631" cy="1416592"/>
          </a:xfrm>
        </p:grpSpPr>
        <p:sp>
          <p:nvSpPr>
            <p:cNvPr id="19" name="Ellipszis 18"/>
            <p:cNvSpPr/>
            <p:nvPr/>
          </p:nvSpPr>
          <p:spPr>
            <a:xfrm>
              <a:off x="7027407" y="2385558"/>
              <a:ext cx="1528631" cy="1416592"/>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65" name="TextBox 64">
              <a:extLst>
                <a:ext uri="{FF2B5EF4-FFF2-40B4-BE49-F238E27FC236}">
                  <a16:creationId xmlns:a16="http://schemas.microsoft.com/office/drawing/2014/main" id="{B213DE46-B429-7AAB-63DA-D2D68359B7D4}"/>
                </a:ext>
              </a:extLst>
            </p:cNvPr>
            <p:cNvSpPr txBox="1"/>
            <p:nvPr/>
          </p:nvSpPr>
          <p:spPr>
            <a:xfrm>
              <a:off x="7257169" y="2627045"/>
              <a:ext cx="1280746" cy="921924"/>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Finance</a:t>
              </a:r>
              <a:endParaRPr lang="en-US" sz="1600" b="1" dirty="0">
                <a:solidFill>
                  <a:schemeClr val="tx1"/>
                </a:solidFill>
              </a:endParaRPr>
            </a:p>
          </p:txBody>
        </p:sp>
      </p:grpSp>
      <p:sp>
        <p:nvSpPr>
          <p:cNvPr id="2" name="Cím 1"/>
          <p:cNvSpPr>
            <a:spLocks noGrp="1"/>
          </p:cNvSpPr>
          <p:nvPr>
            <p:ph type="title"/>
          </p:nvPr>
        </p:nvSpPr>
        <p:spPr>
          <a:xfrm>
            <a:off x="0" y="-121253"/>
            <a:ext cx="12192000" cy="1367579"/>
          </a:xfrm>
        </p:spPr>
        <p:txBody>
          <a:bodyPr>
            <a:no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most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integrated</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into</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centrally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network</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Ellipszis 19"/>
          <p:cNvSpPr/>
          <p:nvPr/>
        </p:nvSpPr>
        <p:spPr>
          <a:xfrm>
            <a:off x="3060646" y="2538185"/>
            <a:ext cx="1391949" cy="1270044"/>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1" name="Ellipszis 20"/>
          <p:cNvSpPr/>
          <p:nvPr/>
        </p:nvSpPr>
        <p:spPr>
          <a:xfrm>
            <a:off x="5220570" y="1130553"/>
            <a:ext cx="1863115" cy="1692945"/>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llipszis 22"/>
          <p:cNvSpPr/>
          <p:nvPr/>
        </p:nvSpPr>
        <p:spPr>
          <a:xfrm>
            <a:off x="4480856" y="2045810"/>
            <a:ext cx="1360973" cy="1397380"/>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zövegdoboz 30"/>
          <p:cNvSpPr txBox="1"/>
          <p:nvPr/>
        </p:nvSpPr>
        <p:spPr>
          <a:xfrm>
            <a:off x="5557144" y="1582615"/>
            <a:ext cx="1076726" cy="461665"/>
          </a:xfrm>
          <a:prstGeom prst="rect">
            <a:avLst/>
          </a:prstGeom>
          <a:noFill/>
        </p:spPr>
        <p:txBody>
          <a:bodyPr wrap="square" rtlCol="0">
            <a:spAutoFit/>
          </a:bodyPr>
          <a:lstStyle/>
          <a:p>
            <a:r>
              <a:rPr lang="hu-HU" sz="2400" b="1" dirty="0"/>
              <a:t>Orbán</a:t>
            </a:r>
            <a:endParaRPr lang="en-US" sz="2400" b="1" dirty="0"/>
          </a:p>
        </p:txBody>
      </p:sp>
      <p:sp>
        <p:nvSpPr>
          <p:cNvPr id="32" name="Szövegdoboz 31"/>
          <p:cNvSpPr txBox="1"/>
          <p:nvPr/>
        </p:nvSpPr>
        <p:spPr>
          <a:xfrm>
            <a:off x="4473154" y="2410568"/>
            <a:ext cx="1247231" cy="584775"/>
          </a:xfrm>
          <a:prstGeom prst="rect">
            <a:avLst/>
          </a:prstGeom>
          <a:noFill/>
        </p:spPr>
        <p:txBody>
          <a:bodyPr wrap="square" rtlCol="0">
            <a:spAutoFit/>
          </a:bodyPr>
          <a:lstStyle/>
          <a:p>
            <a:pPr algn="ctr"/>
            <a:r>
              <a:rPr lang="hu-HU" sz="1600" b="1" dirty="0" err="1"/>
              <a:t>Cabinet</a:t>
            </a:r>
            <a:r>
              <a:rPr lang="hu-HU" sz="1600" b="1" dirty="0"/>
              <a:t> </a:t>
            </a:r>
            <a:r>
              <a:rPr lang="hu-HU" sz="1600" b="1" dirty="0" err="1"/>
              <a:t>minister</a:t>
            </a:r>
            <a:endParaRPr lang="en-US" sz="1600" b="1" dirty="0"/>
          </a:p>
        </p:txBody>
      </p:sp>
      <p:cxnSp>
        <p:nvCxnSpPr>
          <p:cNvPr id="34" name="Egyenes összekötő nyíllal 33"/>
          <p:cNvCxnSpPr>
            <a:cxnSpLocks/>
            <a:stCxn id="31" idx="2"/>
            <a:endCxn id="65" idx="1"/>
          </p:cNvCxnSpPr>
          <p:nvPr/>
        </p:nvCxnSpPr>
        <p:spPr>
          <a:xfrm>
            <a:off x="6095507" y="2044280"/>
            <a:ext cx="661486" cy="10785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Egyenes összekötő nyíllal 35"/>
          <p:cNvCxnSpPr>
            <a:cxnSpLocks/>
          </p:cNvCxnSpPr>
          <p:nvPr/>
        </p:nvCxnSpPr>
        <p:spPr>
          <a:xfrm flipH="1">
            <a:off x="4099049" y="2060812"/>
            <a:ext cx="2001500" cy="762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Egyenes összekötő nyíllal 37"/>
          <p:cNvCxnSpPr>
            <a:cxnSpLocks/>
            <a:stCxn id="31" idx="2"/>
          </p:cNvCxnSpPr>
          <p:nvPr/>
        </p:nvCxnSpPr>
        <p:spPr>
          <a:xfrm flipH="1">
            <a:off x="5315803" y="2044280"/>
            <a:ext cx="779704" cy="41231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62" name="Group 61">
            <a:extLst>
              <a:ext uri="{FF2B5EF4-FFF2-40B4-BE49-F238E27FC236}">
                <a16:creationId xmlns:a16="http://schemas.microsoft.com/office/drawing/2014/main" id="{4EC90AD8-6538-838A-E625-961E0DF30333}"/>
              </a:ext>
            </a:extLst>
          </p:cNvPr>
          <p:cNvGrpSpPr/>
          <p:nvPr/>
        </p:nvGrpSpPr>
        <p:grpSpPr>
          <a:xfrm>
            <a:off x="5517318" y="2619876"/>
            <a:ext cx="1311192" cy="1404758"/>
            <a:chOff x="5726040" y="2611203"/>
            <a:chExt cx="1311192" cy="1416592"/>
          </a:xfrm>
        </p:grpSpPr>
        <p:sp>
          <p:nvSpPr>
            <p:cNvPr id="16" name="Ellipszis 15"/>
            <p:cNvSpPr/>
            <p:nvPr/>
          </p:nvSpPr>
          <p:spPr>
            <a:xfrm>
              <a:off x="5726040" y="2611203"/>
              <a:ext cx="1311192" cy="1416592"/>
            </a:xfrm>
            <a:prstGeom prst="ellipse">
              <a:avLst/>
            </a:prstGeom>
            <a:solidFill>
              <a:srgbClr val="F767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zövegdoboz 39"/>
            <p:cNvSpPr txBox="1"/>
            <p:nvPr/>
          </p:nvSpPr>
          <p:spPr>
            <a:xfrm>
              <a:off x="5849996" y="2926316"/>
              <a:ext cx="1144482" cy="584775"/>
            </a:xfrm>
            <a:prstGeom prst="rect">
              <a:avLst/>
            </a:prstGeom>
            <a:noFill/>
          </p:spPr>
          <p:txBody>
            <a:bodyPr wrap="square" rtlCol="0">
              <a:spAutoFit/>
            </a:bodyPr>
            <a:lstStyle/>
            <a:p>
              <a:pPr algn="ctr"/>
              <a:r>
                <a:rPr lang="hu-HU" sz="1600" b="1" dirty="0" err="1"/>
                <a:t>Attorney</a:t>
              </a:r>
              <a:r>
                <a:rPr lang="hu-HU" sz="1600" b="1" dirty="0"/>
                <a:t> General</a:t>
              </a:r>
              <a:endParaRPr lang="en-US" sz="1600" b="1" dirty="0"/>
            </a:p>
          </p:txBody>
        </p:sp>
      </p:grpSp>
      <p:cxnSp>
        <p:nvCxnSpPr>
          <p:cNvPr id="42" name="Egyenes összekötő nyíllal 41"/>
          <p:cNvCxnSpPr>
            <a:cxnSpLocks/>
            <a:stCxn id="31" idx="2"/>
            <a:endCxn id="40" idx="0"/>
          </p:cNvCxnSpPr>
          <p:nvPr/>
        </p:nvCxnSpPr>
        <p:spPr>
          <a:xfrm>
            <a:off x="6095507" y="2044280"/>
            <a:ext cx="118008" cy="8880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Egyenes összekötő nyíllal 43"/>
          <p:cNvCxnSpPr>
            <a:cxnSpLocks/>
            <a:stCxn id="31" idx="2"/>
            <a:endCxn id="187" idx="0"/>
          </p:cNvCxnSpPr>
          <p:nvPr/>
        </p:nvCxnSpPr>
        <p:spPr>
          <a:xfrm>
            <a:off x="6095507" y="2044280"/>
            <a:ext cx="391402" cy="22964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6" name="Egyenes összekötő nyíllal 45"/>
          <p:cNvCxnSpPr>
            <a:cxnSpLocks/>
          </p:cNvCxnSpPr>
          <p:nvPr/>
        </p:nvCxnSpPr>
        <p:spPr>
          <a:xfrm>
            <a:off x="6087996" y="2077402"/>
            <a:ext cx="1472957" cy="22209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Egyenes összekötő nyíllal 52"/>
          <p:cNvCxnSpPr>
            <a:cxnSpLocks/>
            <a:stCxn id="31" idx="2"/>
            <a:endCxn id="191" idx="0"/>
          </p:cNvCxnSpPr>
          <p:nvPr/>
        </p:nvCxnSpPr>
        <p:spPr>
          <a:xfrm flipH="1">
            <a:off x="4828425" y="2044280"/>
            <a:ext cx="1267082" cy="31600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gyenes összekötő nyíllal 53"/>
          <p:cNvCxnSpPr>
            <a:cxnSpLocks/>
            <a:stCxn id="31" idx="2"/>
            <a:endCxn id="196" idx="0"/>
          </p:cNvCxnSpPr>
          <p:nvPr/>
        </p:nvCxnSpPr>
        <p:spPr>
          <a:xfrm flipH="1">
            <a:off x="4282277" y="2044280"/>
            <a:ext cx="1813230" cy="208510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5" name="Egyenes összekötő nyíllal 54"/>
          <p:cNvCxnSpPr>
            <a:cxnSpLocks/>
            <a:stCxn id="31" idx="2"/>
            <a:endCxn id="193" idx="0"/>
          </p:cNvCxnSpPr>
          <p:nvPr/>
        </p:nvCxnSpPr>
        <p:spPr>
          <a:xfrm flipH="1">
            <a:off x="4318206" y="2044280"/>
            <a:ext cx="1777301" cy="414452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Egyenes összekötő nyíllal 55"/>
          <p:cNvCxnSpPr>
            <a:cxnSpLocks/>
            <a:stCxn id="31" idx="2"/>
            <a:endCxn id="190" idx="0"/>
          </p:cNvCxnSpPr>
          <p:nvPr/>
        </p:nvCxnSpPr>
        <p:spPr>
          <a:xfrm flipH="1">
            <a:off x="5847859" y="2044280"/>
            <a:ext cx="247648" cy="32195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7" name="Egyenes összekötő nyíllal 56"/>
          <p:cNvCxnSpPr>
            <a:cxnSpLocks/>
            <a:stCxn id="31" idx="2"/>
            <a:endCxn id="186" idx="0"/>
          </p:cNvCxnSpPr>
          <p:nvPr/>
        </p:nvCxnSpPr>
        <p:spPr>
          <a:xfrm flipH="1">
            <a:off x="5359060" y="2044280"/>
            <a:ext cx="736447" cy="21065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8" name="Egyenes összekötő nyíllal 57"/>
          <p:cNvCxnSpPr>
            <a:cxnSpLocks/>
            <a:stCxn id="31" idx="2"/>
            <a:endCxn id="52" idx="0"/>
          </p:cNvCxnSpPr>
          <p:nvPr/>
        </p:nvCxnSpPr>
        <p:spPr>
          <a:xfrm>
            <a:off x="6095507" y="2044280"/>
            <a:ext cx="736215" cy="326469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9" name="Egyenes összekötő nyíllal 58"/>
          <p:cNvCxnSpPr>
            <a:cxnSpLocks/>
            <a:stCxn id="31" idx="2"/>
            <a:endCxn id="48" idx="0"/>
          </p:cNvCxnSpPr>
          <p:nvPr/>
        </p:nvCxnSpPr>
        <p:spPr>
          <a:xfrm>
            <a:off x="6095507" y="2044280"/>
            <a:ext cx="1830675" cy="336023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0" name="Egyenes összekötő nyíllal 69"/>
          <p:cNvCxnSpPr>
            <a:cxnSpLocks/>
          </p:cNvCxnSpPr>
          <p:nvPr/>
        </p:nvCxnSpPr>
        <p:spPr>
          <a:xfrm flipH="1">
            <a:off x="3760242" y="2088184"/>
            <a:ext cx="2310814" cy="32934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2" name="Egyenes összekötő nyíllal 71"/>
          <p:cNvCxnSpPr>
            <a:cxnSpLocks/>
            <a:stCxn id="31" idx="2"/>
          </p:cNvCxnSpPr>
          <p:nvPr/>
        </p:nvCxnSpPr>
        <p:spPr>
          <a:xfrm>
            <a:off x="6095507" y="2044280"/>
            <a:ext cx="318941" cy="42541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3" name="Egyenes összekötő nyíllal 82"/>
          <p:cNvCxnSpPr>
            <a:cxnSpLocks/>
            <a:stCxn id="31" idx="2"/>
            <a:endCxn id="195" idx="3"/>
          </p:cNvCxnSpPr>
          <p:nvPr/>
        </p:nvCxnSpPr>
        <p:spPr>
          <a:xfrm flipH="1">
            <a:off x="3278818" y="2044280"/>
            <a:ext cx="2816689" cy="244077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0" name="Egyenes összekötő 89"/>
          <p:cNvCxnSpPr/>
          <p:nvPr/>
        </p:nvCxnSpPr>
        <p:spPr>
          <a:xfrm flipH="1">
            <a:off x="3789486" y="4421244"/>
            <a:ext cx="366702" cy="829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Egyenes összekötő 96"/>
          <p:cNvCxnSpPr>
            <a:stCxn id="27" idx="4"/>
          </p:cNvCxnSpPr>
          <p:nvPr/>
        </p:nvCxnSpPr>
        <p:spPr>
          <a:xfrm>
            <a:off x="4270609" y="4765078"/>
            <a:ext cx="435827" cy="378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Egyenes összekötő 98"/>
          <p:cNvCxnSpPr/>
          <p:nvPr/>
        </p:nvCxnSpPr>
        <p:spPr>
          <a:xfrm>
            <a:off x="5425249" y="4545648"/>
            <a:ext cx="391649" cy="599843"/>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1" name="Egyenes összekötő 100"/>
          <p:cNvCxnSpPr/>
          <p:nvPr/>
        </p:nvCxnSpPr>
        <p:spPr>
          <a:xfrm flipH="1">
            <a:off x="4842039" y="4713385"/>
            <a:ext cx="362439" cy="920498"/>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8" name="Egyenes összekötő 107"/>
          <p:cNvCxnSpPr/>
          <p:nvPr/>
        </p:nvCxnSpPr>
        <p:spPr>
          <a:xfrm flipH="1">
            <a:off x="6958160" y="4597451"/>
            <a:ext cx="511389" cy="787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Egyenes összekötő 130"/>
          <p:cNvCxnSpPr/>
          <p:nvPr/>
        </p:nvCxnSpPr>
        <p:spPr>
          <a:xfrm>
            <a:off x="6019493" y="5448120"/>
            <a:ext cx="546385" cy="215209"/>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34" name="Egyenes összekötő 133"/>
          <p:cNvCxnSpPr/>
          <p:nvPr/>
        </p:nvCxnSpPr>
        <p:spPr>
          <a:xfrm>
            <a:off x="7101261" y="5695835"/>
            <a:ext cx="684202" cy="30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Egyenes összekötő nyíllal 148"/>
          <p:cNvCxnSpPr/>
          <p:nvPr/>
        </p:nvCxnSpPr>
        <p:spPr>
          <a:xfrm>
            <a:off x="6690219" y="4921786"/>
            <a:ext cx="903516" cy="56421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0" name="Egyenes összekötő nyíllal 149"/>
          <p:cNvCxnSpPr/>
          <p:nvPr/>
        </p:nvCxnSpPr>
        <p:spPr>
          <a:xfrm>
            <a:off x="7671789" y="4629627"/>
            <a:ext cx="328299" cy="76699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2" name="Egyenes összekötő nyíllal 141"/>
          <p:cNvCxnSpPr/>
          <p:nvPr/>
        </p:nvCxnSpPr>
        <p:spPr>
          <a:xfrm flipV="1">
            <a:off x="3180568" y="1850381"/>
            <a:ext cx="639507" cy="342358"/>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6" name="Egyenes összekötő nyíllal 175"/>
          <p:cNvCxnSpPr/>
          <p:nvPr/>
        </p:nvCxnSpPr>
        <p:spPr>
          <a:xfrm flipV="1">
            <a:off x="6519251" y="1336168"/>
            <a:ext cx="1619489" cy="465386"/>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88" name="Egyenes összekötő 87"/>
          <p:cNvCxnSpPr/>
          <p:nvPr/>
        </p:nvCxnSpPr>
        <p:spPr>
          <a:xfrm>
            <a:off x="3312855" y="4597751"/>
            <a:ext cx="1373211" cy="831629"/>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2" name="Egyenes összekötő 91"/>
          <p:cNvCxnSpPr/>
          <p:nvPr/>
        </p:nvCxnSpPr>
        <p:spPr>
          <a:xfrm>
            <a:off x="3023747" y="4741169"/>
            <a:ext cx="826320" cy="850530"/>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5" name="Egyenes összekötő 94"/>
          <p:cNvCxnSpPr/>
          <p:nvPr/>
        </p:nvCxnSpPr>
        <p:spPr>
          <a:xfrm flipV="1">
            <a:off x="3555910" y="4382049"/>
            <a:ext cx="525806" cy="27751"/>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3" name="Egyenes összekötő 102"/>
          <p:cNvCxnSpPr/>
          <p:nvPr/>
        </p:nvCxnSpPr>
        <p:spPr>
          <a:xfrm>
            <a:off x="4442785" y="4484341"/>
            <a:ext cx="911472" cy="67969"/>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6" name="Egyenes összekötő 105"/>
          <p:cNvCxnSpPr>
            <a:cxnSpLocks/>
          </p:cNvCxnSpPr>
          <p:nvPr/>
        </p:nvCxnSpPr>
        <p:spPr>
          <a:xfrm>
            <a:off x="5557962" y="4508390"/>
            <a:ext cx="873500" cy="128706"/>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2" name="Egyenes összekötő 111"/>
          <p:cNvCxnSpPr/>
          <p:nvPr/>
        </p:nvCxnSpPr>
        <p:spPr>
          <a:xfrm>
            <a:off x="4712566" y="6488709"/>
            <a:ext cx="1446695" cy="69478"/>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4" name="Egyenes összekötő 113"/>
          <p:cNvCxnSpPr/>
          <p:nvPr/>
        </p:nvCxnSpPr>
        <p:spPr>
          <a:xfrm flipV="1">
            <a:off x="4287781" y="3310698"/>
            <a:ext cx="1017335" cy="632151"/>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6" name="Egyenes összekötő 115"/>
          <p:cNvCxnSpPr/>
          <p:nvPr/>
        </p:nvCxnSpPr>
        <p:spPr>
          <a:xfrm flipV="1">
            <a:off x="5031606" y="4602231"/>
            <a:ext cx="1556377" cy="933555"/>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8" name="Egyenes összekötő 117"/>
          <p:cNvCxnSpPr/>
          <p:nvPr/>
        </p:nvCxnSpPr>
        <p:spPr>
          <a:xfrm flipH="1">
            <a:off x="6572950" y="5709772"/>
            <a:ext cx="149132" cy="420901"/>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0" name="Egyenes összekötő 119"/>
          <p:cNvCxnSpPr/>
          <p:nvPr/>
        </p:nvCxnSpPr>
        <p:spPr>
          <a:xfrm flipV="1">
            <a:off x="4929990" y="5391207"/>
            <a:ext cx="802874" cy="250311"/>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2" name="Egyenes összekötő 121"/>
          <p:cNvCxnSpPr/>
          <p:nvPr/>
        </p:nvCxnSpPr>
        <p:spPr>
          <a:xfrm flipV="1">
            <a:off x="6848671" y="4437949"/>
            <a:ext cx="505181" cy="127887"/>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7" name="Egyenes összekötő 126"/>
          <p:cNvCxnSpPr/>
          <p:nvPr/>
        </p:nvCxnSpPr>
        <p:spPr>
          <a:xfrm flipH="1">
            <a:off x="6750701" y="5841589"/>
            <a:ext cx="1050828" cy="486397"/>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9" name="Egyenes összekötő 128"/>
          <p:cNvCxnSpPr/>
          <p:nvPr/>
        </p:nvCxnSpPr>
        <p:spPr>
          <a:xfrm flipH="1" flipV="1">
            <a:off x="5862648" y="5654096"/>
            <a:ext cx="388281" cy="526505"/>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36" name="Egyenes összekötő 135"/>
          <p:cNvCxnSpPr/>
          <p:nvPr/>
        </p:nvCxnSpPr>
        <p:spPr>
          <a:xfrm flipV="1">
            <a:off x="3847559" y="5516362"/>
            <a:ext cx="827105" cy="205299"/>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38" name="Egyenes összekötő nyíllal 137"/>
          <p:cNvCxnSpPr/>
          <p:nvPr/>
        </p:nvCxnSpPr>
        <p:spPr>
          <a:xfrm>
            <a:off x="7729012" y="3045498"/>
            <a:ext cx="487100" cy="954444"/>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40" name="Egyenes összekötő nyíllal 139"/>
          <p:cNvCxnSpPr/>
          <p:nvPr/>
        </p:nvCxnSpPr>
        <p:spPr>
          <a:xfrm>
            <a:off x="8076617" y="5626708"/>
            <a:ext cx="903516" cy="564211"/>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41" name="Egyenes összekötő nyíllal 140"/>
          <p:cNvCxnSpPr/>
          <p:nvPr/>
        </p:nvCxnSpPr>
        <p:spPr>
          <a:xfrm>
            <a:off x="7719635" y="4307789"/>
            <a:ext cx="903516" cy="564211"/>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4" name="Egyenes összekötő nyíllal 153"/>
          <p:cNvCxnSpPr>
            <a:endCxn id="48" idx="0"/>
          </p:cNvCxnSpPr>
          <p:nvPr/>
        </p:nvCxnSpPr>
        <p:spPr>
          <a:xfrm>
            <a:off x="3962792" y="3383080"/>
            <a:ext cx="3963390" cy="2021433"/>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6" name="Egyenes összekötő nyíllal 155"/>
          <p:cNvCxnSpPr/>
          <p:nvPr/>
        </p:nvCxnSpPr>
        <p:spPr>
          <a:xfrm flipH="1">
            <a:off x="4938276" y="4238487"/>
            <a:ext cx="2581113" cy="1183402"/>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7" name="Egyenes összekötő nyíllal 176"/>
          <p:cNvCxnSpPr/>
          <p:nvPr/>
        </p:nvCxnSpPr>
        <p:spPr>
          <a:xfrm flipV="1">
            <a:off x="2827635" y="5670147"/>
            <a:ext cx="777377" cy="508574"/>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8" name="Egyenes összekötő nyíllal 177"/>
          <p:cNvCxnSpPr/>
          <p:nvPr/>
        </p:nvCxnSpPr>
        <p:spPr>
          <a:xfrm flipV="1">
            <a:off x="2232274" y="4472618"/>
            <a:ext cx="915272" cy="327378"/>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9" name="Egyenes összekötő nyíllal 178"/>
          <p:cNvCxnSpPr/>
          <p:nvPr/>
        </p:nvCxnSpPr>
        <p:spPr>
          <a:xfrm>
            <a:off x="7980013" y="5797589"/>
            <a:ext cx="20075" cy="874547"/>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80" name="Egyenes összekötő nyíllal 179"/>
          <p:cNvCxnSpPr/>
          <p:nvPr/>
        </p:nvCxnSpPr>
        <p:spPr>
          <a:xfrm>
            <a:off x="7704170" y="4526226"/>
            <a:ext cx="903516" cy="564211"/>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86" name="Szövegdoboz 185"/>
          <p:cNvSpPr txBox="1"/>
          <p:nvPr/>
        </p:nvSpPr>
        <p:spPr>
          <a:xfrm>
            <a:off x="5204425" y="4150829"/>
            <a:ext cx="309270" cy="369332"/>
          </a:xfrm>
          <a:prstGeom prst="rect">
            <a:avLst/>
          </a:prstGeom>
          <a:noFill/>
        </p:spPr>
        <p:txBody>
          <a:bodyPr wrap="square" rtlCol="0">
            <a:spAutoFit/>
          </a:bodyPr>
          <a:lstStyle/>
          <a:p>
            <a:pPr algn="ctr"/>
            <a:r>
              <a:rPr lang="hu-HU" b="1" dirty="0"/>
              <a:t>M</a:t>
            </a:r>
            <a:endParaRPr lang="en-US" b="1" dirty="0"/>
          </a:p>
        </p:txBody>
      </p:sp>
      <p:sp>
        <p:nvSpPr>
          <p:cNvPr id="187" name="Szövegdoboz 186"/>
          <p:cNvSpPr txBox="1"/>
          <p:nvPr/>
        </p:nvSpPr>
        <p:spPr>
          <a:xfrm>
            <a:off x="6388773" y="4340694"/>
            <a:ext cx="196272" cy="369332"/>
          </a:xfrm>
          <a:prstGeom prst="rect">
            <a:avLst/>
          </a:prstGeom>
          <a:noFill/>
        </p:spPr>
        <p:txBody>
          <a:bodyPr wrap="square" rtlCol="0">
            <a:spAutoFit/>
          </a:bodyPr>
          <a:lstStyle/>
          <a:p>
            <a:pPr algn="ctr"/>
            <a:r>
              <a:rPr lang="hu-HU" b="1" dirty="0"/>
              <a:t>G</a:t>
            </a:r>
            <a:endParaRPr lang="en-US" b="1" dirty="0"/>
          </a:p>
        </p:txBody>
      </p:sp>
      <p:sp>
        <p:nvSpPr>
          <p:cNvPr id="189" name="Szövegdoboz 188"/>
          <p:cNvSpPr txBox="1"/>
          <p:nvPr/>
        </p:nvSpPr>
        <p:spPr>
          <a:xfrm>
            <a:off x="7568464" y="4080516"/>
            <a:ext cx="176641" cy="369332"/>
          </a:xfrm>
          <a:prstGeom prst="rect">
            <a:avLst/>
          </a:prstGeom>
          <a:noFill/>
        </p:spPr>
        <p:txBody>
          <a:bodyPr wrap="square" rtlCol="0">
            <a:spAutoFit/>
          </a:bodyPr>
          <a:lstStyle/>
          <a:p>
            <a:pPr algn="ctr"/>
            <a:r>
              <a:rPr lang="hu-HU" b="1" dirty="0"/>
              <a:t>T</a:t>
            </a:r>
            <a:endParaRPr lang="en-US" b="1" dirty="0"/>
          </a:p>
        </p:txBody>
      </p:sp>
      <p:sp>
        <p:nvSpPr>
          <p:cNvPr id="190" name="Szövegdoboz 189"/>
          <p:cNvSpPr txBox="1"/>
          <p:nvPr/>
        </p:nvSpPr>
        <p:spPr>
          <a:xfrm>
            <a:off x="5738470" y="5263874"/>
            <a:ext cx="218778" cy="369332"/>
          </a:xfrm>
          <a:prstGeom prst="rect">
            <a:avLst/>
          </a:prstGeom>
          <a:noFill/>
        </p:spPr>
        <p:txBody>
          <a:bodyPr wrap="square" rtlCol="0">
            <a:spAutoFit/>
          </a:bodyPr>
          <a:lstStyle/>
          <a:p>
            <a:pPr algn="ctr"/>
            <a:r>
              <a:rPr lang="hu-HU" b="1" dirty="0"/>
              <a:t>B</a:t>
            </a:r>
            <a:endParaRPr lang="en-US" b="1" dirty="0"/>
          </a:p>
        </p:txBody>
      </p:sp>
      <p:sp>
        <p:nvSpPr>
          <p:cNvPr id="194" name="Szövegdoboz 193"/>
          <p:cNvSpPr txBox="1"/>
          <p:nvPr/>
        </p:nvSpPr>
        <p:spPr>
          <a:xfrm>
            <a:off x="3673208" y="5337739"/>
            <a:ext cx="222969" cy="369332"/>
          </a:xfrm>
          <a:prstGeom prst="rect">
            <a:avLst/>
          </a:prstGeom>
          <a:noFill/>
        </p:spPr>
        <p:txBody>
          <a:bodyPr wrap="square" rtlCol="0">
            <a:spAutoFit/>
          </a:bodyPr>
          <a:lstStyle/>
          <a:p>
            <a:pPr algn="ctr"/>
            <a:r>
              <a:rPr lang="hu-HU" b="1" dirty="0"/>
              <a:t>K</a:t>
            </a:r>
            <a:endParaRPr lang="en-US" b="1" dirty="0"/>
          </a:p>
        </p:txBody>
      </p:sp>
      <p:sp>
        <p:nvSpPr>
          <p:cNvPr id="195" name="Szövegdoboz 194"/>
          <p:cNvSpPr txBox="1"/>
          <p:nvPr/>
        </p:nvSpPr>
        <p:spPr>
          <a:xfrm>
            <a:off x="3084460" y="4300390"/>
            <a:ext cx="194358" cy="369332"/>
          </a:xfrm>
          <a:prstGeom prst="rect">
            <a:avLst/>
          </a:prstGeom>
          <a:noFill/>
        </p:spPr>
        <p:txBody>
          <a:bodyPr wrap="square" rtlCol="0">
            <a:spAutoFit/>
          </a:bodyPr>
          <a:lstStyle/>
          <a:p>
            <a:pPr algn="ctr"/>
            <a:r>
              <a:rPr lang="hu-HU" b="1" dirty="0"/>
              <a:t>V</a:t>
            </a:r>
            <a:endParaRPr lang="en-US" b="1" dirty="0"/>
          </a:p>
        </p:txBody>
      </p:sp>
      <p:sp>
        <p:nvSpPr>
          <p:cNvPr id="196" name="Szövegdoboz 195"/>
          <p:cNvSpPr txBox="1"/>
          <p:nvPr/>
        </p:nvSpPr>
        <p:spPr>
          <a:xfrm>
            <a:off x="4165504" y="4129383"/>
            <a:ext cx="233546" cy="369332"/>
          </a:xfrm>
          <a:prstGeom prst="rect">
            <a:avLst/>
          </a:prstGeom>
          <a:noFill/>
        </p:spPr>
        <p:txBody>
          <a:bodyPr wrap="square" rtlCol="0">
            <a:spAutoFit/>
          </a:bodyPr>
          <a:lstStyle/>
          <a:p>
            <a:pPr algn="ctr"/>
            <a:r>
              <a:rPr lang="hu-HU" b="1" dirty="0"/>
              <a:t>P</a:t>
            </a:r>
            <a:endParaRPr lang="en-US" b="1" dirty="0"/>
          </a:p>
        </p:txBody>
      </p:sp>
      <p:sp>
        <p:nvSpPr>
          <p:cNvPr id="200" name="Szövegdoboz 199"/>
          <p:cNvSpPr txBox="1"/>
          <p:nvPr/>
        </p:nvSpPr>
        <p:spPr>
          <a:xfrm>
            <a:off x="8488053" y="1343649"/>
            <a:ext cx="3703947" cy="5539978"/>
          </a:xfrm>
          <a:prstGeom prst="rect">
            <a:avLst/>
          </a:prstGeom>
          <a:noFill/>
        </p:spPr>
        <p:txBody>
          <a:bodyPr wrap="square" rtlCol="0">
            <a:spAutoFit/>
          </a:bodyPr>
          <a:lstStyle/>
          <a:p>
            <a:r>
              <a:rPr lang="hu-HU" b="1" dirty="0"/>
              <a:t>The </a:t>
            </a:r>
            <a:r>
              <a:rPr lang="hu-HU" b="1" dirty="0" err="1"/>
              <a:t>lucky</a:t>
            </a:r>
            <a:r>
              <a:rPr lang="hu-HU" b="1" dirty="0"/>
              <a:t> </a:t>
            </a:r>
            <a:r>
              <a:rPr lang="hu-HU" b="1" dirty="0" err="1"/>
              <a:t>twelve</a:t>
            </a:r>
            <a:r>
              <a:rPr lang="hu-HU" b="1" dirty="0"/>
              <a:t> </a:t>
            </a:r>
          </a:p>
          <a:p>
            <a:r>
              <a:rPr lang="hu-HU" sz="1600" dirty="0">
                <a:latin typeface="Arial" panose="020B0604020202020204" pitchFamily="34" charset="0"/>
                <a:cs typeface="Arial" panose="020B0604020202020204" pitchFamily="34" charset="0"/>
              </a:rPr>
              <a:t>(</a:t>
            </a:r>
            <a:r>
              <a:rPr lang="hu-HU" sz="1600" b="1" dirty="0">
                <a:latin typeface="Arial" panose="020B0604020202020204" pitchFamily="34" charset="0"/>
                <a:cs typeface="Arial" panose="020B0604020202020204" pitchFamily="34" charset="0"/>
              </a:rPr>
              <a:t>Tóth-Hajdu</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partially</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overlaping</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a:t>
            </a:r>
            <a:r>
              <a:rPr lang="hu-HU" sz="1600" dirty="0">
                <a:latin typeface="Arial" panose="020B0604020202020204" pitchFamily="34" charset="0"/>
                <a:cs typeface="Arial" panose="020B0604020202020204" pitchFamily="34" charset="0"/>
              </a:rPr>
              <a:t> 18 </a:t>
            </a:r>
            <a:r>
              <a:rPr lang="hu-HU" sz="1600" dirty="0" err="1">
                <a:latin typeface="Arial" panose="020B0604020202020204" pitchFamily="34" charset="0"/>
                <a:cs typeface="Arial" panose="020B0604020202020204" pitchFamily="34" charset="0"/>
              </a:rPr>
              <a:t>with</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close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ties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to</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government</a:t>
            </a:r>
            <a:r>
              <a:rPr lang="hu-HU" sz="1600" dirty="0">
                <a:latin typeface="Arial" panose="020B0604020202020204" pitchFamily="34" charset="0"/>
                <a:cs typeface="Arial" panose="020B0604020202020204" pitchFamily="34" charset="0"/>
              </a:rPr>
              <a:t> </a:t>
            </a:r>
            <a:r>
              <a:rPr lang="hu-HU" sz="1600" b="1" dirty="0">
                <a:latin typeface="Arial" panose="020B0604020202020204" pitchFamily="34" charset="0"/>
                <a:cs typeface="Arial" panose="020B0604020202020204" pitchFamily="34" charset="0"/>
              </a:rPr>
              <a:t>(Laki</a:t>
            </a:r>
            <a:r>
              <a:rPr lang="hu-HU" sz="1600" dirty="0">
                <a:latin typeface="Arial" panose="020B0604020202020204" pitchFamily="34" charset="0"/>
                <a:cs typeface="Arial" panose="020B0604020202020204" pitchFamily="34" charset="0"/>
              </a:rPr>
              <a:t>): </a:t>
            </a:r>
          </a:p>
          <a:p>
            <a:pPr indent="182563">
              <a:buFont typeface="Arial" panose="020B0604020202020204" pitchFamily="34" charset="0"/>
              <a:buChar char="•"/>
            </a:pPr>
            <a:r>
              <a:rPr lang="hu-HU" sz="1600" dirty="0" err="1">
                <a:latin typeface="Arial" panose="020B0604020202020204" pitchFamily="34" charset="0"/>
                <a:cs typeface="Arial" panose="020B0604020202020204" pitchFamily="34" charset="0"/>
              </a:rPr>
              <a:t>Entangled</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network</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among</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distributors</a:t>
            </a:r>
            <a:r>
              <a:rPr lang="hu-HU" sz="1600" dirty="0">
                <a:latin typeface="Arial" panose="020B0604020202020204" pitchFamily="34" charset="0"/>
                <a:cs typeface="Arial" panose="020B0604020202020204" pitchFamily="34" charset="0"/>
              </a:rPr>
              <a:t> and businesses and </a:t>
            </a:r>
            <a:r>
              <a:rPr lang="hu-HU" sz="1600" dirty="0" err="1">
                <a:latin typeface="Arial" panose="020B0604020202020204" pitchFamily="34" charset="0"/>
                <a:cs typeface="Arial" panose="020B0604020202020204" pitchFamily="34" charset="0"/>
              </a:rPr>
              <a:t>among</a:t>
            </a:r>
            <a:r>
              <a:rPr lang="hu-HU" sz="1600" dirty="0">
                <a:latin typeface="Arial" panose="020B0604020202020204" pitchFamily="34" charset="0"/>
                <a:cs typeface="Arial" panose="020B0604020202020204" pitchFamily="34" charset="0"/>
              </a:rPr>
              <a:t> businesses </a:t>
            </a:r>
            <a:r>
              <a:rPr lang="hu-HU" sz="1600" dirty="0" err="1">
                <a:latin typeface="Arial" panose="020B0604020202020204" pitchFamily="34" charset="0"/>
                <a:cs typeface="Arial" panose="020B0604020202020204" pitchFamily="34" charset="0"/>
              </a:rPr>
              <a:t>themselves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cross-owners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cross-finance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cross-capital</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cross-support</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insider</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information</a:t>
            </a:r>
            <a:r>
              <a:rPr lang="hu-HU" sz="1600" dirty="0">
                <a:latin typeface="Arial" panose="020B0604020202020204" pitchFamily="34" charset="0"/>
                <a:cs typeface="Arial" panose="020B0604020202020204" pitchFamily="34" charset="0"/>
              </a:rPr>
              <a:t>). </a:t>
            </a:r>
          </a:p>
          <a:p>
            <a:pPr indent="182563">
              <a:buFont typeface="Arial" panose="020B0604020202020204" pitchFamily="34" charset="0"/>
              <a:buChar char="•"/>
            </a:pPr>
            <a:r>
              <a:rPr lang="hu-HU" sz="1600" dirty="0" err="1">
                <a:latin typeface="Arial" panose="020B0604020202020204" pitchFamily="34" charset="0"/>
                <a:cs typeface="Arial" panose="020B0604020202020204" pitchFamily="34" charset="0"/>
              </a:rPr>
              <a:t>Wealth</a:t>
            </a:r>
            <a:r>
              <a:rPr lang="hu-HU" sz="1600" dirty="0">
                <a:latin typeface="Arial" panose="020B0604020202020204" pitchFamily="34" charset="0"/>
                <a:cs typeface="Arial" panose="020B0604020202020204" pitchFamily="34" charset="0"/>
              </a:rPr>
              <a:t> is </a:t>
            </a:r>
            <a:r>
              <a:rPr lang="hu-HU" sz="1600" dirty="0" err="1">
                <a:latin typeface="Arial" panose="020B0604020202020204" pitchFamily="34" charset="0"/>
                <a:cs typeface="Arial" panose="020B0604020202020204" pitchFamily="34" charset="0"/>
              </a:rPr>
              <a:t>redistributable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among</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them</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in</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case</a:t>
            </a:r>
            <a:r>
              <a:rPr lang="hu-HU" sz="1600" dirty="0">
                <a:latin typeface="Arial" panose="020B0604020202020204" pitchFamily="34" charset="0"/>
                <a:cs typeface="Arial" panose="020B0604020202020204" pitchFamily="34" charset="0"/>
              </a:rPr>
              <a:t> of </a:t>
            </a:r>
            <a:r>
              <a:rPr lang="hu-HU" sz="1600" dirty="0" err="1">
                <a:latin typeface="Arial" panose="020B0604020202020204" pitchFamily="34" charset="0"/>
                <a:cs typeface="Arial" panose="020B0604020202020204" pitchFamily="34" charset="0"/>
              </a:rPr>
              <a:t>death</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disgrace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divorce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new</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entrants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strategic</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reasons</a:t>
            </a:r>
            <a:r>
              <a:rPr lang="hu-HU" sz="1600" dirty="0">
                <a:latin typeface="Arial" panose="020B0604020202020204" pitchFamily="34" charset="0"/>
                <a:cs typeface="Arial" panose="020B0604020202020204" pitchFamily="34" charset="0"/>
              </a:rPr>
              <a:t> </a:t>
            </a:r>
          </a:p>
          <a:p>
            <a:pPr indent="182563">
              <a:buFont typeface="Arial" panose="020B0604020202020204" pitchFamily="34" charset="0"/>
              <a:buChar char="•"/>
            </a:pPr>
            <a:r>
              <a:rPr lang="hu-HU" sz="1600" dirty="0" err="1">
                <a:latin typeface="Arial" panose="020B0604020202020204" pitchFamily="34" charset="0"/>
                <a:cs typeface="Arial" panose="020B0604020202020204" pitchFamily="34" charset="0"/>
              </a:rPr>
              <a:t>Suggestion</a:t>
            </a:r>
            <a:r>
              <a:rPr lang="hu-HU" sz="1600" dirty="0">
                <a:latin typeface="Arial" panose="020B0604020202020204" pitchFamily="34" charset="0"/>
                <a:cs typeface="Arial" panose="020B0604020202020204" pitchFamily="34" charset="0"/>
              </a:rPr>
              <a:t> </a:t>
            </a:r>
            <a:r>
              <a:rPr lang="hu-HU" sz="1600" dirty="0">
                <a:latin typeface="Arial" panose="020B0604020202020204" pitchFamily="34" charset="0"/>
                <a:cs typeface="Arial" panose="020B0604020202020204" pitchFamily="34" charset="0"/>
                <a:sym typeface="Wingdings" panose="05000000000000000000" pitchFamily="2" charset="2"/>
              </a:rPr>
              <a:t></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accumulated</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capital</a:t>
            </a:r>
            <a:r>
              <a:rPr lang="hu-HU" sz="1600" dirty="0">
                <a:latin typeface="Arial" panose="020B0604020202020204" pitchFamily="34" charset="0"/>
                <a:cs typeface="Arial" panose="020B0604020202020204" pitchFamily="34" charset="0"/>
              </a:rPr>
              <a:t> is </a:t>
            </a:r>
            <a:r>
              <a:rPr lang="hu-HU" sz="1600" dirty="0" err="1">
                <a:latin typeface="Arial" panose="020B0604020202020204" pitchFamily="34" charset="0"/>
                <a:cs typeface="Arial" panose="020B0604020202020204" pitchFamily="34" charset="0"/>
              </a:rPr>
              <a:t>not</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their</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disposable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property</a:t>
            </a:r>
            <a:r>
              <a:rPr lang="hu-HU" sz="1600" dirty="0">
                <a:latin typeface="Arial" panose="020B0604020202020204" pitchFamily="34" charset="0"/>
                <a:cs typeface="Arial" panose="020B0604020202020204" pitchFamily="34" charset="0"/>
              </a:rPr>
              <a:t>.</a:t>
            </a:r>
          </a:p>
          <a:p>
            <a:pPr indent="182563">
              <a:buFont typeface="Arial" panose="020B0604020202020204" pitchFamily="34" charset="0"/>
              <a:buChar char="•"/>
            </a:pPr>
            <a:r>
              <a:rPr lang="hu-HU" sz="1600" dirty="0" err="1">
                <a:latin typeface="Arial" panose="020B0604020202020204" pitchFamily="34" charset="0"/>
                <a:cs typeface="Arial" panose="020B0604020202020204" pitchFamily="34" charset="0"/>
              </a:rPr>
              <a:t>Families</a:t>
            </a:r>
            <a:r>
              <a:rPr lang="hu-HU" sz="1600" dirty="0">
                <a:latin typeface="Arial" panose="020B0604020202020204" pitchFamily="34" charset="0"/>
                <a:cs typeface="Arial" panose="020B0604020202020204" pitchFamily="34" charset="0"/>
              </a:rPr>
              <a:t> and </a:t>
            </a:r>
            <a:r>
              <a:rPr lang="hu-HU" sz="1600" dirty="0" err="1">
                <a:latin typeface="Arial" panose="020B0604020202020204" pitchFamily="34" charset="0"/>
                <a:cs typeface="Arial" panose="020B0604020202020204" pitchFamily="34" charset="0"/>
              </a:rPr>
              <a:t>friends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attached</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personally</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intertwined</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leading</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positions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in</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public</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administration</a:t>
            </a:r>
            <a:r>
              <a:rPr lang="hu-HU" sz="1600" dirty="0">
                <a:latin typeface="Arial" panose="020B0604020202020204" pitchFamily="34" charset="0"/>
                <a:cs typeface="Arial" panose="020B0604020202020204" pitchFamily="34" charset="0"/>
              </a:rPr>
              <a:t>, banking, </a:t>
            </a:r>
            <a:r>
              <a:rPr lang="hu-HU" sz="1600" dirty="0" err="1">
                <a:latin typeface="Arial" panose="020B0604020202020204" pitchFamily="34" charset="0"/>
                <a:cs typeface="Arial" panose="020B0604020202020204" pitchFamily="34" charset="0"/>
              </a:rPr>
              <a:t>foundations</a:t>
            </a:r>
            <a:r>
              <a:rPr lang="hu-HU" sz="1600" dirty="0">
                <a:latin typeface="Arial" panose="020B0604020202020204" pitchFamily="34" charset="0"/>
                <a:cs typeface="Arial" panose="020B0604020202020204" pitchFamily="34" charset="0"/>
              </a:rPr>
              <a:t>, businesses</a:t>
            </a:r>
          </a:p>
          <a:p>
            <a:pPr indent="182563">
              <a:buFont typeface="Arial" panose="020B0604020202020204" pitchFamily="34" charset="0"/>
              <a:buChar char="•"/>
            </a:pPr>
            <a:r>
              <a:rPr lang="hu-HU" sz="1600" dirty="0" err="1">
                <a:latin typeface="Arial" panose="020B0604020202020204" pitchFamily="34" charset="0"/>
                <a:cs typeface="Arial" panose="020B0604020202020204" pitchFamily="34" charset="0"/>
              </a:rPr>
              <a:t>Favorized</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by</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the</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distributors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as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winners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or</a:t>
            </a:r>
            <a:r>
              <a:rPr lang="hu-HU" sz="1600" dirty="0">
                <a:latin typeface="Arial" panose="020B0604020202020204" pitchFamily="34" charset="0"/>
                <a:cs typeface="Arial" panose="020B0604020202020204" pitchFamily="34" charset="0"/>
              </a:rPr>
              <a:t> standard </a:t>
            </a:r>
            <a:r>
              <a:rPr lang="hu-HU" sz="1600" dirty="0" err="1">
                <a:latin typeface="Arial" panose="020B0604020202020204" pitchFamily="34" charset="0"/>
                <a:cs typeface="Arial" panose="020B0604020202020204" pitchFamily="34" charset="0"/>
              </a:rPr>
              <a:t>subcontractors</a:t>
            </a:r>
            <a:r>
              <a:rPr lang="hu-HU" sz="1600" dirty="0">
                <a:latin typeface="Arial" panose="020B0604020202020204" pitchFamily="34" charset="0"/>
                <a:cs typeface="Arial" panose="020B0604020202020204" pitchFamily="34" charset="0"/>
              </a:rPr>
              <a:t>) of </a:t>
            </a:r>
            <a:r>
              <a:rPr lang="hu-HU" sz="1600" dirty="0" err="1">
                <a:latin typeface="Arial" panose="020B0604020202020204" pitchFamily="34" charset="0"/>
                <a:cs typeface="Arial" panose="020B0604020202020204" pitchFamily="34" charset="0"/>
              </a:rPr>
              <a:t>central</a:t>
            </a:r>
            <a:r>
              <a:rPr lang="hu-HU" sz="1600" dirty="0">
                <a:latin typeface="Arial" panose="020B0604020202020204" pitchFamily="34" charset="0"/>
                <a:cs typeface="Arial" panose="020B0604020202020204" pitchFamily="34" charset="0"/>
              </a:rPr>
              <a:t> and local </a:t>
            </a:r>
            <a:r>
              <a:rPr lang="hu-HU" sz="1600" dirty="0" err="1">
                <a:latin typeface="Arial" panose="020B0604020202020204" pitchFamily="34" charset="0"/>
                <a:cs typeface="Arial" panose="020B0604020202020204" pitchFamily="34" charset="0"/>
              </a:rPr>
              <a:t>decisions</a:t>
            </a:r>
            <a:endParaRPr lang="en-US" sz="1600" dirty="0">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EC718C63-7E58-E31A-08BB-2BA5F79E72AF}"/>
              </a:ext>
            </a:extLst>
          </p:cNvPr>
          <p:cNvSpPr txBox="1"/>
          <p:nvPr/>
        </p:nvSpPr>
        <p:spPr>
          <a:xfrm>
            <a:off x="6616759" y="5308978"/>
            <a:ext cx="429926" cy="369332"/>
          </a:xfrm>
          <a:prstGeom prst="rect">
            <a:avLst/>
          </a:prstGeom>
          <a:noFill/>
        </p:spPr>
        <p:txBody>
          <a:bodyPr wrap="none" rtlCol="0">
            <a:spAutoFit/>
          </a:bodyPr>
          <a:lstStyle/>
          <a:p>
            <a:pPr algn="ctr"/>
            <a:r>
              <a:rPr lang="hu-HU" b="1" dirty="0">
                <a:solidFill>
                  <a:schemeClr val="tx1"/>
                </a:solidFill>
              </a:rPr>
              <a:t>Cs</a:t>
            </a:r>
            <a:endParaRPr lang="en-US" b="1" dirty="0">
              <a:solidFill>
                <a:schemeClr val="tx1"/>
              </a:solidFill>
            </a:endParaRPr>
          </a:p>
        </p:txBody>
      </p:sp>
      <p:sp>
        <p:nvSpPr>
          <p:cNvPr id="69" name="TextBox 68">
            <a:extLst>
              <a:ext uri="{FF2B5EF4-FFF2-40B4-BE49-F238E27FC236}">
                <a16:creationId xmlns:a16="http://schemas.microsoft.com/office/drawing/2014/main" id="{958F0F83-11E6-4F7C-1429-310A3358EF18}"/>
              </a:ext>
            </a:extLst>
          </p:cNvPr>
          <p:cNvSpPr txBox="1"/>
          <p:nvPr/>
        </p:nvSpPr>
        <p:spPr>
          <a:xfrm>
            <a:off x="3128928" y="2715825"/>
            <a:ext cx="1240514" cy="830997"/>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Foreign</a:t>
            </a:r>
            <a:r>
              <a:rPr lang="hu-HU" sz="1600" dirty="0">
                <a:solidFill>
                  <a:schemeClr val="tx1"/>
                </a:solidFill>
              </a:rPr>
              <a:t> </a:t>
            </a:r>
            <a:r>
              <a:rPr lang="hu-HU" sz="1600" b="1" dirty="0" err="1">
                <a:solidFill>
                  <a:schemeClr val="tx1"/>
                </a:solidFill>
              </a:rPr>
              <a:t>Affairs</a:t>
            </a:r>
            <a:endParaRPr lang="en-US" sz="1600" b="1" dirty="0">
              <a:solidFill>
                <a:schemeClr val="tx1"/>
              </a:solidFill>
            </a:endParaRPr>
          </a:p>
        </p:txBody>
      </p:sp>
      <p:sp>
        <p:nvSpPr>
          <p:cNvPr id="93" name="Ellipszis 92"/>
          <p:cNvSpPr/>
          <p:nvPr/>
        </p:nvSpPr>
        <p:spPr>
          <a:xfrm>
            <a:off x="3623874" y="1299547"/>
            <a:ext cx="1448389" cy="1266418"/>
          </a:xfrm>
          <a:prstGeom prst="ellipse">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b="1" dirty="0" err="1">
                <a:solidFill>
                  <a:schemeClr val="tx1"/>
                </a:solidFill>
              </a:rPr>
              <a:t>President</a:t>
            </a:r>
            <a:r>
              <a:rPr lang="hu-HU" sz="1400" b="1" dirty="0">
                <a:solidFill>
                  <a:schemeClr val="tx1"/>
                </a:solidFill>
              </a:rPr>
              <a:t> of </a:t>
            </a:r>
            <a:r>
              <a:rPr lang="hu-HU" sz="1400" b="1" dirty="0" err="1">
                <a:solidFill>
                  <a:schemeClr val="tx1"/>
                </a:solidFill>
              </a:rPr>
              <a:t>the</a:t>
            </a:r>
            <a:r>
              <a:rPr lang="hu-HU" sz="1400" b="1" dirty="0">
                <a:solidFill>
                  <a:schemeClr val="tx1"/>
                </a:solidFill>
              </a:rPr>
              <a:t> National</a:t>
            </a:r>
          </a:p>
          <a:p>
            <a:pPr algn="ctr"/>
            <a:r>
              <a:rPr lang="hu-HU" sz="1400" b="1" dirty="0">
                <a:solidFill>
                  <a:schemeClr val="tx1"/>
                </a:solidFill>
              </a:rPr>
              <a:t>Bank</a:t>
            </a:r>
            <a:endParaRPr lang="en-US" sz="1400" b="1" dirty="0">
              <a:solidFill>
                <a:schemeClr val="tx1"/>
              </a:solidFill>
            </a:endParaRPr>
          </a:p>
        </p:txBody>
      </p:sp>
      <p:cxnSp>
        <p:nvCxnSpPr>
          <p:cNvPr id="96" name="Egyenes összekötő nyíllal 95"/>
          <p:cNvCxnSpPr>
            <a:cxnSpLocks/>
          </p:cNvCxnSpPr>
          <p:nvPr/>
        </p:nvCxnSpPr>
        <p:spPr>
          <a:xfrm flipH="1">
            <a:off x="4710417" y="2059965"/>
            <a:ext cx="1345361" cy="1293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8" name="Egyenes összekötő nyíllal 97"/>
          <p:cNvCxnSpPr/>
          <p:nvPr/>
        </p:nvCxnSpPr>
        <p:spPr>
          <a:xfrm flipV="1">
            <a:off x="4477707" y="2940337"/>
            <a:ext cx="710029" cy="755171"/>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0" name="Egyenes összekötő nyíllal 99"/>
          <p:cNvCxnSpPr/>
          <p:nvPr/>
        </p:nvCxnSpPr>
        <p:spPr>
          <a:xfrm flipV="1">
            <a:off x="2630795" y="3027856"/>
            <a:ext cx="916889" cy="337319"/>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4" name="Egyenes összekötő nyíllal 103"/>
          <p:cNvCxnSpPr>
            <a:endCxn id="40" idx="2"/>
          </p:cNvCxnSpPr>
          <p:nvPr/>
        </p:nvCxnSpPr>
        <p:spPr>
          <a:xfrm flipV="1">
            <a:off x="5200578" y="3512247"/>
            <a:ext cx="1012937" cy="276511"/>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5" name="Egyenes összekötő nyíllal 104"/>
          <p:cNvCxnSpPr/>
          <p:nvPr/>
        </p:nvCxnSpPr>
        <p:spPr>
          <a:xfrm flipV="1">
            <a:off x="5292257" y="2197643"/>
            <a:ext cx="997608" cy="391374"/>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7" name="Egyenes összekötő nyíllal 106"/>
          <p:cNvCxnSpPr/>
          <p:nvPr/>
        </p:nvCxnSpPr>
        <p:spPr>
          <a:xfrm flipV="1">
            <a:off x="6719839" y="1644187"/>
            <a:ext cx="1648584" cy="236312"/>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102" name="Group 67">
            <a:extLst>
              <a:ext uri="{FF2B5EF4-FFF2-40B4-BE49-F238E27FC236}">
                <a16:creationId xmlns:a16="http://schemas.microsoft.com/office/drawing/2014/main" id="{F00DB93A-B366-A651-C0CB-B09B46ED6058}"/>
              </a:ext>
            </a:extLst>
          </p:cNvPr>
          <p:cNvGrpSpPr/>
          <p:nvPr/>
        </p:nvGrpSpPr>
        <p:grpSpPr>
          <a:xfrm>
            <a:off x="6850671" y="1461364"/>
            <a:ext cx="1406120" cy="1348279"/>
            <a:chOff x="7131590" y="2051535"/>
            <a:chExt cx="1528631" cy="1416592"/>
          </a:xfrm>
        </p:grpSpPr>
        <p:sp>
          <p:nvSpPr>
            <p:cNvPr id="109" name="Ellipszis 108"/>
            <p:cNvSpPr/>
            <p:nvPr/>
          </p:nvSpPr>
          <p:spPr>
            <a:xfrm>
              <a:off x="7131590" y="2051535"/>
              <a:ext cx="1528631" cy="1416592"/>
            </a:xfrm>
            <a:prstGeom prst="ellipse">
              <a:avLst/>
            </a:prstGeom>
            <a:solidFill>
              <a:srgbClr val="F767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110" name="TextBox 64">
              <a:extLst>
                <a:ext uri="{FF2B5EF4-FFF2-40B4-BE49-F238E27FC236}">
                  <a16:creationId xmlns:a16="http://schemas.microsoft.com/office/drawing/2014/main" id="{B213DE46-B429-7AAB-63DA-D2D68359B7D4}"/>
                </a:ext>
              </a:extLst>
            </p:cNvPr>
            <p:cNvSpPr txBox="1"/>
            <p:nvPr/>
          </p:nvSpPr>
          <p:spPr>
            <a:xfrm>
              <a:off x="7285826" y="2306711"/>
              <a:ext cx="1252089" cy="830997"/>
            </a:xfrm>
            <a:prstGeom prst="rect">
              <a:avLst/>
            </a:prstGeom>
            <a:noFill/>
          </p:spPr>
          <p:txBody>
            <a:bodyPr wrap="square" rtlCol="0">
              <a:spAutoFit/>
            </a:bodyPr>
            <a:lstStyle/>
            <a:p>
              <a:pPr algn="ctr"/>
              <a:r>
                <a:rPr lang="hu-HU" sz="1600" b="1" dirty="0" err="1">
                  <a:solidFill>
                    <a:schemeClr val="tx1"/>
                  </a:solidFill>
                </a:rPr>
                <a:t>Minister</a:t>
              </a:r>
              <a:r>
                <a:rPr lang="hu-HU" sz="1600" b="1" dirty="0">
                  <a:solidFill>
                    <a:schemeClr val="tx1"/>
                  </a:solidFill>
                </a:rPr>
                <a:t> of </a:t>
              </a:r>
              <a:r>
                <a:rPr lang="hu-HU" sz="1600" b="1" dirty="0" err="1">
                  <a:solidFill>
                    <a:schemeClr val="tx1"/>
                  </a:solidFill>
                </a:rPr>
                <a:t>Internal</a:t>
              </a:r>
              <a:r>
                <a:rPr lang="hu-HU" sz="1600" b="1" dirty="0">
                  <a:solidFill>
                    <a:schemeClr val="tx1"/>
                  </a:solidFill>
                </a:rPr>
                <a:t> </a:t>
              </a:r>
              <a:r>
                <a:rPr lang="hu-HU" sz="1600" b="1" dirty="0" err="1">
                  <a:solidFill>
                    <a:schemeClr val="tx1"/>
                  </a:solidFill>
                </a:rPr>
                <a:t>Affairs</a:t>
              </a:r>
              <a:endParaRPr lang="en-US" sz="1600" b="1" dirty="0">
                <a:solidFill>
                  <a:schemeClr val="tx1"/>
                </a:solidFill>
              </a:endParaRPr>
            </a:p>
          </p:txBody>
        </p:sp>
      </p:grpSp>
      <p:cxnSp>
        <p:nvCxnSpPr>
          <p:cNvPr id="111" name="Egyenes összekötő nyíllal 110"/>
          <p:cNvCxnSpPr>
            <a:cxnSpLocks/>
            <a:stCxn id="31" idx="2"/>
          </p:cNvCxnSpPr>
          <p:nvPr/>
        </p:nvCxnSpPr>
        <p:spPr>
          <a:xfrm>
            <a:off x="6095507" y="2044280"/>
            <a:ext cx="1196329" cy="2018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3" name="Egyenes összekötő nyíllal 112"/>
          <p:cNvCxnSpPr>
            <a:cxnSpLocks/>
            <a:stCxn id="31" idx="2"/>
          </p:cNvCxnSpPr>
          <p:nvPr/>
        </p:nvCxnSpPr>
        <p:spPr>
          <a:xfrm>
            <a:off x="6095507" y="2044280"/>
            <a:ext cx="890495" cy="8486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5" name="Egyenes összekötő 114"/>
          <p:cNvCxnSpPr/>
          <p:nvPr/>
        </p:nvCxnSpPr>
        <p:spPr>
          <a:xfrm flipV="1">
            <a:off x="3854254" y="2752064"/>
            <a:ext cx="1017335" cy="632151"/>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7" name="Egyenes összekötő 116"/>
          <p:cNvCxnSpPr/>
          <p:nvPr/>
        </p:nvCxnSpPr>
        <p:spPr>
          <a:xfrm flipH="1" flipV="1">
            <a:off x="5175504" y="3072384"/>
            <a:ext cx="142455" cy="1260817"/>
          </a:xfrm>
          <a:prstGeom prst="line">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9" name="Egyenes összekötő nyíllal 118"/>
          <p:cNvCxnSpPr/>
          <p:nvPr/>
        </p:nvCxnSpPr>
        <p:spPr>
          <a:xfrm>
            <a:off x="3584367" y="4833425"/>
            <a:ext cx="4193136" cy="924709"/>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1" name="Egyenes összekötő nyíllal 120"/>
          <p:cNvCxnSpPr/>
          <p:nvPr/>
        </p:nvCxnSpPr>
        <p:spPr>
          <a:xfrm>
            <a:off x="5340965" y="2982951"/>
            <a:ext cx="557005" cy="68975"/>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3" name="Egyenes összekötő nyíllal 122"/>
          <p:cNvCxnSpPr/>
          <p:nvPr/>
        </p:nvCxnSpPr>
        <p:spPr>
          <a:xfrm>
            <a:off x="4706249" y="2065314"/>
            <a:ext cx="1304479" cy="727023"/>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4" name="Egyenes összekötő nyíllal 123"/>
          <p:cNvCxnSpPr/>
          <p:nvPr/>
        </p:nvCxnSpPr>
        <p:spPr>
          <a:xfrm>
            <a:off x="6594760" y="2275016"/>
            <a:ext cx="476528" cy="768079"/>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25" name="Egyenes összekötő nyíllal 124"/>
          <p:cNvCxnSpPr/>
          <p:nvPr/>
        </p:nvCxnSpPr>
        <p:spPr>
          <a:xfrm>
            <a:off x="7881323" y="2192739"/>
            <a:ext cx="487100" cy="954444"/>
          </a:xfrm>
          <a:prstGeom prst="straightConnector1">
            <a:avLst/>
          </a:prstGeom>
          <a:ln w="158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201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0"/>
            <a:ext cx="12014421" cy="1346028"/>
          </a:xfrm>
        </p:spPr>
        <p:txBody>
          <a:bodyPr>
            <a:normAutofit/>
          </a:bodyPr>
          <a:lstStyle/>
          <a:p>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Public and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private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market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occupation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with</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direct</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governement</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mediation</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98783" y="1423284"/>
            <a:ext cx="11815638" cy="5367130"/>
          </a:xfrm>
        </p:spPr>
        <p:txBody>
          <a:bodyPr>
            <a:normAutofit fontScale="62500" lnSpcReduction="20000"/>
          </a:bodyPr>
          <a:lstStyle/>
          <a:p>
            <a:r>
              <a:rPr lang="hu-HU" sz="4000" b="1" dirty="0" err="1">
                <a:solidFill>
                  <a:schemeClr val="tx1"/>
                </a:solidFill>
                <a:sym typeface="Wingdings" panose="05000000000000000000" pitchFamily="2" charset="2"/>
              </a:rPr>
              <a:t>Government</a:t>
            </a:r>
            <a:r>
              <a:rPr lang="hu-HU" sz="4000" b="1" dirty="0">
                <a:solidFill>
                  <a:schemeClr val="tx1"/>
                </a:solidFill>
                <a:sym typeface="Wingdings" panose="05000000000000000000" pitchFamily="2" charset="2"/>
              </a:rPr>
              <a:t> </a:t>
            </a:r>
            <a:r>
              <a:rPr lang="hu-HU" sz="4000" b="1" dirty="0" err="1">
                <a:solidFill>
                  <a:schemeClr val="tx1"/>
                </a:solidFill>
                <a:sym typeface="Wingdings" panose="05000000000000000000" pitchFamily="2" charset="2"/>
              </a:rPr>
              <a:t>mediation</a:t>
            </a:r>
            <a:r>
              <a:rPr lang="hu-HU" sz="4000" b="1"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Government’s</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targeted</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regulations</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legal</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instruments</a:t>
            </a:r>
            <a:r>
              <a:rPr lang="hu-HU" sz="4000" dirty="0">
                <a:solidFill>
                  <a:schemeClr val="tx1"/>
                </a:solidFill>
                <a:sym typeface="Wingdings" panose="05000000000000000000" pitchFamily="2" charset="2"/>
              </a:rPr>
              <a:t>, and </a:t>
            </a:r>
            <a:r>
              <a:rPr lang="hu-HU" sz="4000" dirty="0" err="1">
                <a:solidFill>
                  <a:schemeClr val="tx1"/>
                </a:solidFill>
                <a:sym typeface="Wingdings" panose="05000000000000000000" pitchFamily="2" charset="2"/>
              </a:rPr>
              <a:t>even</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direct</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inteventions</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into</a:t>
            </a:r>
            <a:r>
              <a:rPr lang="hu-HU" sz="4000" dirty="0">
                <a:solidFill>
                  <a:schemeClr val="tx1"/>
                </a:solidFill>
                <a:sym typeface="Wingdings" panose="05000000000000000000" pitchFamily="2" charset="2"/>
              </a:rPr>
              <a:t> market</a:t>
            </a:r>
            <a:r>
              <a:rPr lang="en-US" sz="4000" dirty="0">
                <a:solidFill>
                  <a:schemeClr val="tx1"/>
                </a:solidFill>
                <a:sym typeface="Wingdings" panose="05000000000000000000" pitchFamily="2" charset="2"/>
              </a:rPr>
              <a:t>s</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for</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the</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privileged</a:t>
            </a:r>
            <a:r>
              <a:rPr lang="hu-HU" sz="4000" dirty="0">
                <a:solidFill>
                  <a:schemeClr val="tx1"/>
                </a:solidFill>
                <a:sym typeface="Wingdings" panose="05000000000000000000" pitchFamily="2" charset="2"/>
              </a:rPr>
              <a:t> </a:t>
            </a:r>
            <a:r>
              <a:rPr lang="hu-HU" sz="4000" dirty="0" err="1">
                <a:solidFill>
                  <a:schemeClr val="tx1"/>
                </a:solidFill>
                <a:sym typeface="Wingdings" panose="05000000000000000000" pitchFamily="2" charset="2"/>
              </a:rPr>
              <a:t>to</a:t>
            </a:r>
            <a:r>
              <a:rPr lang="hu-HU" sz="4000" dirty="0">
                <a:solidFill>
                  <a:schemeClr val="tx1"/>
                </a:solidFill>
                <a:sym typeface="Wingdings" panose="05000000000000000000" pitchFamily="2" charset="2"/>
              </a:rPr>
              <a:t> </a:t>
            </a:r>
            <a:r>
              <a:rPr lang="en-US" sz="4000" dirty="0">
                <a:solidFill>
                  <a:schemeClr val="tx1"/>
                </a:solidFill>
                <a:sym typeface="Wingdings" panose="05000000000000000000" pitchFamily="2" charset="2"/>
              </a:rPr>
              <a:t>gain ground</a:t>
            </a:r>
            <a:r>
              <a:rPr lang="hu-HU" sz="4000" dirty="0">
                <a:solidFill>
                  <a:schemeClr val="tx1"/>
                </a:solidFill>
                <a:sym typeface="Wingdings" panose="05000000000000000000" pitchFamily="2" charset="2"/>
              </a:rPr>
              <a:t> </a:t>
            </a:r>
          </a:p>
          <a:p>
            <a:pPr>
              <a:spcBef>
                <a:spcPts val="0"/>
              </a:spcBef>
              <a:spcAft>
                <a:spcPts val="0"/>
              </a:spcAft>
            </a:pPr>
            <a:r>
              <a:rPr lang="en-US" sz="2600" dirty="0">
                <a:solidFill>
                  <a:schemeClr val="tx1"/>
                </a:solidFill>
              </a:rPr>
              <a:t>Instruments: </a:t>
            </a:r>
          </a:p>
          <a:p>
            <a:r>
              <a:rPr lang="hu-HU" sz="2600" dirty="0" err="1">
                <a:solidFill>
                  <a:schemeClr val="tx1"/>
                </a:solidFill>
              </a:rPr>
              <a:t>To</a:t>
            </a:r>
            <a:r>
              <a:rPr lang="hu-HU" sz="2600" dirty="0">
                <a:solidFill>
                  <a:schemeClr val="tx1"/>
                </a:solidFill>
              </a:rPr>
              <a:t> </a:t>
            </a:r>
            <a:r>
              <a:rPr lang="hu-HU" sz="2600" dirty="0" err="1">
                <a:solidFill>
                  <a:schemeClr val="tx1"/>
                </a:solidFill>
              </a:rPr>
              <a:t>directly</a:t>
            </a:r>
            <a:r>
              <a:rPr lang="hu-HU" sz="2600" dirty="0">
                <a:solidFill>
                  <a:schemeClr val="tx1"/>
                </a:solidFill>
              </a:rPr>
              <a:t> </a:t>
            </a:r>
            <a:r>
              <a:rPr lang="hu-HU" sz="2600" dirty="0" err="1">
                <a:solidFill>
                  <a:schemeClr val="tx1"/>
                </a:solidFill>
              </a:rPr>
              <a:t>or</a:t>
            </a:r>
            <a:r>
              <a:rPr lang="hu-HU" sz="2600" dirty="0">
                <a:solidFill>
                  <a:schemeClr val="tx1"/>
                </a:solidFill>
              </a:rPr>
              <a:t> </a:t>
            </a:r>
            <a:r>
              <a:rPr lang="hu-HU" sz="2600" dirty="0" err="1">
                <a:solidFill>
                  <a:schemeClr val="tx1"/>
                </a:solidFill>
              </a:rPr>
              <a:t>indirectly</a:t>
            </a:r>
            <a:r>
              <a:rPr lang="hu-HU" sz="2600" dirty="0">
                <a:solidFill>
                  <a:schemeClr val="tx1"/>
                </a:solidFill>
              </a:rPr>
              <a:t> centrally </a:t>
            </a:r>
            <a:r>
              <a:rPr lang="hu-HU" sz="2600" dirty="0" err="1">
                <a:solidFill>
                  <a:schemeClr val="tx1"/>
                </a:solidFill>
              </a:rPr>
              <a:t>distribute</a:t>
            </a:r>
            <a:r>
              <a:rPr lang="hu-HU" sz="2600" dirty="0">
                <a:solidFill>
                  <a:schemeClr val="tx1"/>
                </a:solidFill>
              </a:rPr>
              <a:t> </a:t>
            </a:r>
            <a:r>
              <a:rPr lang="hu-HU" sz="2600" dirty="0" err="1">
                <a:solidFill>
                  <a:schemeClr val="tx1"/>
                </a:solidFill>
              </a:rPr>
              <a:t>public</a:t>
            </a:r>
            <a:r>
              <a:rPr lang="hu-HU" sz="2600" dirty="0">
                <a:solidFill>
                  <a:schemeClr val="tx1"/>
                </a:solidFill>
              </a:rPr>
              <a:t> </a:t>
            </a:r>
            <a:r>
              <a:rPr lang="hu-HU" sz="2600" dirty="0" err="1">
                <a:solidFill>
                  <a:schemeClr val="tx1"/>
                </a:solidFill>
              </a:rPr>
              <a:t>assets</a:t>
            </a:r>
            <a:r>
              <a:rPr lang="hu-HU" sz="2600" dirty="0">
                <a:solidFill>
                  <a:schemeClr val="tx1"/>
                </a:solidFill>
              </a:rPr>
              <a:t>, </a:t>
            </a:r>
            <a:r>
              <a:rPr lang="hu-HU" sz="2600" dirty="0" err="1">
                <a:solidFill>
                  <a:schemeClr val="tx1"/>
                </a:solidFill>
              </a:rPr>
              <a:t>budgetary</a:t>
            </a:r>
            <a:r>
              <a:rPr lang="hu-HU" sz="2600" dirty="0">
                <a:solidFill>
                  <a:schemeClr val="tx1"/>
                </a:solidFill>
              </a:rPr>
              <a:t> </a:t>
            </a:r>
            <a:r>
              <a:rPr lang="hu-HU" sz="2600" dirty="0" err="1">
                <a:solidFill>
                  <a:schemeClr val="tx1"/>
                </a:solidFill>
              </a:rPr>
              <a:t>support</a:t>
            </a:r>
            <a:r>
              <a:rPr lang="hu-HU" sz="2600" dirty="0">
                <a:solidFill>
                  <a:schemeClr val="tx1"/>
                </a:solidFill>
              </a:rPr>
              <a:t>, </a:t>
            </a:r>
            <a:r>
              <a:rPr lang="hu-HU" sz="2600" dirty="0" err="1">
                <a:solidFill>
                  <a:schemeClr val="tx1"/>
                </a:solidFill>
              </a:rPr>
              <a:t>sources</a:t>
            </a:r>
            <a:r>
              <a:rPr lang="hu-HU" sz="2600" dirty="0">
                <a:solidFill>
                  <a:schemeClr val="tx1"/>
                </a:solidFill>
              </a:rPr>
              <a:t> </a:t>
            </a:r>
            <a:r>
              <a:rPr lang="hu-HU" sz="2600" dirty="0" err="1">
                <a:solidFill>
                  <a:schemeClr val="tx1"/>
                </a:solidFill>
              </a:rPr>
              <a:t>from</a:t>
            </a:r>
            <a:r>
              <a:rPr lang="hu-HU" sz="2600" dirty="0">
                <a:solidFill>
                  <a:schemeClr val="tx1"/>
                </a:solidFill>
              </a:rPr>
              <a:t> </a:t>
            </a:r>
            <a:r>
              <a:rPr lang="hu-HU" sz="2600" dirty="0" err="1">
                <a:solidFill>
                  <a:schemeClr val="tx1"/>
                </a:solidFill>
              </a:rPr>
              <a:t>state</a:t>
            </a:r>
            <a:r>
              <a:rPr lang="hu-HU" sz="2600" dirty="0">
                <a:solidFill>
                  <a:schemeClr val="tx1"/>
                </a:solidFill>
              </a:rPr>
              <a:t> </a:t>
            </a:r>
            <a:r>
              <a:rPr lang="hu-HU" sz="2600" dirty="0" err="1">
                <a:solidFill>
                  <a:schemeClr val="tx1"/>
                </a:solidFill>
              </a:rPr>
              <a:t>development</a:t>
            </a:r>
            <a:r>
              <a:rPr lang="hu-HU" sz="2600" dirty="0">
                <a:solidFill>
                  <a:schemeClr val="tx1"/>
                </a:solidFill>
              </a:rPr>
              <a:t> </a:t>
            </a:r>
            <a:r>
              <a:rPr lang="hu-HU" sz="2600" dirty="0" err="1">
                <a:solidFill>
                  <a:schemeClr val="tx1"/>
                </a:solidFill>
              </a:rPr>
              <a:t>projects</a:t>
            </a:r>
            <a:r>
              <a:rPr lang="hu-HU" sz="2600" dirty="0">
                <a:solidFill>
                  <a:schemeClr val="tx1"/>
                </a:solidFill>
              </a:rPr>
              <a:t>,  </a:t>
            </a:r>
            <a:r>
              <a:rPr lang="hu-HU" sz="2600" dirty="0" err="1">
                <a:solidFill>
                  <a:schemeClr val="tx1"/>
                </a:solidFill>
              </a:rPr>
              <a:t>external</a:t>
            </a:r>
            <a:r>
              <a:rPr lang="hu-HU" sz="2600" dirty="0">
                <a:solidFill>
                  <a:schemeClr val="tx1"/>
                </a:solidFill>
              </a:rPr>
              <a:t> </a:t>
            </a:r>
            <a:r>
              <a:rPr lang="hu-HU" sz="2600" dirty="0" err="1">
                <a:solidFill>
                  <a:schemeClr val="tx1"/>
                </a:solidFill>
              </a:rPr>
              <a:t>resources</a:t>
            </a:r>
            <a:r>
              <a:rPr lang="hu-HU" sz="2600" dirty="0">
                <a:solidFill>
                  <a:schemeClr val="tx1"/>
                </a:solidFill>
              </a:rPr>
              <a:t>, re-</a:t>
            </a:r>
            <a:r>
              <a:rPr lang="hu-HU" sz="2600" dirty="0" err="1">
                <a:solidFill>
                  <a:schemeClr val="tx1"/>
                </a:solidFill>
              </a:rPr>
              <a:t>privatization</a:t>
            </a:r>
            <a:r>
              <a:rPr lang="hu-HU" sz="2600" dirty="0">
                <a:solidFill>
                  <a:schemeClr val="tx1"/>
                </a:solidFill>
              </a:rPr>
              <a:t> </a:t>
            </a:r>
            <a:r>
              <a:rPr lang="hu-HU" sz="2600" dirty="0" err="1">
                <a:solidFill>
                  <a:schemeClr val="tx1"/>
                </a:solidFill>
              </a:rPr>
              <a:t>or</a:t>
            </a:r>
            <a:r>
              <a:rPr lang="hu-HU" sz="2600" dirty="0">
                <a:solidFill>
                  <a:schemeClr val="tx1"/>
                </a:solidFill>
              </a:rPr>
              <a:t> transfer of </a:t>
            </a:r>
            <a:r>
              <a:rPr lang="hu-HU" sz="2600" dirty="0" err="1">
                <a:solidFill>
                  <a:schemeClr val="tx1"/>
                </a:solidFill>
              </a:rPr>
              <a:t>public</a:t>
            </a:r>
            <a:r>
              <a:rPr lang="hu-HU" sz="2600" dirty="0">
                <a:solidFill>
                  <a:schemeClr val="tx1"/>
                </a:solidFill>
              </a:rPr>
              <a:t> </a:t>
            </a:r>
            <a:r>
              <a:rPr lang="hu-HU" sz="2600" dirty="0" err="1">
                <a:solidFill>
                  <a:schemeClr val="tx1"/>
                </a:solidFill>
              </a:rPr>
              <a:t>assets</a:t>
            </a:r>
            <a:r>
              <a:rPr lang="hu-HU" sz="2600" dirty="0">
                <a:solidFill>
                  <a:schemeClr val="tx1"/>
                </a:solidFill>
              </a:rPr>
              <a:t>, </a:t>
            </a:r>
            <a:r>
              <a:rPr lang="hu-HU" sz="2600" dirty="0" err="1">
                <a:solidFill>
                  <a:schemeClr val="tx1"/>
                </a:solidFill>
              </a:rPr>
              <a:t>nationalization</a:t>
            </a:r>
            <a:r>
              <a:rPr lang="hu-HU" sz="2600" dirty="0">
                <a:solidFill>
                  <a:schemeClr val="tx1"/>
                </a:solidFill>
              </a:rPr>
              <a:t> of </a:t>
            </a:r>
            <a:r>
              <a:rPr lang="hu-HU" sz="2600" dirty="0" err="1">
                <a:solidFill>
                  <a:schemeClr val="tx1"/>
                </a:solidFill>
              </a:rPr>
              <a:t>private</a:t>
            </a:r>
            <a:r>
              <a:rPr lang="hu-HU" sz="2600" dirty="0">
                <a:solidFill>
                  <a:schemeClr val="tx1"/>
                </a:solidFill>
              </a:rPr>
              <a:t> </a:t>
            </a:r>
            <a:r>
              <a:rPr lang="hu-HU" sz="2600" dirty="0" err="1">
                <a:solidFill>
                  <a:schemeClr val="tx1"/>
                </a:solidFill>
              </a:rPr>
              <a:t>assets</a:t>
            </a:r>
            <a:r>
              <a:rPr lang="hu-HU" sz="2600" dirty="0">
                <a:solidFill>
                  <a:schemeClr val="tx1"/>
                </a:solidFill>
              </a:rPr>
              <a:t>, </a:t>
            </a:r>
            <a:r>
              <a:rPr lang="hu-HU" sz="2600" dirty="0" err="1">
                <a:solidFill>
                  <a:schemeClr val="tx1"/>
                </a:solidFill>
              </a:rPr>
              <a:t>private</a:t>
            </a:r>
            <a:r>
              <a:rPr lang="hu-HU" sz="2600" dirty="0">
                <a:solidFill>
                  <a:schemeClr val="tx1"/>
                </a:solidFill>
              </a:rPr>
              <a:t> and </a:t>
            </a:r>
            <a:r>
              <a:rPr lang="hu-HU" sz="2600" dirty="0" err="1">
                <a:solidFill>
                  <a:schemeClr val="tx1"/>
                </a:solidFill>
              </a:rPr>
              <a:t>public</a:t>
            </a:r>
            <a:r>
              <a:rPr lang="hu-HU" sz="2600" dirty="0">
                <a:solidFill>
                  <a:schemeClr val="tx1"/>
                </a:solidFill>
              </a:rPr>
              <a:t> </a:t>
            </a:r>
            <a:r>
              <a:rPr lang="hu-HU" sz="2600" dirty="0" err="1">
                <a:solidFill>
                  <a:schemeClr val="tx1"/>
                </a:solidFill>
              </a:rPr>
              <a:t>loans</a:t>
            </a:r>
            <a:r>
              <a:rPr lang="hu-HU" sz="2600" dirty="0">
                <a:solidFill>
                  <a:schemeClr val="tx1"/>
                </a:solidFill>
              </a:rPr>
              <a:t>, </a:t>
            </a:r>
            <a:r>
              <a:rPr lang="hu-HU" sz="2600" dirty="0" err="1">
                <a:solidFill>
                  <a:schemeClr val="tx1"/>
                </a:solidFill>
              </a:rPr>
              <a:t>individual</a:t>
            </a:r>
            <a:r>
              <a:rPr lang="hu-HU" sz="2600" dirty="0">
                <a:solidFill>
                  <a:schemeClr val="tx1"/>
                </a:solidFill>
              </a:rPr>
              <a:t> </a:t>
            </a:r>
            <a:r>
              <a:rPr lang="hu-HU" sz="2600" dirty="0" err="1">
                <a:solidFill>
                  <a:schemeClr val="tx1"/>
                </a:solidFill>
              </a:rPr>
              <a:t>subsidies</a:t>
            </a:r>
            <a:r>
              <a:rPr lang="hu-HU" sz="2600" dirty="0">
                <a:solidFill>
                  <a:schemeClr val="tx1"/>
                </a:solidFill>
              </a:rPr>
              <a:t>, </a:t>
            </a:r>
            <a:r>
              <a:rPr lang="hu-HU" sz="2600" dirty="0" err="1">
                <a:solidFill>
                  <a:schemeClr val="tx1"/>
                </a:solidFill>
              </a:rPr>
              <a:t>public</a:t>
            </a:r>
            <a:r>
              <a:rPr lang="hu-HU" sz="2600" dirty="0">
                <a:solidFill>
                  <a:schemeClr val="tx1"/>
                </a:solidFill>
              </a:rPr>
              <a:t> </a:t>
            </a:r>
            <a:r>
              <a:rPr lang="hu-HU" sz="2600" dirty="0" err="1">
                <a:solidFill>
                  <a:schemeClr val="tx1"/>
                </a:solidFill>
              </a:rPr>
              <a:t>procurement</a:t>
            </a:r>
            <a:r>
              <a:rPr lang="hu-HU" sz="2600" dirty="0">
                <a:solidFill>
                  <a:schemeClr val="tx1"/>
                </a:solidFill>
              </a:rPr>
              <a:t>, </a:t>
            </a:r>
            <a:r>
              <a:rPr lang="hu-HU" sz="2600" dirty="0" err="1">
                <a:solidFill>
                  <a:schemeClr val="tx1"/>
                </a:solidFill>
              </a:rPr>
              <a:t>exemptions</a:t>
            </a:r>
            <a:r>
              <a:rPr lang="hu-HU" sz="2600" dirty="0">
                <a:solidFill>
                  <a:schemeClr val="tx1"/>
                </a:solidFill>
              </a:rPr>
              <a:t>, </a:t>
            </a:r>
            <a:r>
              <a:rPr lang="hu-HU" sz="2600" dirty="0" err="1">
                <a:solidFill>
                  <a:schemeClr val="tx1"/>
                </a:solidFill>
              </a:rPr>
              <a:t>tax</a:t>
            </a:r>
            <a:r>
              <a:rPr lang="hu-HU" sz="2600" dirty="0">
                <a:solidFill>
                  <a:schemeClr val="tx1"/>
                </a:solidFill>
              </a:rPr>
              <a:t> </a:t>
            </a:r>
            <a:r>
              <a:rPr lang="hu-HU" sz="2600" dirty="0" err="1">
                <a:solidFill>
                  <a:schemeClr val="tx1"/>
                </a:solidFill>
              </a:rPr>
              <a:t>waves</a:t>
            </a:r>
            <a:r>
              <a:rPr lang="hu-HU" sz="2600" dirty="0">
                <a:solidFill>
                  <a:schemeClr val="tx1"/>
                </a:solidFill>
              </a:rPr>
              <a:t>, </a:t>
            </a:r>
            <a:r>
              <a:rPr lang="hu-HU" sz="2600" dirty="0" err="1">
                <a:solidFill>
                  <a:schemeClr val="tx1"/>
                </a:solidFill>
              </a:rPr>
              <a:t>declaration</a:t>
            </a:r>
            <a:r>
              <a:rPr lang="hu-HU" sz="2600" dirty="0">
                <a:solidFill>
                  <a:schemeClr val="tx1"/>
                </a:solidFill>
              </a:rPr>
              <a:t> of </a:t>
            </a:r>
            <a:r>
              <a:rPr lang="hu-HU" sz="2600" dirty="0" err="1">
                <a:solidFill>
                  <a:schemeClr val="tx1"/>
                </a:solidFill>
              </a:rPr>
              <a:t>strategic</a:t>
            </a:r>
            <a:r>
              <a:rPr lang="hu-HU" sz="2600" dirty="0">
                <a:solidFill>
                  <a:schemeClr val="tx1"/>
                </a:solidFill>
              </a:rPr>
              <a:t> </a:t>
            </a:r>
            <a:r>
              <a:rPr lang="hu-HU" sz="2600" dirty="0" err="1">
                <a:solidFill>
                  <a:schemeClr val="tx1"/>
                </a:solidFill>
              </a:rPr>
              <a:t>enterprises</a:t>
            </a:r>
            <a:r>
              <a:rPr lang="hu-HU" sz="2600" dirty="0">
                <a:solidFill>
                  <a:schemeClr val="tx1"/>
                </a:solidFill>
              </a:rPr>
              <a:t>, </a:t>
            </a:r>
            <a:r>
              <a:rPr lang="hu-HU" sz="2600" dirty="0" err="1">
                <a:solidFill>
                  <a:schemeClr val="tx1"/>
                </a:solidFill>
              </a:rPr>
              <a:t>strategic</a:t>
            </a:r>
            <a:r>
              <a:rPr lang="hu-HU" sz="2600" dirty="0">
                <a:solidFill>
                  <a:schemeClr val="tx1"/>
                </a:solidFill>
              </a:rPr>
              <a:t> </a:t>
            </a:r>
            <a:r>
              <a:rPr lang="hu-HU" sz="2600" dirty="0" err="1">
                <a:solidFill>
                  <a:schemeClr val="tx1"/>
                </a:solidFill>
              </a:rPr>
              <a:t>investments</a:t>
            </a:r>
            <a:r>
              <a:rPr lang="hu-HU" sz="2600" dirty="0">
                <a:solidFill>
                  <a:schemeClr val="tx1"/>
                </a:solidFill>
              </a:rPr>
              <a:t>, </a:t>
            </a:r>
            <a:r>
              <a:rPr lang="hu-HU" sz="2600" dirty="0" err="1">
                <a:solidFill>
                  <a:schemeClr val="tx1"/>
                </a:solidFill>
              </a:rPr>
              <a:t>strategic</a:t>
            </a:r>
            <a:r>
              <a:rPr lang="hu-HU" sz="2600" dirty="0">
                <a:solidFill>
                  <a:schemeClr val="tx1"/>
                </a:solidFill>
              </a:rPr>
              <a:t> </a:t>
            </a:r>
            <a:r>
              <a:rPr lang="hu-HU" sz="2600" dirty="0" err="1">
                <a:solidFill>
                  <a:schemeClr val="tx1"/>
                </a:solidFill>
              </a:rPr>
              <a:t>partnership</a:t>
            </a:r>
            <a:r>
              <a:rPr lang="hu-HU" sz="2600" dirty="0">
                <a:solidFill>
                  <a:schemeClr val="tx1"/>
                </a:solidFill>
              </a:rPr>
              <a:t> </a:t>
            </a:r>
            <a:r>
              <a:rPr lang="hu-HU" sz="2600" dirty="0" err="1">
                <a:solidFill>
                  <a:schemeClr val="tx1"/>
                </a:solidFill>
              </a:rPr>
              <a:t>agreements</a:t>
            </a:r>
            <a:r>
              <a:rPr lang="hu-HU" sz="2600" dirty="0">
                <a:solidFill>
                  <a:schemeClr val="tx1"/>
                </a:solidFill>
              </a:rPr>
              <a:t>, </a:t>
            </a:r>
            <a:r>
              <a:rPr lang="hu-HU" sz="2600" dirty="0" err="1">
                <a:solidFill>
                  <a:schemeClr val="tx1"/>
                </a:solidFill>
              </a:rPr>
              <a:t>strategic</a:t>
            </a:r>
            <a:r>
              <a:rPr lang="hu-HU" sz="2600" dirty="0">
                <a:solidFill>
                  <a:schemeClr val="tx1"/>
                </a:solidFill>
              </a:rPr>
              <a:t> </a:t>
            </a:r>
            <a:r>
              <a:rPr lang="hu-HU" sz="2600" dirty="0" err="1">
                <a:solidFill>
                  <a:schemeClr val="tx1"/>
                </a:solidFill>
              </a:rPr>
              <a:t>enterprise</a:t>
            </a:r>
            <a:r>
              <a:rPr lang="hu-HU" sz="2600" dirty="0">
                <a:solidFill>
                  <a:schemeClr val="tx1"/>
                </a:solidFill>
              </a:rPr>
              <a:t> </a:t>
            </a:r>
            <a:r>
              <a:rPr lang="hu-HU" sz="2600" dirty="0" err="1">
                <a:solidFill>
                  <a:schemeClr val="tx1"/>
                </a:solidFill>
              </a:rPr>
              <a:t>declarations</a:t>
            </a:r>
            <a:r>
              <a:rPr lang="hu-HU" sz="2600" dirty="0">
                <a:solidFill>
                  <a:schemeClr val="tx1"/>
                </a:solidFill>
              </a:rPr>
              <a:t>, </a:t>
            </a:r>
            <a:r>
              <a:rPr lang="hu-HU" sz="2600" dirty="0" err="1">
                <a:solidFill>
                  <a:schemeClr val="tx1"/>
                </a:solidFill>
              </a:rPr>
              <a:t>mediation</a:t>
            </a:r>
            <a:r>
              <a:rPr lang="hu-HU" sz="2600" dirty="0">
                <a:solidFill>
                  <a:schemeClr val="tx1"/>
                </a:solidFill>
              </a:rPr>
              <a:t> </a:t>
            </a:r>
            <a:r>
              <a:rPr lang="hu-HU" sz="2600" dirty="0" err="1">
                <a:solidFill>
                  <a:schemeClr val="tx1"/>
                </a:solidFill>
              </a:rPr>
              <a:t>into</a:t>
            </a:r>
            <a:r>
              <a:rPr lang="hu-HU" sz="2600" dirty="0">
                <a:solidFill>
                  <a:schemeClr val="tx1"/>
                </a:solidFill>
              </a:rPr>
              <a:t> </a:t>
            </a:r>
            <a:r>
              <a:rPr lang="hu-HU" sz="2600" dirty="0" err="1">
                <a:solidFill>
                  <a:schemeClr val="tx1"/>
                </a:solidFill>
              </a:rPr>
              <a:t>chosen</a:t>
            </a:r>
            <a:r>
              <a:rPr lang="hu-HU" sz="2600" dirty="0">
                <a:solidFill>
                  <a:schemeClr val="tx1"/>
                </a:solidFill>
              </a:rPr>
              <a:t> </a:t>
            </a:r>
            <a:r>
              <a:rPr lang="hu-HU" sz="2600" dirty="0" err="1">
                <a:solidFill>
                  <a:schemeClr val="tx1"/>
                </a:solidFill>
              </a:rPr>
              <a:t>markets</a:t>
            </a:r>
            <a:r>
              <a:rPr lang="hu-HU" sz="2600" dirty="0">
                <a:solidFill>
                  <a:schemeClr val="tx1"/>
                </a:solidFill>
              </a:rPr>
              <a:t> </a:t>
            </a:r>
            <a:r>
              <a:rPr lang="hu-HU" sz="2600" dirty="0" err="1">
                <a:solidFill>
                  <a:schemeClr val="tx1"/>
                </a:solidFill>
              </a:rPr>
              <a:t>through</a:t>
            </a:r>
            <a:r>
              <a:rPr lang="hu-HU" sz="2600" dirty="0">
                <a:solidFill>
                  <a:schemeClr val="tx1"/>
                </a:solidFill>
              </a:rPr>
              <a:t> </a:t>
            </a:r>
            <a:r>
              <a:rPr lang="hu-HU" sz="2600" dirty="0" err="1">
                <a:solidFill>
                  <a:schemeClr val="tx1"/>
                </a:solidFill>
              </a:rPr>
              <a:t>regional</a:t>
            </a:r>
            <a:r>
              <a:rPr lang="hu-HU" sz="2600" dirty="0">
                <a:solidFill>
                  <a:schemeClr val="tx1"/>
                </a:solidFill>
              </a:rPr>
              <a:t> </a:t>
            </a:r>
            <a:r>
              <a:rPr lang="hu-HU" sz="2600" dirty="0" err="1">
                <a:solidFill>
                  <a:schemeClr val="tx1"/>
                </a:solidFill>
              </a:rPr>
              <a:t>preferences</a:t>
            </a:r>
            <a:r>
              <a:rPr lang="hu-HU" sz="2600" dirty="0">
                <a:solidFill>
                  <a:schemeClr val="tx1"/>
                </a:solidFill>
              </a:rPr>
              <a:t>, </a:t>
            </a:r>
            <a:r>
              <a:rPr lang="hu-HU" sz="2600" dirty="0" err="1">
                <a:solidFill>
                  <a:schemeClr val="tx1"/>
                </a:solidFill>
              </a:rPr>
              <a:t>bail-outs</a:t>
            </a:r>
            <a:r>
              <a:rPr lang="hu-HU" sz="2600" dirty="0">
                <a:solidFill>
                  <a:schemeClr val="tx1"/>
                </a:solidFill>
              </a:rPr>
              <a:t>, </a:t>
            </a:r>
            <a:r>
              <a:rPr lang="hu-HU" sz="2600" dirty="0" err="1">
                <a:solidFill>
                  <a:schemeClr val="tx1"/>
                </a:solidFill>
              </a:rPr>
              <a:t>regulations</a:t>
            </a:r>
            <a:r>
              <a:rPr lang="hu-HU" sz="2600" dirty="0">
                <a:solidFill>
                  <a:schemeClr val="tx1"/>
                </a:solidFill>
              </a:rPr>
              <a:t>, </a:t>
            </a:r>
            <a:r>
              <a:rPr lang="hu-HU" sz="2600" dirty="0" err="1">
                <a:solidFill>
                  <a:schemeClr val="tx1"/>
                </a:solidFill>
              </a:rPr>
              <a:t>laws</a:t>
            </a:r>
            <a:r>
              <a:rPr lang="hu-HU" sz="2600" dirty="0">
                <a:solidFill>
                  <a:schemeClr val="tx1"/>
                </a:solidFill>
              </a:rPr>
              <a:t>, </a:t>
            </a:r>
            <a:r>
              <a:rPr lang="hu-HU" sz="2600" dirty="0" err="1">
                <a:solidFill>
                  <a:schemeClr val="tx1"/>
                </a:solidFill>
              </a:rPr>
              <a:t>consolidation</a:t>
            </a:r>
            <a:r>
              <a:rPr lang="hu-HU" sz="2600" dirty="0">
                <a:solidFill>
                  <a:schemeClr val="tx1"/>
                </a:solidFill>
              </a:rPr>
              <a:t>, </a:t>
            </a:r>
            <a:r>
              <a:rPr lang="hu-HU" sz="2600" dirty="0" err="1">
                <a:solidFill>
                  <a:schemeClr val="tx1"/>
                </a:solidFill>
              </a:rPr>
              <a:t>police</a:t>
            </a:r>
            <a:r>
              <a:rPr lang="hu-HU" sz="2600" dirty="0">
                <a:solidFill>
                  <a:schemeClr val="tx1"/>
                </a:solidFill>
              </a:rPr>
              <a:t> </a:t>
            </a:r>
            <a:r>
              <a:rPr lang="hu-HU" sz="2600" dirty="0" err="1">
                <a:solidFill>
                  <a:schemeClr val="tx1"/>
                </a:solidFill>
              </a:rPr>
              <a:t>actions</a:t>
            </a:r>
            <a:r>
              <a:rPr lang="hu-HU" sz="2600" dirty="0">
                <a:solidFill>
                  <a:schemeClr val="tx1"/>
                </a:solidFill>
              </a:rPr>
              <a:t>, </a:t>
            </a:r>
            <a:r>
              <a:rPr lang="hu-HU" sz="2600" dirty="0" err="1">
                <a:solidFill>
                  <a:schemeClr val="tx1"/>
                </a:solidFill>
              </a:rPr>
              <a:t>security</a:t>
            </a:r>
            <a:r>
              <a:rPr lang="hu-HU" sz="2600" dirty="0">
                <a:solidFill>
                  <a:schemeClr val="tx1"/>
                </a:solidFill>
              </a:rPr>
              <a:t> </a:t>
            </a:r>
            <a:r>
              <a:rPr lang="hu-HU" sz="2600" dirty="0" err="1">
                <a:solidFill>
                  <a:schemeClr val="tx1"/>
                </a:solidFill>
              </a:rPr>
              <a:t>police</a:t>
            </a:r>
            <a:r>
              <a:rPr lang="hu-HU" sz="2600" dirty="0">
                <a:solidFill>
                  <a:schemeClr val="tx1"/>
                </a:solidFill>
              </a:rPr>
              <a:t> </a:t>
            </a:r>
            <a:r>
              <a:rPr lang="hu-HU" sz="2600" dirty="0" err="1">
                <a:solidFill>
                  <a:schemeClr val="tx1"/>
                </a:solidFill>
              </a:rPr>
              <a:t>actions</a:t>
            </a:r>
            <a:r>
              <a:rPr lang="hu-HU" sz="2600" dirty="0">
                <a:solidFill>
                  <a:schemeClr val="tx1"/>
                </a:solidFill>
              </a:rPr>
              <a:t> </a:t>
            </a:r>
            <a:r>
              <a:rPr lang="hu-HU" sz="2600" dirty="0" err="1">
                <a:solidFill>
                  <a:schemeClr val="tx1"/>
                </a:solidFill>
              </a:rPr>
              <a:t>against</a:t>
            </a:r>
            <a:r>
              <a:rPr lang="hu-HU" sz="2600" dirty="0">
                <a:solidFill>
                  <a:schemeClr val="tx1"/>
                </a:solidFill>
              </a:rPr>
              <a:t> </a:t>
            </a:r>
            <a:r>
              <a:rPr lang="hu-HU" sz="2600" dirty="0" err="1">
                <a:solidFill>
                  <a:schemeClr val="tx1"/>
                </a:solidFill>
              </a:rPr>
              <a:t>competitors</a:t>
            </a:r>
            <a:r>
              <a:rPr lang="hu-HU" sz="2600" dirty="0">
                <a:solidFill>
                  <a:schemeClr val="tx1"/>
                </a:solidFill>
              </a:rPr>
              <a:t>, </a:t>
            </a:r>
            <a:r>
              <a:rPr lang="hu-HU" sz="2600" dirty="0" err="1">
                <a:solidFill>
                  <a:schemeClr val="tx1"/>
                </a:solidFill>
              </a:rPr>
              <a:t>etc</a:t>
            </a:r>
            <a:endParaRPr lang="hu-HU" sz="2600" dirty="0">
              <a:solidFill>
                <a:schemeClr val="tx1"/>
              </a:solidFill>
            </a:endParaRPr>
          </a:p>
          <a:p>
            <a:r>
              <a:rPr lang="hu-HU" sz="3300" b="1" dirty="0" err="1">
                <a:solidFill>
                  <a:schemeClr val="tx1"/>
                </a:solidFill>
              </a:rPr>
              <a:t>Example</a:t>
            </a:r>
            <a:r>
              <a:rPr lang="hu-HU" sz="3300" b="1" dirty="0">
                <a:solidFill>
                  <a:schemeClr val="tx1"/>
                </a:solidFill>
              </a:rPr>
              <a:t>: </a:t>
            </a:r>
            <a:r>
              <a:rPr lang="hu-HU" sz="3300" dirty="0" err="1">
                <a:solidFill>
                  <a:schemeClr val="tx1"/>
                </a:solidFill>
              </a:rPr>
              <a:t>breaking</a:t>
            </a:r>
            <a:r>
              <a:rPr lang="hu-HU" sz="3300" dirty="0">
                <a:solidFill>
                  <a:schemeClr val="tx1"/>
                </a:solidFill>
              </a:rPr>
              <a:t> </a:t>
            </a:r>
            <a:r>
              <a:rPr lang="hu-HU" sz="3300" dirty="0" err="1">
                <a:solidFill>
                  <a:schemeClr val="tx1"/>
                </a:solidFill>
              </a:rPr>
              <a:t>into</a:t>
            </a:r>
            <a:r>
              <a:rPr lang="hu-HU" sz="3300" dirty="0">
                <a:solidFill>
                  <a:schemeClr val="tx1"/>
                </a:solidFill>
              </a:rPr>
              <a:t> </a:t>
            </a:r>
            <a:r>
              <a:rPr lang="hu-HU" sz="3300" dirty="0" err="1">
                <a:solidFill>
                  <a:schemeClr val="tx1"/>
                </a:solidFill>
              </a:rPr>
              <a:t>the</a:t>
            </a:r>
            <a:r>
              <a:rPr lang="hu-HU" sz="3300" dirty="0">
                <a:solidFill>
                  <a:schemeClr val="tx1"/>
                </a:solidFill>
              </a:rPr>
              <a:t> </a:t>
            </a:r>
            <a:r>
              <a:rPr lang="hu-HU" sz="3300" dirty="0" err="1">
                <a:solidFill>
                  <a:schemeClr val="tx1"/>
                </a:solidFill>
              </a:rPr>
              <a:t>fertilizer</a:t>
            </a:r>
            <a:r>
              <a:rPr lang="hu-HU" sz="3300" dirty="0">
                <a:solidFill>
                  <a:schemeClr val="tx1"/>
                </a:solidFill>
              </a:rPr>
              <a:t> market </a:t>
            </a:r>
            <a:r>
              <a:rPr lang="hu-HU" sz="3300" dirty="0" err="1">
                <a:solidFill>
                  <a:schemeClr val="tx1"/>
                </a:solidFill>
              </a:rPr>
              <a:t>by</a:t>
            </a:r>
            <a:r>
              <a:rPr lang="hu-HU" sz="3300" dirty="0">
                <a:solidFill>
                  <a:schemeClr val="tx1"/>
                </a:solidFill>
              </a:rPr>
              <a:t> </a:t>
            </a:r>
            <a:r>
              <a:rPr lang="hu-HU" sz="3300" dirty="0" err="1">
                <a:solidFill>
                  <a:schemeClr val="tx1"/>
                </a:solidFill>
              </a:rPr>
              <a:t>pressuring</a:t>
            </a:r>
            <a:r>
              <a:rPr lang="hu-HU" sz="3300" dirty="0">
                <a:solidFill>
                  <a:schemeClr val="tx1"/>
                </a:solidFill>
              </a:rPr>
              <a:t> out </a:t>
            </a:r>
            <a:r>
              <a:rPr lang="hu-HU" sz="3300" dirty="0" err="1">
                <a:solidFill>
                  <a:schemeClr val="tx1"/>
                </a:solidFill>
              </a:rPr>
              <a:t>the</a:t>
            </a:r>
            <a:r>
              <a:rPr lang="hu-HU" sz="3300" dirty="0">
                <a:solidFill>
                  <a:schemeClr val="tx1"/>
                </a:solidFill>
              </a:rPr>
              <a:t> major producer Bige: </a:t>
            </a:r>
            <a:r>
              <a:rPr lang="hu-HU" sz="3300" dirty="0" err="1">
                <a:solidFill>
                  <a:schemeClr val="tx1"/>
                </a:solidFill>
              </a:rPr>
              <a:t>targeted</a:t>
            </a:r>
            <a:r>
              <a:rPr lang="hu-HU" sz="3300" dirty="0">
                <a:solidFill>
                  <a:schemeClr val="tx1"/>
                </a:solidFill>
              </a:rPr>
              <a:t> </a:t>
            </a:r>
            <a:r>
              <a:rPr lang="hu-HU" sz="3300" dirty="0" err="1">
                <a:solidFill>
                  <a:schemeClr val="tx1"/>
                </a:solidFill>
              </a:rPr>
              <a:t>regulations</a:t>
            </a:r>
            <a:r>
              <a:rPr lang="hu-HU" sz="3300" dirty="0">
                <a:solidFill>
                  <a:schemeClr val="tx1"/>
                </a:solidFill>
              </a:rPr>
              <a:t> </a:t>
            </a:r>
            <a:r>
              <a:rPr lang="hu-HU" sz="3300" dirty="0" err="1">
                <a:solidFill>
                  <a:schemeClr val="tx1"/>
                </a:solidFill>
              </a:rPr>
              <a:t>to</a:t>
            </a:r>
            <a:r>
              <a:rPr lang="hu-HU" sz="3300" dirty="0">
                <a:solidFill>
                  <a:schemeClr val="tx1"/>
                </a:solidFill>
              </a:rPr>
              <a:t> lead </a:t>
            </a:r>
            <a:r>
              <a:rPr lang="hu-HU" sz="3300" dirty="0" err="1">
                <a:solidFill>
                  <a:schemeClr val="tx1"/>
                </a:solidFill>
              </a:rPr>
              <a:t>him</a:t>
            </a:r>
            <a:r>
              <a:rPr lang="hu-HU" sz="3300" dirty="0">
                <a:solidFill>
                  <a:schemeClr val="tx1"/>
                </a:solidFill>
              </a:rPr>
              <a:t> </a:t>
            </a:r>
            <a:r>
              <a:rPr lang="hu-HU" sz="3300" dirty="0" err="1">
                <a:solidFill>
                  <a:schemeClr val="tx1"/>
                </a:solidFill>
              </a:rPr>
              <a:t>to</a:t>
            </a:r>
            <a:r>
              <a:rPr lang="hu-HU" sz="3300" dirty="0">
                <a:solidFill>
                  <a:schemeClr val="tx1"/>
                </a:solidFill>
              </a:rPr>
              <a:t> bank</a:t>
            </a:r>
            <a:r>
              <a:rPr lang="en-US" sz="3300" dirty="0">
                <a:solidFill>
                  <a:schemeClr val="tx1"/>
                </a:solidFill>
              </a:rPr>
              <a:t>r</a:t>
            </a:r>
            <a:r>
              <a:rPr lang="hu-HU" sz="3300" dirty="0" err="1">
                <a:solidFill>
                  <a:schemeClr val="tx1"/>
                </a:solidFill>
              </a:rPr>
              <a:t>up</a:t>
            </a:r>
            <a:r>
              <a:rPr lang="en-US" sz="3300" dirty="0">
                <a:solidFill>
                  <a:schemeClr val="tx1"/>
                </a:solidFill>
              </a:rPr>
              <a:t>t</a:t>
            </a:r>
            <a:r>
              <a:rPr lang="hu-HU" sz="3300" dirty="0" err="1">
                <a:solidFill>
                  <a:schemeClr val="tx1"/>
                </a:solidFill>
              </a:rPr>
              <a:t>cy</a:t>
            </a:r>
            <a:r>
              <a:rPr lang="hu-HU" sz="3300" dirty="0">
                <a:solidFill>
                  <a:schemeClr val="tx1"/>
                </a:solidFill>
              </a:rPr>
              <a:t>, </a:t>
            </a:r>
            <a:r>
              <a:rPr lang="hu-HU" sz="3300" dirty="0" err="1">
                <a:solidFill>
                  <a:schemeClr val="tx1"/>
                </a:solidFill>
              </a:rPr>
              <a:t>officially</a:t>
            </a:r>
            <a:r>
              <a:rPr lang="hu-HU" sz="3300" dirty="0">
                <a:solidFill>
                  <a:schemeClr val="tx1"/>
                </a:solidFill>
              </a:rPr>
              <a:t> </a:t>
            </a:r>
            <a:r>
              <a:rPr lang="hu-HU" sz="3300" dirty="0" err="1">
                <a:solidFill>
                  <a:schemeClr val="tx1"/>
                </a:solidFill>
              </a:rPr>
              <a:t>blocking</a:t>
            </a:r>
            <a:r>
              <a:rPr lang="hu-HU" sz="3300" dirty="0">
                <a:solidFill>
                  <a:schemeClr val="tx1"/>
                </a:solidFill>
              </a:rPr>
              <a:t> </a:t>
            </a:r>
            <a:r>
              <a:rPr lang="en-US" sz="3300" dirty="0">
                <a:solidFill>
                  <a:schemeClr val="tx1"/>
                </a:solidFill>
              </a:rPr>
              <a:t>the </a:t>
            </a:r>
            <a:r>
              <a:rPr lang="hu-HU" sz="3300" dirty="0" err="1">
                <a:solidFill>
                  <a:schemeClr val="tx1"/>
                </a:solidFill>
              </a:rPr>
              <a:t>transport</a:t>
            </a:r>
            <a:r>
              <a:rPr lang="hu-HU" sz="3300" dirty="0">
                <a:solidFill>
                  <a:schemeClr val="tx1"/>
                </a:solidFill>
              </a:rPr>
              <a:t> </a:t>
            </a:r>
            <a:r>
              <a:rPr lang="hu-HU" sz="3300" dirty="0" err="1">
                <a:solidFill>
                  <a:schemeClr val="tx1"/>
                </a:solidFill>
              </a:rPr>
              <a:t>route</a:t>
            </a:r>
            <a:r>
              <a:rPr lang="hu-HU" sz="3300" dirty="0">
                <a:solidFill>
                  <a:schemeClr val="tx1"/>
                </a:solidFill>
              </a:rPr>
              <a:t> </a:t>
            </a:r>
            <a:r>
              <a:rPr lang="hu-HU" sz="3300" dirty="0" err="1">
                <a:solidFill>
                  <a:schemeClr val="tx1"/>
                </a:solidFill>
              </a:rPr>
              <a:t>referring</a:t>
            </a:r>
            <a:r>
              <a:rPr lang="hu-HU" sz="3300" dirty="0">
                <a:solidFill>
                  <a:schemeClr val="tx1"/>
                </a:solidFill>
              </a:rPr>
              <a:t> </a:t>
            </a:r>
            <a:r>
              <a:rPr lang="hu-HU" sz="3300" dirty="0" err="1">
                <a:solidFill>
                  <a:schemeClr val="tx1"/>
                </a:solidFill>
              </a:rPr>
              <a:t>to</a:t>
            </a:r>
            <a:r>
              <a:rPr lang="hu-HU" sz="3300" dirty="0">
                <a:solidFill>
                  <a:schemeClr val="tx1"/>
                </a:solidFill>
              </a:rPr>
              <a:t> </a:t>
            </a:r>
            <a:r>
              <a:rPr lang="hu-HU" sz="3300" dirty="0" err="1">
                <a:solidFill>
                  <a:schemeClr val="tx1"/>
                </a:solidFill>
              </a:rPr>
              <a:t>environmental</a:t>
            </a:r>
            <a:r>
              <a:rPr lang="hu-HU" sz="3300" dirty="0">
                <a:solidFill>
                  <a:schemeClr val="tx1"/>
                </a:solidFill>
              </a:rPr>
              <a:t> </a:t>
            </a:r>
            <a:r>
              <a:rPr lang="en-US" sz="3300" dirty="0">
                <a:solidFill>
                  <a:schemeClr val="tx1"/>
                </a:solidFill>
              </a:rPr>
              <a:t>risks</a:t>
            </a:r>
            <a:r>
              <a:rPr lang="hu-HU" sz="3300" dirty="0">
                <a:solidFill>
                  <a:schemeClr val="tx1"/>
                </a:solidFill>
              </a:rPr>
              <a:t>, </a:t>
            </a:r>
            <a:r>
              <a:rPr lang="en-US" sz="3300" dirty="0">
                <a:solidFill>
                  <a:schemeClr val="tx1"/>
                </a:solidFill>
              </a:rPr>
              <a:t>imposing </a:t>
            </a:r>
            <a:r>
              <a:rPr lang="hu-HU" sz="3300" dirty="0" err="1">
                <a:solidFill>
                  <a:schemeClr val="tx1"/>
                </a:solidFill>
              </a:rPr>
              <a:t>fines</a:t>
            </a:r>
            <a:r>
              <a:rPr lang="hu-HU" sz="3300" dirty="0">
                <a:solidFill>
                  <a:schemeClr val="tx1"/>
                </a:solidFill>
              </a:rPr>
              <a:t>, </a:t>
            </a:r>
            <a:r>
              <a:rPr lang="en-US" sz="3300" dirty="0">
                <a:solidFill>
                  <a:schemeClr val="tx1"/>
                </a:solidFill>
              </a:rPr>
              <a:t>harassments by </a:t>
            </a:r>
            <a:r>
              <a:rPr lang="hu-HU" sz="3300" dirty="0" err="1">
                <a:solidFill>
                  <a:schemeClr val="tx1"/>
                </a:solidFill>
              </a:rPr>
              <a:t>security</a:t>
            </a:r>
            <a:r>
              <a:rPr lang="hu-HU" sz="3300" dirty="0">
                <a:solidFill>
                  <a:schemeClr val="tx1"/>
                </a:solidFill>
              </a:rPr>
              <a:t> </a:t>
            </a:r>
            <a:r>
              <a:rPr lang="hu-HU" sz="3300" dirty="0" err="1">
                <a:solidFill>
                  <a:schemeClr val="tx1"/>
                </a:solidFill>
              </a:rPr>
              <a:t>police</a:t>
            </a:r>
            <a:r>
              <a:rPr lang="hu-HU" sz="3300" dirty="0">
                <a:solidFill>
                  <a:schemeClr val="tx1"/>
                </a:solidFill>
              </a:rPr>
              <a:t>, house </a:t>
            </a:r>
            <a:r>
              <a:rPr lang="hu-HU" sz="3300" dirty="0" err="1">
                <a:solidFill>
                  <a:schemeClr val="tx1"/>
                </a:solidFill>
              </a:rPr>
              <a:t>arrest</a:t>
            </a:r>
            <a:r>
              <a:rPr lang="hu-HU" sz="3300" dirty="0">
                <a:solidFill>
                  <a:schemeClr val="tx1"/>
                </a:solidFill>
              </a:rPr>
              <a:t> </a:t>
            </a:r>
            <a:r>
              <a:rPr lang="hu-HU" sz="3300" dirty="0" err="1">
                <a:solidFill>
                  <a:schemeClr val="tx1"/>
                </a:solidFill>
              </a:rPr>
              <a:t>with</a:t>
            </a:r>
            <a:r>
              <a:rPr lang="hu-HU" sz="3300" dirty="0">
                <a:solidFill>
                  <a:schemeClr val="tx1"/>
                </a:solidFill>
              </a:rPr>
              <a:t> monitor</a:t>
            </a:r>
            <a:r>
              <a:rPr lang="en-US" sz="3300" dirty="0" err="1">
                <a:solidFill>
                  <a:schemeClr val="tx1"/>
                </a:solidFill>
              </a:rPr>
              <a:t>ing</a:t>
            </a:r>
            <a:r>
              <a:rPr lang="en-US" sz="3300" dirty="0">
                <a:solidFill>
                  <a:schemeClr val="tx1"/>
                </a:solidFill>
              </a:rPr>
              <a:t> tracking tool</a:t>
            </a:r>
            <a:r>
              <a:rPr lang="hu-HU" sz="3300" dirty="0">
                <a:solidFill>
                  <a:schemeClr val="tx1"/>
                </a:solidFill>
              </a:rPr>
              <a:t> </a:t>
            </a:r>
            <a:r>
              <a:rPr lang="hu-HU" sz="3300" dirty="0" err="1">
                <a:solidFill>
                  <a:schemeClr val="tx1"/>
                </a:solidFill>
              </a:rPr>
              <a:t>on</a:t>
            </a:r>
            <a:r>
              <a:rPr lang="hu-HU" sz="3300" dirty="0">
                <a:solidFill>
                  <a:schemeClr val="tx1"/>
                </a:solidFill>
              </a:rPr>
              <a:t> </a:t>
            </a:r>
            <a:r>
              <a:rPr lang="en-US" sz="3300" dirty="0">
                <a:solidFill>
                  <a:schemeClr val="tx1"/>
                </a:solidFill>
              </a:rPr>
              <a:t>body.</a:t>
            </a:r>
            <a:endParaRPr lang="hu-HU" sz="3300" dirty="0">
              <a:solidFill>
                <a:schemeClr val="tx1"/>
              </a:solidFill>
            </a:endParaRPr>
          </a:p>
        </p:txBody>
      </p:sp>
    </p:spTree>
    <p:extLst>
      <p:ext uri="{BB962C8B-B14F-4D97-AF65-F5344CB8AC3E}">
        <p14:creationId xmlns:p14="http://schemas.microsoft.com/office/powerpoint/2010/main" val="1073935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12192000" cy="1208868"/>
          </a:xfrm>
        </p:spPr>
        <p:txBody>
          <a:bodyPr>
            <a:norm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Uncontrolled</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resource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accumulation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strategic</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market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occupation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through</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capture</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79294" y="1381872"/>
            <a:ext cx="11734800" cy="5503022"/>
          </a:xfrm>
        </p:spPr>
        <p:txBody>
          <a:bodyPr>
            <a:normAutofit fontScale="92500" lnSpcReduction="20000"/>
          </a:bodyPr>
          <a:lstStyle/>
          <a:p>
            <a:pPr marL="285750" indent="-285750">
              <a:spcBef>
                <a:spcPts val="0"/>
              </a:spcBef>
              <a:spcAft>
                <a:spcPts val="0"/>
              </a:spcAft>
              <a:buFont typeface="Arial" panose="020B0604020202020204" pitchFamily="34" charset="0"/>
              <a:buChar char="•"/>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Dominating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market, hotel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chains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banking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infrastructure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gambling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infrastructure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real-estate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market,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media</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propaganda</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telecommunication</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Winning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over major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railway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investments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Ultimate (hidden)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owners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private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investment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Receivers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huge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foreign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loans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inter-</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governmental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agreements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35</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year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highway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concession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through</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private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investment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Owners of r</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egional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energy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water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infrastructures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Owners of g</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reservoirs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Major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owners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spcBef>
                <a:spcPts val="0"/>
              </a:spcBef>
              <a:spcAft>
                <a:spcPts val="0"/>
              </a:spcAft>
              <a:buFont typeface="Arial" panose="020B0604020202020204" pitchFamily="34" charset="0"/>
              <a:buChar char="•"/>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Infrastructure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developers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FDI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sites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strategic</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investments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strategic</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partnership</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exemptions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285750" indent="-285750">
              <a:spcBef>
                <a:spcPts val="0"/>
              </a:spcBef>
              <a:spcAft>
                <a:spcPts val="0"/>
              </a:spcAft>
              <a:buFont typeface="Arial" panose="020B0604020202020204" pitchFamily="34" charset="0"/>
              <a:buChar char="•"/>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Mészáros,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a:t>
            </a:r>
            <a:r>
              <a:rPr lang="en-US"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eveloper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operator of s</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oftware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national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local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elections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800" dirty="0"/>
          </a:p>
        </p:txBody>
      </p:sp>
    </p:spTree>
    <p:extLst>
      <p:ext uri="{BB962C8B-B14F-4D97-AF65-F5344CB8AC3E}">
        <p14:creationId xmlns:p14="http://schemas.microsoft.com/office/powerpoint/2010/main" val="2202204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4002E23-1FC6-F732-2C50-60FD75B9B8E1}"/>
              </a:ext>
            </a:extLst>
          </p:cNvPr>
          <p:cNvGrpSpPr/>
          <p:nvPr/>
        </p:nvGrpSpPr>
        <p:grpSpPr>
          <a:xfrm>
            <a:off x="4360363" y="0"/>
            <a:ext cx="2834640" cy="813508"/>
            <a:chOff x="3544949" y="112"/>
            <a:chExt cx="2629552" cy="813508"/>
          </a:xfrm>
        </p:grpSpPr>
        <p:sp>
          <p:nvSpPr>
            <p:cNvPr id="5" name="Rectangle 4">
              <a:extLst>
                <a:ext uri="{FF2B5EF4-FFF2-40B4-BE49-F238E27FC236}">
                  <a16:creationId xmlns:a16="http://schemas.microsoft.com/office/drawing/2014/main" id="{A7075BC8-7207-090C-FA88-7724CE5E2591}"/>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16ADE9CB-0504-4D80-CB36-EC1430A4AF89}"/>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ownership</a:t>
              </a:r>
              <a:endParaRPr lang="en-US" sz="2500" kern="1200" dirty="0"/>
            </a:p>
          </p:txBody>
        </p:sp>
      </p:grpSp>
      <p:grpSp>
        <p:nvGrpSpPr>
          <p:cNvPr id="7" name="Group 6">
            <a:extLst>
              <a:ext uri="{FF2B5EF4-FFF2-40B4-BE49-F238E27FC236}">
                <a16:creationId xmlns:a16="http://schemas.microsoft.com/office/drawing/2014/main" id="{6810D335-6048-907E-4CC3-EFDE2975D0DB}"/>
              </a:ext>
            </a:extLst>
          </p:cNvPr>
          <p:cNvGrpSpPr/>
          <p:nvPr/>
        </p:nvGrpSpPr>
        <p:grpSpPr>
          <a:xfrm>
            <a:off x="1174273" y="6044492"/>
            <a:ext cx="1627016" cy="813508"/>
            <a:chOff x="1962663" y="5756766"/>
            <a:chExt cx="1627016" cy="813508"/>
          </a:xfrm>
        </p:grpSpPr>
        <p:sp>
          <p:nvSpPr>
            <p:cNvPr id="8" name="Rectangle 7">
              <a:extLst>
                <a:ext uri="{FF2B5EF4-FFF2-40B4-BE49-F238E27FC236}">
                  <a16:creationId xmlns:a16="http://schemas.microsoft.com/office/drawing/2014/main" id="{C3A6D85B-91F9-2EAE-D523-2D605A509FD6}"/>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4005E645-E25E-4244-476E-EF6C78B24976}"/>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grpSp>
        <p:nvGrpSpPr>
          <p:cNvPr id="10" name="Group 9">
            <a:extLst>
              <a:ext uri="{FF2B5EF4-FFF2-40B4-BE49-F238E27FC236}">
                <a16:creationId xmlns:a16="http://schemas.microsoft.com/office/drawing/2014/main" id="{CAD9E98E-21D5-EBED-9094-24662FB8E7E4}"/>
              </a:ext>
            </a:extLst>
          </p:cNvPr>
          <p:cNvGrpSpPr/>
          <p:nvPr/>
        </p:nvGrpSpPr>
        <p:grpSpPr>
          <a:xfrm>
            <a:off x="8635292" y="6044492"/>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stCxn id="6" idx="2"/>
            <a:endCxn id="9" idx="0"/>
          </p:cNvCxnSpPr>
          <p:nvPr/>
        </p:nvCxnSpPr>
        <p:spPr>
          <a:xfrm rot="5400000">
            <a:off x="1267240" y="1534049"/>
            <a:ext cx="5230984" cy="378990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074588EA-7919-EF33-5FD7-36FE7C64F4AC}"/>
              </a:ext>
            </a:extLst>
          </p:cNvPr>
          <p:cNvCxnSpPr/>
          <p:nvPr/>
        </p:nvCxnSpPr>
        <p:spPr>
          <a:xfrm rot="16200000" flipH="1">
            <a:off x="4997750" y="1593442"/>
            <a:ext cx="5230984" cy="367111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Szövegdoboz 1"/>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a:t>
            </a:r>
            <a:r>
              <a:rPr lang="hu-HU" b="1" dirty="0" err="1"/>
              <a:t>of</a:t>
            </a:r>
            <a:r>
              <a:rPr lang="hu-HU" b="1" dirty="0"/>
              <a:t>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spTree>
    <p:extLst>
      <p:ext uri="{BB962C8B-B14F-4D97-AF65-F5344CB8AC3E}">
        <p14:creationId xmlns:p14="http://schemas.microsoft.com/office/powerpoint/2010/main" val="202684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D9E98E-21D5-EBED-9094-24662FB8E7E4}"/>
              </a:ext>
            </a:extLst>
          </p:cNvPr>
          <p:cNvGrpSpPr/>
          <p:nvPr/>
        </p:nvGrpSpPr>
        <p:grpSpPr>
          <a:xfrm>
            <a:off x="8635292" y="6044492"/>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cxnSpLocks/>
            <a:endCxn id="28" idx="0"/>
          </p:cNvCxnSpPr>
          <p:nvPr/>
        </p:nvCxnSpPr>
        <p:spPr>
          <a:xfrm rot="5400000">
            <a:off x="1269236" y="1532053"/>
            <a:ext cx="5230984" cy="37938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074588EA-7919-EF33-5FD7-36FE7C64F4AC}"/>
              </a:ext>
            </a:extLst>
          </p:cNvPr>
          <p:cNvCxnSpPr>
            <a:cxnSpLocks/>
            <a:stCxn id="7" idx="2"/>
            <a:endCxn id="12" idx="0"/>
          </p:cNvCxnSpPr>
          <p:nvPr/>
        </p:nvCxnSpPr>
        <p:spPr>
          <a:xfrm rot="16200000" flipH="1">
            <a:off x="4997749" y="1593441"/>
            <a:ext cx="5230984" cy="367111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3706CB0B-902E-368E-2152-5182AD394EB3}"/>
              </a:ext>
            </a:extLst>
          </p:cNvPr>
          <p:cNvGrpSpPr/>
          <p:nvPr/>
        </p:nvGrpSpPr>
        <p:grpSpPr>
          <a:xfrm>
            <a:off x="1174273" y="6044492"/>
            <a:ext cx="1627016" cy="813508"/>
            <a:chOff x="1962663" y="5756766"/>
            <a:chExt cx="1627016" cy="813508"/>
          </a:xfrm>
        </p:grpSpPr>
        <p:sp>
          <p:nvSpPr>
            <p:cNvPr id="27" name="Rectangle 26">
              <a:extLst>
                <a:ext uri="{FF2B5EF4-FFF2-40B4-BE49-F238E27FC236}">
                  <a16:creationId xmlns:a16="http://schemas.microsoft.com/office/drawing/2014/main" id="{F85BCB17-8282-1A98-C8EA-1D8DCEC3415D}"/>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TextBox 27">
              <a:extLst>
                <a:ext uri="{FF2B5EF4-FFF2-40B4-BE49-F238E27FC236}">
                  <a16:creationId xmlns:a16="http://schemas.microsoft.com/office/drawing/2014/main" id="{D37B2CD7-C112-3455-5AD7-C4365F8C5B61}"/>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grpSp>
        <p:nvGrpSpPr>
          <p:cNvPr id="2" name="Group 1">
            <a:extLst>
              <a:ext uri="{FF2B5EF4-FFF2-40B4-BE49-F238E27FC236}">
                <a16:creationId xmlns:a16="http://schemas.microsoft.com/office/drawing/2014/main" id="{2AF88088-D865-99CB-660E-94314CE8D999}"/>
              </a:ext>
            </a:extLst>
          </p:cNvPr>
          <p:cNvGrpSpPr/>
          <p:nvPr/>
        </p:nvGrpSpPr>
        <p:grpSpPr>
          <a:xfrm>
            <a:off x="4360363" y="0"/>
            <a:ext cx="2834640" cy="813508"/>
            <a:chOff x="3544949" y="112"/>
            <a:chExt cx="2629552" cy="813508"/>
          </a:xfrm>
        </p:grpSpPr>
        <p:sp>
          <p:nvSpPr>
            <p:cNvPr id="3" name="Rectangle 2">
              <a:extLst>
                <a:ext uri="{FF2B5EF4-FFF2-40B4-BE49-F238E27FC236}">
                  <a16:creationId xmlns:a16="http://schemas.microsoft.com/office/drawing/2014/main" id="{E6F622C3-19FC-33D6-085C-A7589DF40B4B}"/>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TextBox 6">
              <a:extLst>
                <a:ext uri="{FF2B5EF4-FFF2-40B4-BE49-F238E27FC236}">
                  <a16:creationId xmlns:a16="http://schemas.microsoft.com/office/drawing/2014/main" id="{0E992063-E7AA-C065-65FF-113BE558B3CF}"/>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ownership</a:t>
              </a:r>
              <a:endParaRPr lang="en-US" sz="2500" kern="1200" dirty="0"/>
            </a:p>
          </p:txBody>
        </p:sp>
      </p:grpSp>
      <p:grpSp>
        <p:nvGrpSpPr>
          <p:cNvPr id="20" name="Group 16">
            <a:extLst>
              <a:ext uri="{FF2B5EF4-FFF2-40B4-BE49-F238E27FC236}">
                <a16:creationId xmlns:a16="http://schemas.microsoft.com/office/drawing/2014/main" id="{0DF2FB8F-F09D-BDA5-7A1F-5B8C5C2B14EF}"/>
              </a:ext>
            </a:extLst>
          </p:cNvPr>
          <p:cNvGrpSpPr/>
          <p:nvPr/>
        </p:nvGrpSpPr>
        <p:grpSpPr>
          <a:xfrm>
            <a:off x="4443694" y="1125115"/>
            <a:ext cx="2667978" cy="1170410"/>
            <a:chOff x="3544949" y="1155294"/>
            <a:chExt cx="2629552" cy="813508"/>
          </a:xfrm>
        </p:grpSpPr>
        <p:sp>
          <p:nvSpPr>
            <p:cNvPr id="21" name="Rectangle 17">
              <a:extLst>
                <a:ext uri="{FF2B5EF4-FFF2-40B4-BE49-F238E27FC236}">
                  <a16:creationId xmlns:a16="http://schemas.microsoft.com/office/drawing/2014/main" id="{8A088441-B723-7826-A5F9-2863AE45D76F}"/>
                </a:ext>
              </a:extLst>
            </p:cNvPr>
            <p:cNvSpPr/>
            <p:nvPr/>
          </p:nvSpPr>
          <p:spPr>
            <a:xfrm>
              <a:off x="3544949" y="1155294"/>
              <a:ext cx="2629552" cy="813508"/>
            </a:xfrm>
            <a:prstGeom prst="rect">
              <a:avLst/>
            </a:prstGeom>
            <a:solidFill>
              <a:srgbClr val="FF6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TextBox 18">
              <a:extLst>
                <a:ext uri="{FF2B5EF4-FFF2-40B4-BE49-F238E27FC236}">
                  <a16:creationId xmlns:a16="http://schemas.microsoft.com/office/drawing/2014/main" id="{B84E2A1C-EE53-7057-4C37-374DBB137631}"/>
                </a:ext>
              </a:extLst>
            </p:cNvPr>
            <p:cNvSpPr txBox="1"/>
            <p:nvPr/>
          </p:nvSpPr>
          <p:spPr>
            <a:xfrm>
              <a:off x="3544949" y="1155294"/>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err="1"/>
                <a:t>Centralized</a:t>
              </a:r>
              <a:r>
                <a:rPr lang="hu-HU" sz="2000" kern="1200" dirty="0"/>
                <a:t> </a:t>
              </a:r>
              <a:r>
                <a:rPr lang="hu-HU" sz="2000" kern="1200" dirty="0" err="1"/>
                <a:t>public</a:t>
              </a:r>
              <a:r>
                <a:rPr lang="hu-HU" sz="2000" kern="1200" dirty="0"/>
                <a:t> </a:t>
              </a:r>
              <a:r>
                <a:rPr lang="hu-HU" sz="2000" kern="1200" dirty="0" err="1"/>
                <a:t>property</a:t>
              </a:r>
              <a:r>
                <a:rPr lang="hu-HU" sz="2000" kern="1200" dirty="0"/>
                <a:t>, </a:t>
              </a:r>
              <a:r>
                <a:rPr lang="hu-HU" sz="2000" kern="1200" dirty="0" err="1"/>
                <a:t>central</a:t>
              </a:r>
              <a:r>
                <a:rPr lang="hu-HU" sz="2000" kern="1200" dirty="0"/>
                <a:t> management, </a:t>
              </a:r>
              <a:r>
                <a:rPr lang="hu-HU" sz="2000" kern="1200" dirty="0" err="1"/>
                <a:t>umbrella</a:t>
              </a:r>
              <a:r>
                <a:rPr lang="hu-HU" sz="2000" kern="1200" dirty="0"/>
                <a:t> </a:t>
              </a:r>
              <a:r>
                <a:rPr lang="hu-HU" sz="2000" kern="1200" dirty="0" err="1"/>
                <a:t>org</a:t>
              </a:r>
              <a:r>
                <a:rPr lang="hu-HU" sz="2000" dirty="0" err="1"/>
                <a:t>anizations</a:t>
              </a:r>
              <a:endParaRPr lang="en-US" sz="2000" kern="1200" dirty="0"/>
            </a:p>
          </p:txBody>
        </p:sp>
      </p:grpSp>
      <p:sp>
        <p:nvSpPr>
          <p:cNvPr id="17" name="Szövegdoboz 16"/>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a:t>
            </a:r>
            <a:r>
              <a:rPr lang="hu-HU" b="1" dirty="0" err="1"/>
              <a:t>of</a:t>
            </a:r>
            <a:r>
              <a:rPr lang="hu-HU" b="1" dirty="0"/>
              <a:t>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spTree>
    <p:extLst>
      <p:ext uri="{BB962C8B-B14F-4D97-AF65-F5344CB8AC3E}">
        <p14:creationId xmlns:p14="http://schemas.microsoft.com/office/powerpoint/2010/main" val="266416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D9E98E-21D5-EBED-9094-24662FB8E7E4}"/>
              </a:ext>
            </a:extLst>
          </p:cNvPr>
          <p:cNvGrpSpPr/>
          <p:nvPr/>
        </p:nvGrpSpPr>
        <p:grpSpPr>
          <a:xfrm>
            <a:off x="8635292" y="6044492"/>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cxnSpLocks/>
            <a:endCxn id="13" idx="0"/>
          </p:cNvCxnSpPr>
          <p:nvPr/>
        </p:nvCxnSpPr>
        <p:spPr>
          <a:xfrm rot="5400000">
            <a:off x="3066255" y="-264674"/>
            <a:ext cx="1637238" cy="379360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074588EA-7919-EF33-5FD7-36FE7C64F4AC}"/>
              </a:ext>
            </a:extLst>
          </p:cNvPr>
          <p:cNvCxnSpPr>
            <a:cxnSpLocks/>
            <a:stCxn id="9" idx="2"/>
            <a:endCxn id="24" idx="0"/>
          </p:cNvCxnSpPr>
          <p:nvPr/>
        </p:nvCxnSpPr>
        <p:spPr>
          <a:xfrm rot="16200000" flipH="1">
            <a:off x="6799385" y="-208194"/>
            <a:ext cx="1637238" cy="368064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DF2FB8F-F09D-BDA5-7A1F-5B8C5C2B14EF}"/>
              </a:ext>
            </a:extLst>
          </p:cNvPr>
          <p:cNvGrpSpPr/>
          <p:nvPr/>
        </p:nvGrpSpPr>
        <p:grpSpPr>
          <a:xfrm>
            <a:off x="4443694" y="1125115"/>
            <a:ext cx="2667978" cy="1170410"/>
            <a:chOff x="3544949" y="1155294"/>
            <a:chExt cx="2629552" cy="813508"/>
          </a:xfrm>
        </p:grpSpPr>
        <p:sp>
          <p:nvSpPr>
            <p:cNvPr id="18" name="Rectangle 17">
              <a:extLst>
                <a:ext uri="{FF2B5EF4-FFF2-40B4-BE49-F238E27FC236}">
                  <a16:creationId xmlns:a16="http://schemas.microsoft.com/office/drawing/2014/main" id="{8A088441-B723-7826-A5F9-2863AE45D76F}"/>
                </a:ext>
              </a:extLst>
            </p:cNvPr>
            <p:cNvSpPr/>
            <p:nvPr/>
          </p:nvSpPr>
          <p:spPr>
            <a:xfrm>
              <a:off x="3544949" y="1155294"/>
              <a:ext cx="2629552" cy="813508"/>
            </a:xfrm>
            <a:prstGeom prst="rect">
              <a:avLst/>
            </a:prstGeom>
            <a:solidFill>
              <a:srgbClr val="FF6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TextBox 18">
              <a:extLst>
                <a:ext uri="{FF2B5EF4-FFF2-40B4-BE49-F238E27FC236}">
                  <a16:creationId xmlns:a16="http://schemas.microsoft.com/office/drawing/2014/main" id="{B84E2A1C-EE53-7057-4C37-374DBB137631}"/>
                </a:ext>
              </a:extLst>
            </p:cNvPr>
            <p:cNvSpPr txBox="1"/>
            <p:nvPr/>
          </p:nvSpPr>
          <p:spPr>
            <a:xfrm>
              <a:off x="3544949" y="1155294"/>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000" dirty="0" err="1"/>
                <a:t>Centralized</a:t>
              </a:r>
              <a:r>
                <a:rPr lang="hu-HU" sz="2000" dirty="0"/>
                <a:t> </a:t>
              </a:r>
              <a:r>
                <a:rPr lang="hu-HU" sz="2000" dirty="0" err="1"/>
                <a:t>public</a:t>
              </a:r>
              <a:r>
                <a:rPr lang="hu-HU" sz="2000" dirty="0"/>
                <a:t> </a:t>
              </a:r>
              <a:r>
                <a:rPr lang="hu-HU" sz="2000" dirty="0" err="1"/>
                <a:t>property</a:t>
              </a:r>
              <a:r>
                <a:rPr lang="hu-HU" sz="2000" dirty="0"/>
                <a:t>, </a:t>
              </a:r>
              <a:r>
                <a:rPr lang="hu-HU" sz="2000" dirty="0" err="1"/>
                <a:t>central</a:t>
              </a:r>
              <a:r>
                <a:rPr lang="hu-HU" sz="2000" dirty="0"/>
                <a:t> management, </a:t>
              </a:r>
              <a:r>
                <a:rPr lang="hu-HU" sz="2000" dirty="0" err="1"/>
                <a:t>umbrella</a:t>
              </a:r>
              <a:r>
                <a:rPr lang="hu-HU" sz="2000" dirty="0"/>
                <a:t> </a:t>
              </a:r>
              <a:r>
                <a:rPr lang="hu-HU" sz="2000" dirty="0" err="1"/>
                <a:t>organizations</a:t>
              </a:r>
              <a:endParaRPr lang="en-US" sz="2000" dirty="0"/>
            </a:p>
          </p:txBody>
        </p:sp>
      </p:grpSp>
      <p:grpSp>
        <p:nvGrpSpPr>
          <p:cNvPr id="2" name="Group 1">
            <a:extLst>
              <a:ext uri="{FF2B5EF4-FFF2-40B4-BE49-F238E27FC236}">
                <a16:creationId xmlns:a16="http://schemas.microsoft.com/office/drawing/2014/main" id="{71CA0BEB-D07C-865B-181E-F23FFE0AE72B}"/>
              </a:ext>
            </a:extLst>
          </p:cNvPr>
          <p:cNvGrpSpPr/>
          <p:nvPr/>
        </p:nvGrpSpPr>
        <p:grpSpPr>
          <a:xfrm>
            <a:off x="673297" y="2450746"/>
            <a:ext cx="2629552" cy="813508"/>
            <a:chOff x="1374781" y="2310476"/>
            <a:chExt cx="2629552" cy="813508"/>
          </a:xfrm>
        </p:grpSpPr>
        <p:sp>
          <p:nvSpPr>
            <p:cNvPr id="3" name="Rectangle 2">
              <a:extLst>
                <a:ext uri="{FF2B5EF4-FFF2-40B4-BE49-F238E27FC236}">
                  <a16:creationId xmlns:a16="http://schemas.microsoft.com/office/drawing/2014/main" id="{4C0FF23C-4AAB-5D71-4FA4-AA4FF82AF9A3}"/>
                </a:ext>
              </a:extLst>
            </p:cNvPr>
            <p:cNvSpPr/>
            <p:nvPr/>
          </p:nvSpPr>
          <p:spPr>
            <a:xfrm>
              <a:off x="1374781"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9178A051-62B9-1799-8D2B-C59689BD1700}"/>
                </a:ext>
              </a:extLst>
            </p:cNvPr>
            <p:cNvSpPr txBox="1"/>
            <p:nvPr/>
          </p:nvSpPr>
          <p:spPr>
            <a:xfrm>
              <a:off x="1374781" y="2310476"/>
              <a:ext cx="2629552" cy="813508"/>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dirty="0" err="1"/>
                <a:t>Concession</a:t>
              </a:r>
              <a:r>
                <a:rPr lang="hu-HU" sz="2000" dirty="0"/>
                <a:t>, </a:t>
              </a:r>
              <a:r>
                <a:rPr lang="hu-HU" sz="2000" dirty="0" err="1"/>
                <a:t>p</a:t>
              </a:r>
              <a:r>
                <a:rPr lang="hu-HU" sz="2000" kern="1200" dirty="0" err="1"/>
                <a:t>rivatized</a:t>
              </a:r>
              <a:r>
                <a:rPr lang="hu-HU" sz="2000" kern="1200" dirty="0"/>
                <a:t> </a:t>
              </a:r>
              <a:r>
                <a:rPr lang="hu-HU" sz="2000" kern="1200" dirty="0" err="1"/>
                <a:t>or</a:t>
              </a:r>
              <a:r>
                <a:rPr lang="hu-HU" sz="2000" kern="1200" dirty="0"/>
                <a:t> </a:t>
              </a:r>
              <a:r>
                <a:rPr lang="hu-HU" sz="2000" kern="1200" dirty="0" err="1"/>
                <a:t>renationalized</a:t>
              </a:r>
              <a:r>
                <a:rPr lang="hu-HU" sz="2000" kern="1200" dirty="0"/>
                <a:t> </a:t>
              </a:r>
              <a:r>
                <a:rPr lang="hu-HU" sz="2000" kern="1200" dirty="0" err="1"/>
                <a:t>to</a:t>
              </a:r>
              <a:r>
                <a:rPr lang="hu-HU" sz="2000" kern="1200" dirty="0"/>
                <a:t> </a:t>
              </a:r>
              <a:r>
                <a:rPr lang="hu-HU" sz="2000" kern="1200" dirty="0" err="1"/>
                <a:t>privileged</a:t>
              </a:r>
              <a:endParaRPr lang="en-US" sz="2000" kern="1200" dirty="0"/>
            </a:p>
          </p:txBody>
        </p:sp>
      </p:grpSp>
      <p:cxnSp>
        <p:nvCxnSpPr>
          <p:cNvPr id="21" name="Straight Arrow Connector 20">
            <a:extLst>
              <a:ext uri="{FF2B5EF4-FFF2-40B4-BE49-F238E27FC236}">
                <a16:creationId xmlns:a16="http://schemas.microsoft.com/office/drawing/2014/main" id="{1F71E9A0-0769-C492-6836-6D17017A4786}"/>
              </a:ext>
            </a:extLst>
          </p:cNvPr>
          <p:cNvCxnSpPr>
            <a:cxnSpLocks/>
            <a:stCxn id="13" idx="2"/>
            <a:endCxn id="39" idx="0"/>
          </p:cNvCxnSpPr>
          <p:nvPr/>
        </p:nvCxnSpPr>
        <p:spPr>
          <a:xfrm flipH="1">
            <a:off x="1979964" y="3264254"/>
            <a:ext cx="8109" cy="269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A05C5B9-2D53-52E4-BCB4-0B3389EE5778}"/>
              </a:ext>
            </a:extLst>
          </p:cNvPr>
          <p:cNvGrpSpPr/>
          <p:nvPr/>
        </p:nvGrpSpPr>
        <p:grpSpPr>
          <a:xfrm>
            <a:off x="8143549" y="2450746"/>
            <a:ext cx="2629552" cy="813508"/>
            <a:chOff x="5715117" y="2310476"/>
            <a:chExt cx="2629552" cy="813508"/>
          </a:xfrm>
        </p:grpSpPr>
        <p:sp>
          <p:nvSpPr>
            <p:cNvPr id="23"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E1064A93-6CE7-BBDC-B2D9-8186926DE325}"/>
                </a:ext>
              </a:extLst>
            </p:cNvPr>
            <p:cNvSpPr txBox="1"/>
            <p:nvPr/>
          </p:nvSpPr>
          <p:spPr>
            <a:xfrm>
              <a:off x="5715117" y="2310476"/>
              <a:ext cx="2629552" cy="813508"/>
            </a:xfrm>
            <a:prstGeom prst="rect">
              <a:avLst/>
            </a:prstGeom>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Handed</a:t>
              </a:r>
              <a:r>
                <a:rPr lang="hu-HU" sz="2500" kern="1200" dirty="0"/>
                <a:t> over </a:t>
              </a:r>
              <a:r>
                <a:rPr lang="hu-HU" sz="2500" kern="1200" dirty="0" err="1"/>
                <a:t>to</a:t>
              </a:r>
              <a:r>
                <a:rPr lang="hu-HU" sz="2500" kern="1200" dirty="0"/>
                <a:t> a </a:t>
              </a:r>
              <a:r>
                <a:rPr lang="hu-HU" sz="2500" b="1" kern="1200" dirty="0">
                  <a:solidFill>
                    <a:srgbClr val="FF6A00"/>
                  </a:solidFill>
                </a:rPr>
                <a:t>Foundation</a:t>
              </a:r>
              <a:endParaRPr lang="en-US" sz="2500" kern="1200" dirty="0"/>
            </a:p>
          </p:txBody>
        </p:sp>
      </p:grpSp>
      <p:cxnSp>
        <p:nvCxnSpPr>
          <p:cNvPr id="26" name="Straight Arrow Connector 25">
            <a:extLst>
              <a:ext uri="{FF2B5EF4-FFF2-40B4-BE49-F238E27FC236}">
                <a16:creationId xmlns:a16="http://schemas.microsoft.com/office/drawing/2014/main" id="{96D444D7-81A6-10F7-4E41-55A73BC2A4B2}"/>
              </a:ext>
            </a:extLst>
          </p:cNvPr>
          <p:cNvCxnSpPr>
            <a:cxnSpLocks/>
            <a:stCxn id="24" idx="2"/>
            <a:endCxn id="12" idx="0"/>
          </p:cNvCxnSpPr>
          <p:nvPr/>
        </p:nvCxnSpPr>
        <p:spPr>
          <a:xfrm flipH="1">
            <a:off x="9448800" y="3264254"/>
            <a:ext cx="9525" cy="2780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E49E1D3C-F2AF-5228-916F-60D4BC46906F}"/>
              </a:ext>
            </a:extLst>
          </p:cNvPr>
          <p:cNvGrpSpPr/>
          <p:nvPr/>
        </p:nvGrpSpPr>
        <p:grpSpPr>
          <a:xfrm>
            <a:off x="942408" y="5961888"/>
            <a:ext cx="2075111" cy="896112"/>
            <a:chOff x="1771198" y="5756766"/>
            <a:chExt cx="1818481" cy="813508"/>
          </a:xfrm>
        </p:grpSpPr>
        <p:sp>
          <p:nvSpPr>
            <p:cNvPr id="38" name="Rectangle 37">
              <a:extLst>
                <a:ext uri="{FF2B5EF4-FFF2-40B4-BE49-F238E27FC236}">
                  <a16:creationId xmlns:a16="http://schemas.microsoft.com/office/drawing/2014/main" id="{EF014D29-78C8-3448-54F3-B1CC92A33329}"/>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TextBox 38">
              <a:extLst>
                <a:ext uri="{FF2B5EF4-FFF2-40B4-BE49-F238E27FC236}">
                  <a16:creationId xmlns:a16="http://schemas.microsoft.com/office/drawing/2014/main" id="{3DA95FF4-BA03-DB59-76CC-9D09BF651AB7}"/>
                </a:ext>
              </a:extLst>
            </p:cNvPr>
            <p:cNvSpPr txBox="1"/>
            <p:nvPr/>
          </p:nvSpPr>
          <p:spPr>
            <a:xfrm>
              <a:off x="1771198" y="5756766"/>
              <a:ext cx="1818481"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dirty="0"/>
                <a:t>Local</a:t>
              </a:r>
            </a:p>
            <a:p>
              <a:pPr marL="0" lvl="0" indent="0" algn="ctr" defTabSz="1111250">
                <a:lnSpc>
                  <a:spcPct val="90000"/>
                </a:lnSpc>
                <a:spcBef>
                  <a:spcPct val="0"/>
                </a:spcBef>
                <a:spcAft>
                  <a:spcPct val="35000"/>
                </a:spcAft>
                <a:buNone/>
              </a:pPr>
              <a:r>
                <a:rPr lang="hu-HU" sz="2000" kern="1200" dirty="0" err="1"/>
                <a:t>regulations</a:t>
              </a:r>
              <a:endParaRPr lang="en-US" sz="2000" kern="1200" dirty="0"/>
            </a:p>
          </p:txBody>
        </p:sp>
      </p:grpSp>
      <p:grpSp>
        <p:nvGrpSpPr>
          <p:cNvPr id="7" name="Group 6">
            <a:extLst>
              <a:ext uri="{FF2B5EF4-FFF2-40B4-BE49-F238E27FC236}">
                <a16:creationId xmlns:a16="http://schemas.microsoft.com/office/drawing/2014/main" id="{CBCB5821-6C4E-57CE-432F-C5D752ADFFD5}"/>
              </a:ext>
            </a:extLst>
          </p:cNvPr>
          <p:cNvGrpSpPr/>
          <p:nvPr/>
        </p:nvGrpSpPr>
        <p:grpSpPr>
          <a:xfrm>
            <a:off x="4360363" y="0"/>
            <a:ext cx="2834640" cy="813508"/>
            <a:chOff x="3544949" y="112"/>
            <a:chExt cx="2629552" cy="813508"/>
          </a:xfrm>
        </p:grpSpPr>
        <p:sp>
          <p:nvSpPr>
            <p:cNvPr id="8" name="Rectangle 7">
              <a:extLst>
                <a:ext uri="{FF2B5EF4-FFF2-40B4-BE49-F238E27FC236}">
                  <a16:creationId xmlns:a16="http://schemas.microsoft.com/office/drawing/2014/main" id="{2FA84016-DC7E-677C-F9BC-BE548E70D383}"/>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AED981E9-1FB0-9D57-D5DF-E8C1FFE15973}"/>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ownership</a:t>
              </a:r>
              <a:endParaRPr lang="en-US" sz="2500" kern="1200" dirty="0"/>
            </a:p>
          </p:txBody>
        </p:sp>
      </p:grpSp>
      <p:grpSp>
        <p:nvGrpSpPr>
          <p:cNvPr id="25" name="Group 21">
            <a:extLst>
              <a:ext uri="{FF2B5EF4-FFF2-40B4-BE49-F238E27FC236}">
                <a16:creationId xmlns:a16="http://schemas.microsoft.com/office/drawing/2014/main" id="{9A05C5B9-2D53-52E4-BCB4-0B3389EE5778}"/>
              </a:ext>
            </a:extLst>
          </p:cNvPr>
          <p:cNvGrpSpPr/>
          <p:nvPr/>
        </p:nvGrpSpPr>
        <p:grpSpPr>
          <a:xfrm>
            <a:off x="8143549" y="2450746"/>
            <a:ext cx="2629552" cy="978254"/>
            <a:chOff x="5715117" y="2310476"/>
            <a:chExt cx="2629552" cy="978254"/>
          </a:xfrm>
        </p:grpSpPr>
        <p:sp>
          <p:nvSpPr>
            <p:cNvPr id="27"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TextBox 23">
              <a:extLst>
                <a:ext uri="{FF2B5EF4-FFF2-40B4-BE49-F238E27FC236}">
                  <a16:creationId xmlns:a16="http://schemas.microsoft.com/office/drawing/2014/main" id="{E1064A93-6CE7-BBDC-B2D9-8186926DE325}"/>
                </a:ext>
              </a:extLst>
            </p:cNvPr>
            <p:cNvSpPr txBox="1"/>
            <p:nvPr/>
          </p:nvSpPr>
          <p:spPr>
            <a:xfrm>
              <a:off x="5715117" y="2310476"/>
              <a:ext cx="2629552" cy="978254"/>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000" dirty="0" err="1"/>
                <a:t>Handed</a:t>
              </a:r>
              <a:r>
                <a:rPr lang="hu-HU" sz="2000" dirty="0"/>
                <a:t> over </a:t>
              </a:r>
              <a:r>
                <a:rPr lang="hu-HU" sz="2000" dirty="0" err="1"/>
                <a:t>to</a:t>
              </a:r>
              <a:r>
                <a:rPr lang="hu-HU" sz="2000" dirty="0"/>
                <a:t> (</a:t>
              </a:r>
              <a:r>
                <a:rPr lang="hu-HU" sz="2000" dirty="0" err="1"/>
                <a:t>Church</a:t>
              </a:r>
              <a:r>
                <a:rPr lang="hu-HU" sz="2000" dirty="0"/>
                <a:t>, </a:t>
              </a:r>
              <a:r>
                <a:rPr lang="hu-HU" sz="2000" dirty="0">
                  <a:solidFill>
                    <a:schemeClr val="bg1"/>
                  </a:solidFill>
                </a:rPr>
                <a:t>businesses, </a:t>
              </a:r>
              <a:r>
                <a:rPr lang="hu-HU" sz="2000" dirty="0" err="1">
                  <a:solidFill>
                    <a:schemeClr val="bg1"/>
                  </a:solidFill>
                </a:rPr>
                <a:t>foundations</a:t>
              </a:r>
              <a:r>
                <a:rPr lang="hu-HU" sz="2000" dirty="0">
                  <a:solidFill>
                    <a:schemeClr val="bg1"/>
                  </a:solidFill>
                </a:rPr>
                <a:t>)</a:t>
              </a:r>
              <a:endParaRPr lang="en-US" sz="2000" dirty="0">
                <a:solidFill>
                  <a:schemeClr val="bg1"/>
                </a:solidFill>
              </a:endParaRPr>
            </a:p>
          </p:txBody>
        </p:sp>
      </p:grpSp>
      <p:sp>
        <p:nvSpPr>
          <p:cNvPr id="29" name="Szövegdoboz 28"/>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a:t>
            </a:r>
            <a:r>
              <a:rPr lang="hu-HU" b="1" dirty="0" err="1"/>
              <a:t>of</a:t>
            </a:r>
            <a:r>
              <a:rPr lang="hu-HU" b="1" dirty="0"/>
              <a:t>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sp>
        <p:nvSpPr>
          <p:cNvPr id="4" name="Szövegdoboz 3"/>
          <p:cNvSpPr txBox="1"/>
          <p:nvPr/>
        </p:nvSpPr>
        <p:spPr>
          <a:xfrm>
            <a:off x="8019301" y="1262795"/>
            <a:ext cx="1088503" cy="369332"/>
          </a:xfrm>
          <a:prstGeom prst="rect">
            <a:avLst/>
          </a:prstGeom>
          <a:noFill/>
        </p:spPr>
        <p:txBody>
          <a:bodyPr wrap="none" rtlCol="0">
            <a:spAutoFit/>
          </a:bodyPr>
          <a:lstStyle/>
          <a:p>
            <a:r>
              <a:rPr lang="hu-HU" b="1" dirty="0" err="1"/>
              <a:t>Reforms</a:t>
            </a:r>
            <a:endParaRPr lang="en-US" b="1" dirty="0"/>
          </a:p>
        </p:txBody>
      </p:sp>
    </p:spTree>
    <p:extLst>
      <p:ext uri="{BB962C8B-B14F-4D97-AF65-F5344CB8AC3E}">
        <p14:creationId xmlns:p14="http://schemas.microsoft.com/office/powerpoint/2010/main" val="211722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Content</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604433" y="1664208"/>
            <a:ext cx="10834711" cy="4882896"/>
          </a:xfrm>
        </p:spPr>
        <p:txBody>
          <a:bodyPr>
            <a:normAutofit fontScale="32500" lnSpcReduction="20000"/>
          </a:bodyPr>
          <a:lstStyle/>
          <a:p>
            <a:pPr marL="360363" lvl="0" indent="-360363">
              <a:lnSpc>
                <a:spcPct val="170000"/>
              </a:lnSpc>
              <a:spcBef>
                <a:spcPts val="0"/>
              </a:spcBef>
              <a:spcAft>
                <a:spcPts val="0"/>
              </a:spcAft>
              <a:buFont typeface="Arial" panose="020B0604020202020204" pitchFamily="34" charset="0"/>
              <a:buChar char="•"/>
            </a:pP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Escalation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conflicts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between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 EU and the Orbán government from year 2010</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360363" lvl="0" indent="-360363">
              <a:lnSpc>
                <a:spcPct val="170000"/>
              </a:lnSpc>
              <a:spcBef>
                <a:spcPts val="0"/>
              </a:spcBef>
              <a:spcAft>
                <a:spcPts val="0"/>
              </a:spcAft>
              <a:buFont typeface="Arial" panose="020B0604020202020204" pitchFamily="34" charset="0"/>
              <a:buChar char="•"/>
            </a:pP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eak</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escalation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in 2022</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Suspension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EU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until</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reform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measures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60363" lvl="0" indent="-360363">
              <a:lnSpc>
                <a:spcPct val="170000"/>
              </a:lnSpc>
              <a:spcBef>
                <a:spcPts val="0"/>
              </a:spcBef>
              <a:spcAft>
                <a:spcPts val="0"/>
              </a:spcAft>
              <a:buFont typeface="Arial" panose="020B0604020202020204" pitchFamily="34" charset="0"/>
              <a:buChar char="•"/>
            </a:pP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Systemic</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context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embrace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anticorruption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reforms</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60363" lvl="0" indent="-360363">
              <a:lnSpc>
                <a:spcPct val="170000"/>
              </a:lnSpc>
              <a:spcBef>
                <a:spcPts val="0"/>
              </a:spcBef>
              <a:spcAft>
                <a:spcPts val="0"/>
              </a:spcAft>
              <a:buFont typeface="Arial" panose="020B0604020202020204" pitchFamily="34" charset="0"/>
              <a:buChar char="•"/>
            </a:pP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Impact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reforms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systemic</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context</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spcBef>
                <a:spcPts val="0"/>
              </a:spcBef>
              <a:spcAft>
                <a:spcPts val="0"/>
              </a:spcAft>
            </a:pPr>
            <a:endParaRPr lang="en-US" sz="7200" dirty="0"/>
          </a:p>
        </p:txBody>
      </p:sp>
    </p:spTree>
    <p:extLst>
      <p:ext uri="{BB962C8B-B14F-4D97-AF65-F5344CB8AC3E}">
        <p14:creationId xmlns:p14="http://schemas.microsoft.com/office/powerpoint/2010/main" val="3891525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D9E98E-21D5-EBED-9094-24662FB8E7E4}"/>
              </a:ext>
            </a:extLst>
          </p:cNvPr>
          <p:cNvGrpSpPr/>
          <p:nvPr/>
        </p:nvGrpSpPr>
        <p:grpSpPr>
          <a:xfrm>
            <a:off x="8635292" y="6044492"/>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cxnSpLocks/>
            <a:endCxn id="13" idx="0"/>
          </p:cNvCxnSpPr>
          <p:nvPr/>
        </p:nvCxnSpPr>
        <p:spPr>
          <a:xfrm rot="5400000">
            <a:off x="3070968" y="-259961"/>
            <a:ext cx="1637238" cy="378417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074588EA-7919-EF33-5FD7-36FE7C64F4AC}"/>
              </a:ext>
            </a:extLst>
          </p:cNvPr>
          <p:cNvCxnSpPr>
            <a:cxnSpLocks/>
            <a:stCxn id="9" idx="2"/>
            <a:endCxn id="24" idx="0"/>
          </p:cNvCxnSpPr>
          <p:nvPr/>
        </p:nvCxnSpPr>
        <p:spPr>
          <a:xfrm rot="16200000" flipH="1">
            <a:off x="6803823" y="-203756"/>
            <a:ext cx="1637238" cy="367176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71CA0BEB-D07C-865B-181E-F23FFE0AE72B}"/>
              </a:ext>
            </a:extLst>
          </p:cNvPr>
          <p:cNvGrpSpPr/>
          <p:nvPr/>
        </p:nvGrpSpPr>
        <p:grpSpPr>
          <a:xfrm>
            <a:off x="682722" y="2450746"/>
            <a:ext cx="2629552" cy="813508"/>
            <a:chOff x="1374781" y="2310476"/>
            <a:chExt cx="2629552" cy="813508"/>
          </a:xfrm>
        </p:grpSpPr>
        <p:sp>
          <p:nvSpPr>
            <p:cNvPr id="3" name="Rectangle 2">
              <a:extLst>
                <a:ext uri="{FF2B5EF4-FFF2-40B4-BE49-F238E27FC236}">
                  <a16:creationId xmlns:a16="http://schemas.microsoft.com/office/drawing/2014/main" id="{4C0FF23C-4AAB-5D71-4FA4-AA4FF82AF9A3}"/>
                </a:ext>
              </a:extLst>
            </p:cNvPr>
            <p:cNvSpPr/>
            <p:nvPr/>
          </p:nvSpPr>
          <p:spPr>
            <a:xfrm>
              <a:off x="1374781"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9178A051-62B9-1799-8D2B-C59689BD1700}"/>
                </a:ext>
              </a:extLst>
            </p:cNvPr>
            <p:cNvSpPr txBox="1"/>
            <p:nvPr/>
          </p:nvSpPr>
          <p:spPr>
            <a:xfrm>
              <a:off x="1374781" y="2310476"/>
              <a:ext cx="2629552" cy="813508"/>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dirty="0" err="1"/>
                <a:t>Concession</a:t>
              </a:r>
              <a:r>
                <a:rPr lang="hu-HU" sz="2000" dirty="0"/>
                <a:t>, </a:t>
              </a:r>
              <a:r>
                <a:rPr lang="hu-HU" sz="2000" dirty="0" err="1"/>
                <a:t>p</a:t>
              </a:r>
              <a:r>
                <a:rPr lang="hu-HU" sz="2000" kern="1200" dirty="0" err="1"/>
                <a:t>rivatized</a:t>
              </a:r>
              <a:r>
                <a:rPr lang="hu-HU" sz="2000" kern="1200" dirty="0"/>
                <a:t> </a:t>
              </a:r>
              <a:r>
                <a:rPr lang="hu-HU" sz="2000" kern="1200" dirty="0" err="1"/>
                <a:t>or</a:t>
              </a:r>
              <a:r>
                <a:rPr lang="hu-HU" sz="2000" kern="1200" dirty="0"/>
                <a:t> </a:t>
              </a:r>
              <a:r>
                <a:rPr lang="hu-HU" sz="2000" kern="1200" dirty="0" err="1"/>
                <a:t>renationalized</a:t>
              </a:r>
              <a:r>
                <a:rPr lang="hu-HU" sz="2000" kern="1200" dirty="0"/>
                <a:t> </a:t>
              </a:r>
              <a:r>
                <a:rPr lang="hu-HU" sz="2000" kern="1200" dirty="0" err="1"/>
                <a:t>to</a:t>
              </a:r>
              <a:r>
                <a:rPr lang="hu-HU" sz="2000" kern="1200" dirty="0"/>
                <a:t> </a:t>
              </a:r>
              <a:r>
                <a:rPr lang="hu-HU" sz="2000" kern="1200" dirty="0" err="1"/>
                <a:t>privileged</a:t>
              </a:r>
              <a:endParaRPr lang="en-US" sz="2000" kern="1200" dirty="0"/>
            </a:p>
          </p:txBody>
        </p:sp>
      </p:grpSp>
      <p:cxnSp>
        <p:nvCxnSpPr>
          <p:cNvPr id="21" name="Straight Arrow Connector 20">
            <a:extLst>
              <a:ext uri="{FF2B5EF4-FFF2-40B4-BE49-F238E27FC236}">
                <a16:creationId xmlns:a16="http://schemas.microsoft.com/office/drawing/2014/main" id="{1F71E9A0-0769-C492-6836-6D17017A4786}"/>
              </a:ext>
            </a:extLst>
          </p:cNvPr>
          <p:cNvCxnSpPr>
            <a:cxnSpLocks/>
            <a:stCxn id="13" idx="2"/>
            <a:endCxn id="27" idx="0"/>
          </p:cNvCxnSpPr>
          <p:nvPr/>
        </p:nvCxnSpPr>
        <p:spPr>
          <a:xfrm flipH="1">
            <a:off x="1987781" y="3264254"/>
            <a:ext cx="9717" cy="2780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A05C5B9-2D53-52E4-BCB4-0B3389EE5778}"/>
              </a:ext>
            </a:extLst>
          </p:cNvPr>
          <p:cNvGrpSpPr/>
          <p:nvPr/>
        </p:nvGrpSpPr>
        <p:grpSpPr>
          <a:xfrm>
            <a:off x="8143549" y="2450746"/>
            <a:ext cx="2629552" cy="813508"/>
            <a:chOff x="5715117" y="2310476"/>
            <a:chExt cx="2629552" cy="813508"/>
          </a:xfrm>
        </p:grpSpPr>
        <p:sp>
          <p:nvSpPr>
            <p:cNvPr id="23"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E1064A93-6CE7-BBDC-B2D9-8186926DE325}"/>
                </a:ext>
              </a:extLst>
            </p:cNvPr>
            <p:cNvSpPr txBox="1"/>
            <p:nvPr/>
          </p:nvSpPr>
          <p:spPr>
            <a:xfrm>
              <a:off x="5715117" y="2310476"/>
              <a:ext cx="2629552" cy="813508"/>
            </a:xfrm>
            <a:prstGeom prst="rect">
              <a:avLst/>
            </a:prstGeom>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Handed</a:t>
              </a:r>
              <a:r>
                <a:rPr lang="hu-HU" sz="2500" kern="1200" dirty="0"/>
                <a:t> over </a:t>
              </a:r>
              <a:r>
                <a:rPr lang="hu-HU" sz="2500" kern="1200" dirty="0" err="1"/>
                <a:t>to</a:t>
              </a:r>
              <a:r>
                <a:rPr lang="hu-HU" sz="2500" kern="1200" dirty="0"/>
                <a:t> a </a:t>
              </a:r>
              <a:r>
                <a:rPr lang="hu-HU" sz="2500" b="1" kern="1200" dirty="0">
                  <a:solidFill>
                    <a:srgbClr val="FF6A00"/>
                  </a:solidFill>
                </a:rPr>
                <a:t>Foundation</a:t>
              </a:r>
              <a:endParaRPr lang="en-US" sz="2500" kern="1200" dirty="0"/>
            </a:p>
          </p:txBody>
        </p:sp>
      </p:grpSp>
      <p:cxnSp>
        <p:nvCxnSpPr>
          <p:cNvPr id="26" name="Straight Arrow Connector 25">
            <a:extLst>
              <a:ext uri="{FF2B5EF4-FFF2-40B4-BE49-F238E27FC236}">
                <a16:creationId xmlns:a16="http://schemas.microsoft.com/office/drawing/2014/main" id="{96D444D7-81A6-10F7-4E41-55A73BC2A4B2}"/>
              </a:ext>
            </a:extLst>
          </p:cNvPr>
          <p:cNvCxnSpPr>
            <a:cxnSpLocks/>
            <a:stCxn id="24" idx="2"/>
            <a:endCxn id="12" idx="0"/>
          </p:cNvCxnSpPr>
          <p:nvPr/>
        </p:nvCxnSpPr>
        <p:spPr>
          <a:xfrm flipH="1">
            <a:off x="9448800" y="3264254"/>
            <a:ext cx="9525" cy="2780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9A2E475C-745B-B8DF-EF80-8997B756F7C4}"/>
              </a:ext>
            </a:extLst>
          </p:cNvPr>
          <p:cNvGrpSpPr/>
          <p:nvPr/>
        </p:nvGrpSpPr>
        <p:grpSpPr>
          <a:xfrm>
            <a:off x="4343052" y="3584221"/>
            <a:ext cx="2858196" cy="813508"/>
            <a:chOff x="3190573" y="3468611"/>
            <a:chExt cx="2858196" cy="813508"/>
          </a:xfrm>
        </p:grpSpPr>
        <p:sp>
          <p:nvSpPr>
            <p:cNvPr id="31" name="Rectangle 30">
              <a:extLst>
                <a:ext uri="{FF2B5EF4-FFF2-40B4-BE49-F238E27FC236}">
                  <a16:creationId xmlns:a16="http://schemas.microsoft.com/office/drawing/2014/main" id="{7CDDC71E-B21B-734B-B160-825D5622805A}"/>
                </a:ext>
              </a:extLst>
            </p:cNvPr>
            <p:cNvSpPr/>
            <p:nvPr/>
          </p:nvSpPr>
          <p:spPr>
            <a:xfrm>
              <a:off x="3190573" y="3468611"/>
              <a:ext cx="2858196"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Box 31">
              <a:extLst>
                <a:ext uri="{FF2B5EF4-FFF2-40B4-BE49-F238E27FC236}">
                  <a16:creationId xmlns:a16="http://schemas.microsoft.com/office/drawing/2014/main" id="{7A7BF13F-287C-8796-D740-8BE45B04B65F}"/>
                </a:ext>
              </a:extLst>
            </p:cNvPr>
            <p:cNvSpPr txBox="1"/>
            <p:nvPr/>
          </p:nvSpPr>
          <p:spPr>
            <a:xfrm>
              <a:off x="3190573" y="3468611"/>
              <a:ext cx="2858196" cy="813508"/>
            </a:xfrm>
            <a:prstGeom prst="rect">
              <a:avLst/>
            </a:prstGeom>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dirty="0"/>
                <a:t>P</a:t>
              </a:r>
              <a:r>
                <a:rPr lang="en-US" sz="2500" kern="1200" dirty="0" err="1"/>
                <a:t>ublic</a:t>
              </a:r>
              <a:r>
                <a:rPr lang="en-US" sz="2500" kern="1200" dirty="0"/>
                <a:t> procurement </a:t>
              </a:r>
              <a:r>
                <a:rPr lang="hu-HU" sz="2500" kern="1200" dirty="0" err="1"/>
                <a:t>tender-centra</a:t>
              </a:r>
              <a:r>
                <a:rPr lang="hu-HU" sz="2500" dirty="0" err="1"/>
                <a:t>l</a:t>
              </a:r>
              <a:r>
                <a:rPr lang="hu-HU" sz="2500" dirty="0"/>
                <a:t>, local</a:t>
              </a:r>
              <a:endParaRPr lang="en-US" sz="2500" kern="1200" dirty="0"/>
            </a:p>
          </p:txBody>
        </p:sp>
      </p:grpSp>
      <p:cxnSp>
        <p:nvCxnSpPr>
          <p:cNvPr id="34" name="Connector: Elbow 33">
            <a:extLst>
              <a:ext uri="{FF2B5EF4-FFF2-40B4-BE49-F238E27FC236}">
                <a16:creationId xmlns:a16="http://schemas.microsoft.com/office/drawing/2014/main" id="{2E6AE155-13A7-827F-504A-42B00F77084A}"/>
              </a:ext>
            </a:extLst>
          </p:cNvPr>
          <p:cNvCxnSpPr>
            <a:stCxn id="13" idx="3"/>
            <a:endCxn id="32" idx="1"/>
          </p:cNvCxnSpPr>
          <p:nvPr/>
        </p:nvCxnSpPr>
        <p:spPr>
          <a:xfrm>
            <a:off x="3312274" y="2857500"/>
            <a:ext cx="1030778" cy="113347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0C8F48A-7E23-3818-A631-739215298A4B}"/>
              </a:ext>
            </a:extLst>
          </p:cNvPr>
          <p:cNvCxnSpPr>
            <a:cxnSpLocks/>
            <a:stCxn id="24" idx="1"/>
            <a:endCxn id="32" idx="3"/>
          </p:cNvCxnSpPr>
          <p:nvPr/>
        </p:nvCxnSpPr>
        <p:spPr>
          <a:xfrm rot="10800000" flipV="1">
            <a:off x="7201249" y="2857499"/>
            <a:ext cx="942301" cy="113347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670EF317-E508-DE89-B997-621F37528138}"/>
              </a:ext>
            </a:extLst>
          </p:cNvPr>
          <p:cNvGrpSpPr/>
          <p:nvPr/>
        </p:nvGrpSpPr>
        <p:grpSpPr>
          <a:xfrm>
            <a:off x="1174273" y="6044492"/>
            <a:ext cx="1627016" cy="813508"/>
            <a:chOff x="1962663" y="5756766"/>
            <a:chExt cx="1627016" cy="813508"/>
          </a:xfrm>
        </p:grpSpPr>
        <p:sp>
          <p:nvSpPr>
            <p:cNvPr id="25" name="Rectangle 24">
              <a:extLst>
                <a:ext uri="{FF2B5EF4-FFF2-40B4-BE49-F238E27FC236}">
                  <a16:creationId xmlns:a16="http://schemas.microsoft.com/office/drawing/2014/main" id="{211DB313-F8E3-1A25-FACF-D36F431D834C}"/>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27ACB725-3A25-0851-43E3-E30D590A323F}"/>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grpSp>
        <p:nvGrpSpPr>
          <p:cNvPr id="7" name="Group 6">
            <a:extLst>
              <a:ext uri="{FF2B5EF4-FFF2-40B4-BE49-F238E27FC236}">
                <a16:creationId xmlns:a16="http://schemas.microsoft.com/office/drawing/2014/main" id="{C7091843-81FE-F9C8-252B-444169DACC16}"/>
              </a:ext>
            </a:extLst>
          </p:cNvPr>
          <p:cNvGrpSpPr/>
          <p:nvPr/>
        </p:nvGrpSpPr>
        <p:grpSpPr>
          <a:xfrm>
            <a:off x="4369239" y="0"/>
            <a:ext cx="2834640" cy="813508"/>
            <a:chOff x="3544949" y="112"/>
            <a:chExt cx="2629552" cy="813508"/>
          </a:xfrm>
        </p:grpSpPr>
        <p:sp>
          <p:nvSpPr>
            <p:cNvPr id="8" name="Rectangle 7">
              <a:extLst>
                <a:ext uri="{FF2B5EF4-FFF2-40B4-BE49-F238E27FC236}">
                  <a16:creationId xmlns:a16="http://schemas.microsoft.com/office/drawing/2014/main" id="{AFBA310B-2389-3519-00AA-EA5F16A48472}"/>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5CA6421C-F7B8-C09C-45CF-DD914BF5B085}"/>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ownership</a:t>
              </a:r>
              <a:endParaRPr lang="en-US" sz="2500" kern="1200" dirty="0"/>
            </a:p>
          </p:txBody>
        </p:sp>
      </p:grpSp>
      <p:cxnSp>
        <p:nvCxnSpPr>
          <p:cNvPr id="28" name="Egyenes összekötő 27"/>
          <p:cNvCxnSpPr>
            <a:endCxn id="32" idx="0"/>
          </p:cNvCxnSpPr>
          <p:nvPr/>
        </p:nvCxnSpPr>
        <p:spPr>
          <a:xfrm>
            <a:off x="5743249" y="1938623"/>
            <a:ext cx="28901" cy="1645598"/>
          </a:xfrm>
          <a:prstGeom prst="line">
            <a:avLst/>
          </a:prstGeom>
        </p:spPr>
        <p:style>
          <a:lnRef idx="1">
            <a:schemeClr val="accent1"/>
          </a:lnRef>
          <a:fillRef idx="0">
            <a:schemeClr val="accent1"/>
          </a:fillRef>
          <a:effectRef idx="0">
            <a:schemeClr val="accent1"/>
          </a:effectRef>
          <a:fontRef idx="minor">
            <a:schemeClr val="tx1"/>
          </a:fontRef>
        </p:style>
      </p:cxnSp>
      <p:grpSp>
        <p:nvGrpSpPr>
          <p:cNvPr id="35" name="Group 16">
            <a:extLst>
              <a:ext uri="{FF2B5EF4-FFF2-40B4-BE49-F238E27FC236}">
                <a16:creationId xmlns:a16="http://schemas.microsoft.com/office/drawing/2014/main" id="{0DF2FB8F-F09D-BDA5-7A1F-5B8C5C2B14EF}"/>
              </a:ext>
            </a:extLst>
          </p:cNvPr>
          <p:cNvGrpSpPr/>
          <p:nvPr/>
        </p:nvGrpSpPr>
        <p:grpSpPr>
          <a:xfrm>
            <a:off x="4443694" y="1125115"/>
            <a:ext cx="2667978" cy="1170410"/>
            <a:chOff x="3544949" y="1155294"/>
            <a:chExt cx="2629552" cy="813508"/>
          </a:xfrm>
        </p:grpSpPr>
        <p:sp>
          <p:nvSpPr>
            <p:cNvPr id="37" name="Rectangle 17">
              <a:extLst>
                <a:ext uri="{FF2B5EF4-FFF2-40B4-BE49-F238E27FC236}">
                  <a16:creationId xmlns:a16="http://schemas.microsoft.com/office/drawing/2014/main" id="{8A088441-B723-7826-A5F9-2863AE45D76F}"/>
                </a:ext>
              </a:extLst>
            </p:cNvPr>
            <p:cNvSpPr/>
            <p:nvPr/>
          </p:nvSpPr>
          <p:spPr>
            <a:xfrm>
              <a:off x="3544949" y="1155294"/>
              <a:ext cx="2629552" cy="813508"/>
            </a:xfrm>
            <a:prstGeom prst="rect">
              <a:avLst/>
            </a:prstGeom>
            <a:solidFill>
              <a:srgbClr val="FF6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TextBox 18">
              <a:extLst>
                <a:ext uri="{FF2B5EF4-FFF2-40B4-BE49-F238E27FC236}">
                  <a16:creationId xmlns:a16="http://schemas.microsoft.com/office/drawing/2014/main" id="{B84E2A1C-EE53-7057-4C37-374DBB137631}"/>
                </a:ext>
              </a:extLst>
            </p:cNvPr>
            <p:cNvSpPr txBox="1"/>
            <p:nvPr/>
          </p:nvSpPr>
          <p:spPr>
            <a:xfrm>
              <a:off x="3544949" y="1155294"/>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err="1"/>
                <a:t>Centralized</a:t>
              </a:r>
              <a:r>
                <a:rPr lang="hu-HU" sz="2000" kern="1200" dirty="0"/>
                <a:t> </a:t>
              </a:r>
              <a:r>
                <a:rPr lang="hu-HU" sz="2000" kern="1200" dirty="0" err="1"/>
                <a:t>public</a:t>
              </a:r>
              <a:r>
                <a:rPr lang="hu-HU" sz="2000" kern="1200" dirty="0"/>
                <a:t> </a:t>
              </a:r>
              <a:r>
                <a:rPr lang="hu-HU" sz="2000" kern="1200" dirty="0" err="1"/>
                <a:t>property</a:t>
              </a:r>
              <a:r>
                <a:rPr lang="hu-HU" sz="2000" kern="1200" dirty="0"/>
                <a:t>, </a:t>
              </a:r>
              <a:r>
                <a:rPr lang="hu-HU" sz="2000" kern="1200" dirty="0" err="1"/>
                <a:t>central</a:t>
              </a:r>
              <a:r>
                <a:rPr lang="hu-HU" sz="2000" kern="1200" dirty="0"/>
                <a:t> management, </a:t>
              </a:r>
              <a:r>
                <a:rPr lang="hu-HU" sz="2000" kern="1200" dirty="0" err="1"/>
                <a:t>umbrella</a:t>
              </a:r>
              <a:r>
                <a:rPr lang="hu-HU" sz="2000" kern="1200" dirty="0"/>
                <a:t> </a:t>
              </a:r>
              <a:r>
                <a:rPr lang="hu-HU" sz="2000" kern="1200" dirty="0" err="1"/>
                <a:t>organizations</a:t>
              </a:r>
              <a:endParaRPr lang="en-US" sz="2000" kern="1200" dirty="0"/>
            </a:p>
          </p:txBody>
        </p:sp>
      </p:grpSp>
      <p:grpSp>
        <p:nvGrpSpPr>
          <p:cNvPr id="39" name="Group 21">
            <a:extLst>
              <a:ext uri="{FF2B5EF4-FFF2-40B4-BE49-F238E27FC236}">
                <a16:creationId xmlns:a16="http://schemas.microsoft.com/office/drawing/2014/main" id="{9A05C5B9-2D53-52E4-BCB4-0B3389EE5778}"/>
              </a:ext>
            </a:extLst>
          </p:cNvPr>
          <p:cNvGrpSpPr/>
          <p:nvPr/>
        </p:nvGrpSpPr>
        <p:grpSpPr>
          <a:xfrm>
            <a:off x="8143549" y="2450746"/>
            <a:ext cx="2629552" cy="978254"/>
            <a:chOff x="5715117" y="2310476"/>
            <a:chExt cx="2629552" cy="978254"/>
          </a:xfrm>
        </p:grpSpPr>
        <p:sp>
          <p:nvSpPr>
            <p:cNvPr id="40"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TextBox 23">
              <a:extLst>
                <a:ext uri="{FF2B5EF4-FFF2-40B4-BE49-F238E27FC236}">
                  <a16:creationId xmlns:a16="http://schemas.microsoft.com/office/drawing/2014/main" id="{E1064A93-6CE7-BBDC-B2D9-8186926DE325}"/>
                </a:ext>
              </a:extLst>
            </p:cNvPr>
            <p:cNvSpPr txBox="1"/>
            <p:nvPr/>
          </p:nvSpPr>
          <p:spPr>
            <a:xfrm>
              <a:off x="5715117" y="2310476"/>
              <a:ext cx="2629552" cy="978254"/>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000" dirty="0" err="1"/>
                <a:t>Handed</a:t>
              </a:r>
              <a:r>
                <a:rPr lang="hu-HU" sz="2000" dirty="0"/>
                <a:t> over </a:t>
              </a:r>
              <a:r>
                <a:rPr lang="hu-HU" sz="2000" dirty="0" err="1"/>
                <a:t>to</a:t>
              </a:r>
              <a:r>
                <a:rPr lang="hu-HU" sz="2000" dirty="0"/>
                <a:t> (</a:t>
              </a:r>
              <a:r>
                <a:rPr lang="hu-HU" sz="2000" dirty="0" err="1"/>
                <a:t>Church</a:t>
              </a:r>
              <a:r>
                <a:rPr lang="hu-HU" sz="2000" dirty="0"/>
                <a:t>, </a:t>
              </a:r>
              <a:r>
                <a:rPr lang="hu-HU" sz="2000" dirty="0">
                  <a:solidFill>
                    <a:schemeClr val="bg1"/>
                  </a:solidFill>
                </a:rPr>
                <a:t>businesses, </a:t>
              </a:r>
              <a:r>
                <a:rPr lang="hu-HU" sz="2000" dirty="0" err="1">
                  <a:solidFill>
                    <a:schemeClr val="bg1"/>
                  </a:solidFill>
                </a:rPr>
                <a:t>foundation</a:t>
              </a:r>
              <a:r>
                <a:rPr lang="hu-HU" sz="2000" dirty="0">
                  <a:solidFill>
                    <a:schemeClr val="bg1"/>
                  </a:solidFill>
                </a:rPr>
                <a:t>)</a:t>
              </a:r>
              <a:endParaRPr lang="en-US" sz="2000" dirty="0">
                <a:solidFill>
                  <a:schemeClr val="bg1"/>
                </a:solidFill>
              </a:endParaRPr>
            </a:p>
          </p:txBody>
        </p:sp>
      </p:grpSp>
      <p:sp>
        <p:nvSpPr>
          <p:cNvPr id="33" name="Szövegdoboz 32"/>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a:t>
            </a:r>
            <a:r>
              <a:rPr lang="hu-HU" b="1" dirty="0" err="1"/>
              <a:t>of</a:t>
            </a:r>
            <a:r>
              <a:rPr lang="hu-HU" b="1" dirty="0"/>
              <a:t>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sp>
        <p:nvSpPr>
          <p:cNvPr id="4" name="Szövegdoboz 3"/>
          <p:cNvSpPr txBox="1"/>
          <p:nvPr/>
        </p:nvSpPr>
        <p:spPr>
          <a:xfrm>
            <a:off x="4009907" y="2574529"/>
            <a:ext cx="1718933" cy="646331"/>
          </a:xfrm>
          <a:prstGeom prst="rect">
            <a:avLst/>
          </a:prstGeom>
          <a:noFill/>
        </p:spPr>
        <p:txBody>
          <a:bodyPr wrap="square" rtlCol="0">
            <a:spAutoFit/>
          </a:bodyPr>
          <a:lstStyle/>
          <a:p>
            <a:r>
              <a:rPr lang="hu-HU" b="1" dirty="0" err="1"/>
              <a:t>Development</a:t>
            </a:r>
            <a:r>
              <a:rPr lang="hu-HU" b="1" dirty="0"/>
              <a:t> </a:t>
            </a:r>
            <a:r>
              <a:rPr lang="hu-HU" b="1" dirty="0" err="1"/>
              <a:t>programs</a:t>
            </a:r>
            <a:endParaRPr lang="en-US" b="1" dirty="0"/>
          </a:p>
        </p:txBody>
      </p:sp>
      <p:sp>
        <p:nvSpPr>
          <p:cNvPr id="5" name="Szövegdoboz 4"/>
          <p:cNvSpPr txBox="1"/>
          <p:nvPr/>
        </p:nvSpPr>
        <p:spPr>
          <a:xfrm>
            <a:off x="7995632" y="1292292"/>
            <a:ext cx="1134922" cy="646331"/>
          </a:xfrm>
          <a:prstGeom prst="rect">
            <a:avLst/>
          </a:prstGeom>
          <a:noFill/>
        </p:spPr>
        <p:txBody>
          <a:bodyPr wrap="square" rtlCol="0">
            <a:spAutoFit/>
          </a:bodyPr>
          <a:lstStyle/>
          <a:p>
            <a:r>
              <a:rPr lang="hu-HU" b="1" dirty="0" err="1"/>
              <a:t>Reforms</a:t>
            </a:r>
            <a:endParaRPr lang="en-US" b="1" dirty="0"/>
          </a:p>
          <a:p>
            <a:endParaRPr lang="en-US" dirty="0"/>
          </a:p>
        </p:txBody>
      </p:sp>
    </p:spTree>
    <p:extLst>
      <p:ext uri="{BB962C8B-B14F-4D97-AF65-F5344CB8AC3E}">
        <p14:creationId xmlns:p14="http://schemas.microsoft.com/office/powerpoint/2010/main" val="2214540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36D4B301-B5A1-18D8-80C7-2992CD416DEF}"/>
              </a:ext>
            </a:extLst>
          </p:cNvPr>
          <p:cNvGrpSpPr/>
          <p:nvPr/>
        </p:nvGrpSpPr>
        <p:grpSpPr>
          <a:xfrm>
            <a:off x="1174273" y="6044492"/>
            <a:ext cx="1627016" cy="813508"/>
            <a:chOff x="1962663" y="5756766"/>
            <a:chExt cx="1627016" cy="813508"/>
          </a:xfrm>
        </p:grpSpPr>
        <p:sp>
          <p:nvSpPr>
            <p:cNvPr id="43" name="Rectangle 42">
              <a:extLst>
                <a:ext uri="{FF2B5EF4-FFF2-40B4-BE49-F238E27FC236}">
                  <a16:creationId xmlns:a16="http://schemas.microsoft.com/office/drawing/2014/main" id="{2D079BC6-DEC6-4EC5-024A-AE1CD7424FB0}"/>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TextBox 43">
              <a:extLst>
                <a:ext uri="{FF2B5EF4-FFF2-40B4-BE49-F238E27FC236}">
                  <a16:creationId xmlns:a16="http://schemas.microsoft.com/office/drawing/2014/main" id="{D081238B-0C46-B9D7-2F42-941F3D81E850}"/>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a:t>
              </a:r>
            </a:p>
            <a:p>
              <a:pPr marL="0" lvl="0" indent="0" algn="ctr" defTabSz="1111250">
                <a:lnSpc>
                  <a:spcPct val="90000"/>
                </a:lnSpc>
                <a:spcBef>
                  <a:spcPct val="0"/>
                </a:spcBef>
                <a:spcAft>
                  <a:spcPct val="35000"/>
                </a:spcAft>
                <a:buNone/>
              </a:pPr>
              <a:r>
                <a:rPr lang="hu-HU" sz="2000" kern="1200" dirty="0" err="1"/>
                <a:t>regulations</a:t>
              </a:r>
              <a:endParaRPr lang="en-US" sz="2000" kern="1200" dirty="0"/>
            </a:p>
          </p:txBody>
        </p:sp>
      </p:grpSp>
      <p:grpSp>
        <p:nvGrpSpPr>
          <p:cNvPr id="10" name="Group 9">
            <a:extLst>
              <a:ext uri="{FF2B5EF4-FFF2-40B4-BE49-F238E27FC236}">
                <a16:creationId xmlns:a16="http://schemas.microsoft.com/office/drawing/2014/main" id="{CAD9E98E-21D5-EBED-9094-24662FB8E7E4}"/>
              </a:ext>
            </a:extLst>
          </p:cNvPr>
          <p:cNvGrpSpPr/>
          <p:nvPr/>
        </p:nvGrpSpPr>
        <p:grpSpPr>
          <a:xfrm>
            <a:off x="8635292" y="6031445"/>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a:t>
              </a:r>
            </a:p>
            <a:p>
              <a:pPr marL="0" lvl="0" indent="0" algn="ctr" defTabSz="1111250">
                <a:lnSpc>
                  <a:spcPct val="90000"/>
                </a:lnSpc>
                <a:spcBef>
                  <a:spcPct val="0"/>
                </a:spcBef>
                <a:spcAft>
                  <a:spcPct val="35000"/>
                </a:spcAft>
                <a:buNone/>
              </a:pP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cxnSpLocks/>
            <a:endCxn id="13" idx="0"/>
          </p:cNvCxnSpPr>
          <p:nvPr/>
        </p:nvCxnSpPr>
        <p:spPr>
          <a:xfrm rot="5400000">
            <a:off x="3070969" y="-259960"/>
            <a:ext cx="1637238" cy="378417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71CA0BEB-D07C-865B-181E-F23FFE0AE72B}"/>
              </a:ext>
            </a:extLst>
          </p:cNvPr>
          <p:cNvGrpSpPr/>
          <p:nvPr/>
        </p:nvGrpSpPr>
        <p:grpSpPr>
          <a:xfrm>
            <a:off x="682725" y="2450746"/>
            <a:ext cx="2629552" cy="813508"/>
            <a:chOff x="1374781" y="2310476"/>
            <a:chExt cx="2629552" cy="813508"/>
          </a:xfrm>
        </p:grpSpPr>
        <p:sp>
          <p:nvSpPr>
            <p:cNvPr id="3" name="Rectangle 2">
              <a:extLst>
                <a:ext uri="{FF2B5EF4-FFF2-40B4-BE49-F238E27FC236}">
                  <a16:creationId xmlns:a16="http://schemas.microsoft.com/office/drawing/2014/main" id="{4C0FF23C-4AAB-5D71-4FA4-AA4FF82AF9A3}"/>
                </a:ext>
              </a:extLst>
            </p:cNvPr>
            <p:cNvSpPr/>
            <p:nvPr/>
          </p:nvSpPr>
          <p:spPr>
            <a:xfrm>
              <a:off x="1374781"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9178A051-62B9-1799-8D2B-C59689BD1700}"/>
                </a:ext>
              </a:extLst>
            </p:cNvPr>
            <p:cNvSpPr txBox="1"/>
            <p:nvPr/>
          </p:nvSpPr>
          <p:spPr>
            <a:xfrm>
              <a:off x="1374781" y="2310476"/>
              <a:ext cx="2629552" cy="813508"/>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dirty="0" err="1"/>
                <a:t>Concession</a:t>
              </a:r>
              <a:r>
                <a:rPr lang="hu-HU" sz="2000" dirty="0"/>
                <a:t>, </a:t>
              </a:r>
              <a:r>
                <a:rPr lang="hu-HU" sz="2000" dirty="0" err="1"/>
                <a:t>privatized</a:t>
              </a:r>
              <a:r>
                <a:rPr lang="hu-HU" sz="2000" dirty="0"/>
                <a:t> </a:t>
              </a:r>
              <a:r>
                <a:rPr lang="hu-HU" sz="2000" dirty="0" err="1"/>
                <a:t>or</a:t>
              </a:r>
              <a:r>
                <a:rPr lang="hu-HU" sz="2000" dirty="0"/>
                <a:t> </a:t>
              </a:r>
              <a:r>
                <a:rPr lang="hu-HU" sz="2000" dirty="0" err="1"/>
                <a:t>renationalized</a:t>
              </a:r>
              <a:r>
                <a:rPr lang="hu-HU" sz="2000" dirty="0"/>
                <a:t> </a:t>
              </a:r>
              <a:r>
                <a:rPr lang="hu-HU" sz="2000" dirty="0" err="1"/>
                <a:t>to</a:t>
              </a:r>
              <a:r>
                <a:rPr lang="hu-HU" sz="2000" dirty="0"/>
                <a:t> </a:t>
              </a:r>
              <a:r>
                <a:rPr lang="hu-HU" sz="2000" dirty="0" err="1"/>
                <a:t>privileged</a:t>
              </a:r>
              <a:endParaRPr lang="en-US" sz="2000" kern="1200" dirty="0"/>
            </a:p>
          </p:txBody>
        </p:sp>
      </p:grpSp>
      <p:cxnSp>
        <p:nvCxnSpPr>
          <p:cNvPr id="21" name="Straight Arrow Connector 20">
            <a:extLst>
              <a:ext uri="{FF2B5EF4-FFF2-40B4-BE49-F238E27FC236}">
                <a16:creationId xmlns:a16="http://schemas.microsoft.com/office/drawing/2014/main" id="{1F71E9A0-0769-C492-6836-6D17017A4786}"/>
              </a:ext>
            </a:extLst>
          </p:cNvPr>
          <p:cNvCxnSpPr>
            <a:cxnSpLocks/>
            <a:stCxn id="13" idx="2"/>
            <a:endCxn id="44" idx="0"/>
          </p:cNvCxnSpPr>
          <p:nvPr/>
        </p:nvCxnSpPr>
        <p:spPr>
          <a:xfrm flipH="1">
            <a:off x="1987781" y="3264254"/>
            <a:ext cx="9720" cy="2780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A05C5B9-2D53-52E4-BCB4-0B3389EE5778}"/>
              </a:ext>
            </a:extLst>
          </p:cNvPr>
          <p:cNvGrpSpPr/>
          <p:nvPr/>
        </p:nvGrpSpPr>
        <p:grpSpPr>
          <a:xfrm>
            <a:off x="8143549" y="2450746"/>
            <a:ext cx="2629552" cy="978254"/>
            <a:chOff x="5715117" y="2310476"/>
            <a:chExt cx="2629552" cy="978254"/>
          </a:xfrm>
        </p:grpSpPr>
        <p:sp>
          <p:nvSpPr>
            <p:cNvPr id="23"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E1064A93-6CE7-BBDC-B2D9-8186926DE325}"/>
                </a:ext>
              </a:extLst>
            </p:cNvPr>
            <p:cNvSpPr txBox="1"/>
            <p:nvPr/>
          </p:nvSpPr>
          <p:spPr>
            <a:xfrm>
              <a:off x="5715117" y="2310476"/>
              <a:ext cx="2629552" cy="978254"/>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000" dirty="0" err="1"/>
                <a:t>Handed</a:t>
              </a:r>
              <a:r>
                <a:rPr lang="hu-HU" sz="2000" dirty="0"/>
                <a:t> over </a:t>
              </a:r>
              <a:r>
                <a:rPr lang="hu-HU" sz="2000" dirty="0" err="1"/>
                <a:t>to</a:t>
              </a:r>
              <a:r>
                <a:rPr lang="hu-HU" sz="2000" dirty="0"/>
                <a:t> (</a:t>
              </a:r>
              <a:r>
                <a:rPr lang="hu-HU" sz="2000" dirty="0" err="1"/>
                <a:t>Church</a:t>
              </a:r>
              <a:r>
                <a:rPr lang="hu-HU" sz="2000" dirty="0"/>
                <a:t>, </a:t>
              </a:r>
              <a:r>
                <a:rPr lang="hu-HU" sz="2000" dirty="0">
                  <a:solidFill>
                    <a:schemeClr val="bg1"/>
                  </a:solidFill>
                </a:rPr>
                <a:t>businesses, </a:t>
              </a:r>
              <a:r>
                <a:rPr lang="hu-HU" sz="2000" dirty="0" err="1">
                  <a:solidFill>
                    <a:schemeClr val="bg1"/>
                  </a:solidFill>
                </a:rPr>
                <a:t>foundations</a:t>
              </a:r>
              <a:r>
                <a:rPr lang="hu-HU" sz="2000" dirty="0">
                  <a:solidFill>
                    <a:schemeClr val="bg1"/>
                  </a:solidFill>
                </a:rPr>
                <a:t>)</a:t>
              </a:r>
              <a:endParaRPr lang="en-US" sz="2000" dirty="0">
                <a:solidFill>
                  <a:schemeClr val="bg1"/>
                </a:solidFill>
              </a:endParaRPr>
            </a:p>
          </p:txBody>
        </p:sp>
      </p:grpSp>
      <p:cxnSp>
        <p:nvCxnSpPr>
          <p:cNvPr id="26" name="Straight Arrow Connector 25">
            <a:extLst>
              <a:ext uri="{FF2B5EF4-FFF2-40B4-BE49-F238E27FC236}">
                <a16:creationId xmlns:a16="http://schemas.microsoft.com/office/drawing/2014/main" id="{96D444D7-81A6-10F7-4E41-55A73BC2A4B2}"/>
              </a:ext>
            </a:extLst>
          </p:cNvPr>
          <p:cNvCxnSpPr>
            <a:cxnSpLocks/>
            <a:stCxn id="24" idx="2"/>
            <a:endCxn id="12" idx="0"/>
          </p:cNvCxnSpPr>
          <p:nvPr/>
        </p:nvCxnSpPr>
        <p:spPr>
          <a:xfrm flipH="1">
            <a:off x="9448800" y="3429000"/>
            <a:ext cx="9525" cy="2602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2E6AE155-13A7-827F-504A-42B00F77084A}"/>
              </a:ext>
            </a:extLst>
          </p:cNvPr>
          <p:cNvCxnSpPr>
            <a:stCxn id="13" idx="3"/>
          </p:cNvCxnSpPr>
          <p:nvPr/>
        </p:nvCxnSpPr>
        <p:spPr>
          <a:xfrm>
            <a:off x="3312277" y="2857500"/>
            <a:ext cx="1030775" cy="108444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0C8F48A-7E23-3818-A631-739215298A4B}"/>
              </a:ext>
            </a:extLst>
          </p:cNvPr>
          <p:cNvCxnSpPr>
            <a:cxnSpLocks/>
            <a:stCxn id="24" idx="1"/>
          </p:cNvCxnSpPr>
          <p:nvPr/>
        </p:nvCxnSpPr>
        <p:spPr>
          <a:xfrm rot="10800000" flipV="1">
            <a:off x="7201249" y="2939872"/>
            <a:ext cx="942301" cy="100206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8D8597B-96D3-7C50-D0FC-D277B31AEC43}"/>
              </a:ext>
            </a:extLst>
          </p:cNvPr>
          <p:cNvCxnSpPr>
            <a:stCxn id="60" idx="2"/>
            <a:endCxn id="51" idx="0"/>
          </p:cNvCxnSpPr>
          <p:nvPr/>
        </p:nvCxnSpPr>
        <p:spPr>
          <a:xfrm flipH="1">
            <a:off x="5764866" y="4397729"/>
            <a:ext cx="7284" cy="358076"/>
          </a:xfrm>
          <a:prstGeom prst="straightConnector1">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gyenes összekötő 52"/>
          <p:cNvCxnSpPr>
            <a:stCxn id="55" idx="2"/>
            <a:endCxn id="60" idx="0"/>
          </p:cNvCxnSpPr>
          <p:nvPr/>
        </p:nvCxnSpPr>
        <p:spPr>
          <a:xfrm flipH="1">
            <a:off x="5772150" y="2295525"/>
            <a:ext cx="5533" cy="1288696"/>
          </a:xfrm>
          <a:prstGeom prst="line">
            <a:avLst/>
          </a:prstGeom>
        </p:spPr>
        <p:style>
          <a:lnRef idx="1">
            <a:schemeClr val="accent1"/>
          </a:lnRef>
          <a:fillRef idx="0">
            <a:schemeClr val="accent1"/>
          </a:fillRef>
          <a:effectRef idx="0">
            <a:schemeClr val="accent1"/>
          </a:effectRef>
          <a:fontRef idx="minor">
            <a:schemeClr val="tx1"/>
          </a:fontRef>
        </p:style>
      </p:cxnSp>
      <p:grpSp>
        <p:nvGrpSpPr>
          <p:cNvPr id="54" name="Group 16">
            <a:extLst>
              <a:ext uri="{FF2B5EF4-FFF2-40B4-BE49-F238E27FC236}">
                <a16:creationId xmlns:a16="http://schemas.microsoft.com/office/drawing/2014/main" id="{0DF2FB8F-F09D-BDA5-7A1F-5B8C5C2B14EF}"/>
              </a:ext>
            </a:extLst>
          </p:cNvPr>
          <p:cNvGrpSpPr/>
          <p:nvPr/>
        </p:nvGrpSpPr>
        <p:grpSpPr>
          <a:xfrm>
            <a:off x="4443694" y="1125115"/>
            <a:ext cx="2667978" cy="1170410"/>
            <a:chOff x="3544949" y="1155294"/>
            <a:chExt cx="2629552" cy="813508"/>
          </a:xfrm>
        </p:grpSpPr>
        <p:sp>
          <p:nvSpPr>
            <p:cNvPr id="55" name="Rectangle 17">
              <a:extLst>
                <a:ext uri="{FF2B5EF4-FFF2-40B4-BE49-F238E27FC236}">
                  <a16:creationId xmlns:a16="http://schemas.microsoft.com/office/drawing/2014/main" id="{8A088441-B723-7826-A5F9-2863AE45D76F}"/>
                </a:ext>
              </a:extLst>
            </p:cNvPr>
            <p:cNvSpPr/>
            <p:nvPr/>
          </p:nvSpPr>
          <p:spPr>
            <a:xfrm>
              <a:off x="3544949" y="1155294"/>
              <a:ext cx="2629552" cy="813508"/>
            </a:xfrm>
            <a:prstGeom prst="rect">
              <a:avLst/>
            </a:prstGeom>
            <a:solidFill>
              <a:srgbClr val="FF6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TextBox 18">
              <a:extLst>
                <a:ext uri="{FF2B5EF4-FFF2-40B4-BE49-F238E27FC236}">
                  <a16:creationId xmlns:a16="http://schemas.microsoft.com/office/drawing/2014/main" id="{B84E2A1C-EE53-7057-4C37-374DBB137631}"/>
                </a:ext>
              </a:extLst>
            </p:cNvPr>
            <p:cNvSpPr txBox="1"/>
            <p:nvPr/>
          </p:nvSpPr>
          <p:spPr>
            <a:xfrm>
              <a:off x="3544949" y="1155294"/>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err="1"/>
                <a:t>Centralized</a:t>
              </a:r>
              <a:r>
                <a:rPr lang="hu-HU" sz="2000" kern="1200" dirty="0"/>
                <a:t> </a:t>
              </a:r>
              <a:r>
                <a:rPr lang="hu-HU" sz="2000" kern="1200" dirty="0" err="1"/>
                <a:t>public</a:t>
              </a:r>
              <a:r>
                <a:rPr lang="hu-HU" sz="2000" kern="1200" dirty="0"/>
                <a:t> </a:t>
              </a:r>
              <a:r>
                <a:rPr lang="hu-HU" sz="2000" kern="1200" dirty="0" err="1"/>
                <a:t>property</a:t>
              </a:r>
              <a:r>
                <a:rPr lang="hu-HU" sz="2000" kern="1200" dirty="0"/>
                <a:t>, </a:t>
              </a:r>
              <a:r>
                <a:rPr lang="hu-HU" sz="2000" kern="1200" dirty="0" err="1"/>
                <a:t>central</a:t>
              </a:r>
              <a:r>
                <a:rPr lang="hu-HU" sz="2000" kern="1200" dirty="0"/>
                <a:t> management, </a:t>
              </a:r>
              <a:r>
                <a:rPr lang="hu-HU" sz="2000" kern="1200" dirty="0" err="1"/>
                <a:t>umbrella</a:t>
              </a:r>
              <a:r>
                <a:rPr lang="hu-HU" sz="2000" kern="1200" dirty="0"/>
                <a:t> </a:t>
              </a:r>
              <a:r>
                <a:rPr lang="hu-HU" sz="2000" kern="1200" dirty="0" err="1"/>
                <a:t>organizations</a:t>
              </a:r>
              <a:endParaRPr lang="en-US" sz="2000" kern="1200" dirty="0"/>
            </a:p>
          </p:txBody>
        </p:sp>
      </p:grpSp>
      <p:grpSp>
        <p:nvGrpSpPr>
          <p:cNvPr id="58" name="Group 29">
            <a:extLst>
              <a:ext uri="{FF2B5EF4-FFF2-40B4-BE49-F238E27FC236}">
                <a16:creationId xmlns:a16="http://schemas.microsoft.com/office/drawing/2014/main" id="{9A2E475C-745B-B8DF-EF80-8997B756F7C4}"/>
              </a:ext>
            </a:extLst>
          </p:cNvPr>
          <p:cNvGrpSpPr/>
          <p:nvPr/>
        </p:nvGrpSpPr>
        <p:grpSpPr>
          <a:xfrm>
            <a:off x="4343052" y="3584221"/>
            <a:ext cx="2858196" cy="813508"/>
            <a:chOff x="3190573" y="3468611"/>
            <a:chExt cx="2858196" cy="813508"/>
          </a:xfrm>
        </p:grpSpPr>
        <p:sp>
          <p:nvSpPr>
            <p:cNvPr id="59" name="Rectangle 30">
              <a:extLst>
                <a:ext uri="{FF2B5EF4-FFF2-40B4-BE49-F238E27FC236}">
                  <a16:creationId xmlns:a16="http://schemas.microsoft.com/office/drawing/2014/main" id="{7CDDC71E-B21B-734B-B160-825D5622805A}"/>
                </a:ext>
              </a:extLst>
            </p:cNvPr>
            <p:cNvSpPr/>
            <p:nvPr/>
          </p:nvSpPr>
          <p:spPr>
            <a:xfrm>
              <a:off x="3190573" y="3468611"/>
              <a:ext cx="2858196"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TextBox 31">
              <a:extLst>
                <a:ext uri="{FF2B5EF4-FFF2-40B4-BE49-F238E27FC236}">
                  <a16:creationId xmlns:a16="http://schemas.microsoft.com/office/drawing/2014/main" id="{7A7BF13F-287C-8796-D740-8BE45B04B65F}"/>
                </a:ext>
              </a:extLst>
            </p:cNvPr>
            <p:cNvSpPr txBox="1"/>
            <p:nvPr/>
          </p:nvSpPr>
          <p:spPr>
            <a:xfrm>
              <a:off x="3190573" y="3468611"/>
              <a:ext cx="2858196" cy="813508"/>
            </a:xfrm>
            <a:prstGeom prst="rect">
              <a:avLst/>
            </a:prstGeom>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500" dirty="0"/>
                <a:t>P</a:t>
              </a:r>
              <a:r>
                <a:rPr lang="en-US" sz="2500" dirty="0" err="1"/>
                <a:t>ublic</a:t>
              </a:r>
              <a:r>
                <a:rPr lang="en-US" sz="2500" dirty="0"/>
                <a:t> procurement </a:t>
              </a:r>
              <a:r>
                <a:rPr lang="hu-HU" sz="2500" dirty="0" err="1"/>
                <a:t>tender-central</a:t>
              </a:r>
              <a:r>
                <a:rPr lang="hu-HU" sz="2500" dirty="0"/>
                <a:t>, local</a:t>
              </a:r>
              <a:endParaRPr lang="en-US" sz="2500" dirty="0"/>
            </a:p>
          </p:txBody>
        </p:sp>
      </p:grpSp>
      <p:sp>
        <p:nvSpPr>
          <p:cNvPr id="51" name="TextBox 31">
            <a:extLst>
              <a:ext uri="{FF2B5EF4-FFF2-40B4-BE49-F238E27FC236}">
                <a16:creationId xmlns:a16="http://schemas.microsoft.com/office/drawing/2014/main" id="{7A7BF13F-287C-8796-D740-8BE45B04B65F}"/>
              </a:ext>
            </a:extLst>
          </p:cNvPr>
          <p:cNvSpPr txBox="1"/>
          <p:nvPr/>
        </p:nvSpPr>
        <p:spPr>
          <a:xfrm>
            <a:off x="4335768" y="4755805"/>
            <a:ext cx="2858196" cy="703701"/>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1600" dirty="0" err="1"/>
              <a:t>Higher</a:t>
            </a:r>
            <a:r>
              <a:rPr lang="hu-HU" sz="1600" dirty="0"/>
              <a:t> </a:t>
            </a:r>
            <a:r>
              <a:rPr lang="hu-HU" sz="1600" dirty="0" err="1"/>
              <a:t>odds</a:t>
            </a:r>
            <a:r>
              <a:rPr lang="hu-HU" sz="1600" dirty="0"/>
              <a:t>, </a:t>
            </a:r>
            <a:r>
              <a:rPr lang="hu-HU" sz="1600" dirty="0" err="1"/>
              <a:t>costs</a:t>
            </a:r>
            <a:r>
              <a:rPr lang="hu-HU" sz="1600" dirty="0"/>
              <a:t>, </a:t>
            </a:r>
            <a:r>
              <a:rPr lang="hu-HU" sz="1600" dirty="0" err="1"/>
              <a:t>corruption</a:t>
            </a:r>
            <a:r>
              <a:rPr lang="hu-HU" sz="1600" dirty="0"/>
              <a:t> </a:t>
            </a:r>
            <a:r>
              <a:rPr lang="hu-HU" sz="1600" dirty="0" err="1"/>
              <a:t>riscs</a:t>
            </a:r>
            <a:r>
              <a:rPr lang="hu-HU" sz="1600" dirty="0"/>
              <a:t>, </a:t>
            </a:r>
            <a:r>
              <a:rPr lang="hu-HU" sz="1600" dirty="0" err="1"/>
              <a:t>largest</a:t>
            </a:r>
            <a:r>
              <a:rPr lang="hu-HU" sz="1600" dirty="0"/>
              <a:t> </a:t>
            </a:r>
            <a:r>
              <a:rPr lang="hu-HU" sz="1600" dirty="0" err="1"/>
              <a:t>amounts</a:t>
            </a:r>
            <a:r>
              <a:rPr lang="hu-HU" sz="1600" dirty="0"/>
              <a:t>, </a:t>
            </a:r>
            <a:r>
              <a:rPr lang="hu-HU" sz="1600" dirty="0" err="1"/>
              <a:t>lower</a:t>
            </a:r>
            <a:r>
              <a:rPr lang="hu-HU" sz="1600" dirty="0"/>
              <a:t> </a:t>
            </a:r>
            <a:r>
              <a:rPr lang="hu-HU" sz="1600" dirty="0" err="1"/>
              <a:t>competition</a:t>
            </a:r>
            <a:r>
              <a:rPr lang="hu-HU" sz="1600" dirty="0"/>
              <a:t> (T-H)</a:t>
            </a:r>
            <a:endParaRPr lang="en-US" sz="1600" kern="1200" dirty="0"/>
          </a:p>
        </p:txBody>
      </p:sp>
      <p:cxnSp>
        <p:nvCxnSpPr>
          <p:cNvPr id="63" name="Connector: Elbow 39">
            <a:extLst>
              <a:ext uri="{FF2B5EF4-FFF2-40B4-BE49-F238E27FC236}">
                <a16:creationId xmlns:a16="http://schemas.microsoft.com/office/drawing/2014/main" id="{8D6FF86D-50A9-BBB3-3DCA-2D850C4F35D7}"/>
              </a:ext>
            </a:extLst>
          </p:cNvPr>
          <p:cNvCxnSpPr>
            <a:stCxn id="13" idx="2"/>
            <a:endCxn id="51" idx="1"/>
          </p:cNvCxnSpPr>
          <p:nvPr/>
        </p:nvCxnSpPr>
        <p:spPr>
          <a:xfrm rot="16200000" flipH="1">
            <a:off x="2244933" y="3016821"/>
            <a:ext cx="1843402" cy="2338267"/>
          </a:xfrm>
          <a:prstGeom prst="bentConnector2">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39">
            <a:extLst>
              <a:ext uri="{FF2B5EF4-FFF2-40B4-BE49-F238E27FC236}">
                <a16:creationId xmlns:a16="http://schemas.microsoft.com/office/drawing/2014/main" id="{8D6FF86D-50A9-BBB3-3DCA-2D850C4F35D7}"/>
              </a:ext>
            </a:extLst>
          </p:cNvPr>
          <p:cNvCxnSpPr>
            <a:stCxn id="24" idx="2"/>
            <a:endCxn id="51" idx="3"/>
          </p:cNvCxnSpPr>
          <p:nvPr/>
        </p:nvCxnSpPr>
        <p:spPr>
          <a:xfrm rot="5400000">
            <a:off x="7486817" y="3136148"/>
            <a:ext cx="1678656" cy="2264361"/>
          </a:xfrm>
          <a:prstGeom prst="bentConnector2">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sp>
        <p:nvSpPr>
          <p:cNvPr id="35" name="Szövegdoboz 34"/>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a:t>
            </a:r>
            <a:r>
              <a:rPr lang="hu-HU" b="1" dirty="0" err="1"/>
              <a:t>of</a:t>
            </a:r>
            <a:r>
              <a:rPr lang="hu-HU" b="1" dirty="0"/>
              <a:t>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grpSp>
        <p:nvGrpSpPr>
          <p:cNvPr id="37" name="Group 6">
            <a:extLst>
              <a:ext uri="{FF2B5EF4-FFF2-40B4-BE49-F238E27FC236}">
                <a16:creationId xmlns:a16="http://schemas.microsoft.com/office/drawing/2014/main" id="{C7091843-81FE-F9C8-252B-444169DACC16}"/>
              </a:ext>
            </a:extLst>
          </p:cNvPr>
          <p:cNvGrpSpPr/>
          <p:nvPr/>
        </p:nvGrpSpPr>
        <p:grpSpPr>
          <a:xfrm>
            <a:off x="4369239" y="0"/>
            <a:ext cx="2834640" cy="813508"/>
            <a:chOff x="3544949" y="112"/>
            <a:chExt cx="2629552" cy="813508"/>
          </a:xfrm>
        </p:grpSpPr>
        <p:sp>
          <p:nvSpPr>
            <p:cNvPr id="39" name="Rectangle 7">
              <a:extLst>
                <a:ext uri="{FF2B5EF4-FFF2-40B4-BE49-F238E27FC236}">
                  <a16:creationId xmlns:a16="http://schemas.microsoft.com/office/drawing/2014/main" id="{AFBA310B-2389-3519-00AA-EA5F16A48472}"/>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TextBox 8">
              <a:extLst>
                <a:ext uri="{FF2B5EF4-FFF2-40B4-BE49-F238E27FC236}">
                  <a16:creationId xmlns:a16="http://schemas.microsoft.com/office/drawing/2014/main" id="{5CA6421C-F7B8-C09C-45CF-DD914BF5B085}"/>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ownership</a:t>
              </a:r>
              <a:endParaRPr lang="en-US" sz="2500" kern="1200" dirty="0"/>
            </a:p>
          </p:txBody>
        </p:sp>
      </p:grpSp>
      <p:cxnSp>
        <p:nvCxnSpPr>
          <p:cNvPr id="52" name="Connector: Elbow 15">
            <a:extLst>
              <a:ext uri="{FF2B5EF4-FFF2-40B4-BE49-F238E27FC236}">
                <a16:creationId xmlns:a16="http://schemas.microsoft.com/office/drawing/2014/main" id="{074588EA-7919-EF33-5FD7-36FE7C64F4AC}"/>
              </a:ext>
            </a:extLst>
          </p:cNvPr>
          <p:cNvCxnSpPr>
            <a:cxnSpLocks/>
          </p:cNvCxnSpPr>
          <p:nvPr/>
        </p:nvCxnSpPr>
        <p:spPr>
          <a:xfrm rot="16200000" flipH="1">
            <a:off x="6799385" y="-208194"/>
            <a:ext cx="1637238" cy="368064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Szövegdoboz 31"/>
          <p:cNvSpPr txBox="1"/>
          <p:nvPr/>
        </p:nvSpPr>
        <p:spPr>
          <a:xfrm>
            <a:off x="7718177" y="1342292"/>
            <a:ext cx="1088503" cy="369332"/>
          </a:xfrm>
          <a:prstGeom prst="rect">
            <a:avLst/>
          </a:prstGeom>
          <a:noFill/>
        </p:spPr>
        <p:txBody>
          <a:bodyPr wrap="none" rtlCol="0">
            <a:spAutoFit/>
          </a:bodyPr>
          <a:lstStyle/>
          <a:p>
            <a:r>
              <a:rPr lang="hu-HU" b="1" dirty="0" err="1"/>
              <a:t>Reforms</a:t>
            </a:r>
            <a:endParaRPr lang="en-US" b="1" dirty="0"/>
          </a:p>
        </p:txBody>
      </p:sp>
      <p:sp>
        <p:nvSpPr>
          <p:cNvPr id="42" name="Szövegdoboz 41"/>
          <p:cNvSpPr txBox="1"/>
          <p:nvPr/>
        </p:nvSpPr>
        <p:spPr>
          <a:xfrm>
            <a:off x="4009907" y="2574529"/>
            <a:ext cx="1718933" cy="646331"/>
          </a:xfrm>
          <a:prstGeom prst="rect">
            <a:avLst/>
          </a:prstGeom>
          <a:noFill/>
        </p:spPr>
        <p:txBody>
          <a:bodyPr wrap="square" rtlCol="0">
            <a:spAutoFit/>
          </a:bodyPr>
          <a:lstStyle/>
          <a:p>
            <a:r>
              <a:rPr lang="hu-HU" b="1" dirty="0" err="1"/>
              <a:t>Development</a:t>
            </a:r>
            <a:r>
              <a:rPr lang="hu-HU" b="1" dirty="0"/>
              <a:t> </a:t>
            </a:r>
            <a:r>
              <a:rPr lang="hu-HU" b="1" dirty="0" err="1"/>
              <a:t>programs</a:t>
            </a:r>
            <a:endParaRPr lang="en-US" b="1" dirty="0"/>
          </a:p>
        </p:txBody>
      </p:sp>
    </p:spTree>
    <p:extLst>
      <p:ext uri="{BB962C8B-B14F-4D97-AF65-F5344CB8AC3E}">
        <p14:creationId xmlns:p14="http://schemas.microsoft.com/office/powerpoint/2010/main" val="2274656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36D4B301-B5A1-18D8-80C7-2992CD416DEF}"/>
              </a:ext>
            </a:extLst>
          </p:cNvPr>
          <p:cNvGrpSpPr/>
          <p:nvPr/>
        </p:nvGrpSpPr>
        <p:grpSpPr>
          <a:xfrm>
            <a:off x="1174273" y="6044492"/>
            <a:ext cx="1627016" cy="813508"/>
            <a:chOff x="1962663" y="5756766"/>
            <a:chExt cx="1627016" cy="813508"/>
          </a:xfrm>
        </p:grpSpPr>
        <p:sp>
          <p:nvSpPr>
            <p:cNvPr id="43" name="Rectangle 42">
              <a:extLst>
                <a:ext uri="{FF2B5EF4-FFF2-40B4-BE49-F238E27FC236}">
                  <a16:creationId xmlns:a16="http://schemas.microsoft.com/office/drawing/2014/main" id="{2D079BC6-DEC6-4EC5-024A-AE1CD7424FB0}"/>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TextBox 43">
              <a:extLst>
                <a:ext uri="{FF2B5EF4-FFF2-40B4-BE49-F238E27FC236}">
                  <a16:creationId xmlns:a16="http://schemas.microsoft.com/office/drawing/2014/main" id="{D081238B-0C46-B9D7-2F42-941F3D81E850}"/>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grpSp>
        <p:nvGrpSpPr>
          <p:cNvPr id="10" name="Group 9">
            <a:extLst>
              <a:ext uri="{FF2B5EF4-FFF2-40B4-BE49-F238E27FC236}">
                <a16:creationId xmlns:a16="http://schemas.microsoft.com/office/drawing/2014/main" id="{CAD9E98E-21D5-EBED-9094-24662FB8E7E4}"/>
              </a:ext>
            </a:extLst>
          </p:cNvPr>
          <p:cNvGrpSpPr/>
          <p:nvPr/>
        </p:nvGrpSpPr>
        <p:grpSpPr>
          <a:xfrm>
            <a:off x="8635292" y="6031445"/>
            <a:ext cx="1627016" cy="813508"/>
            <a:chOff x="1962663" y="5756766"/>
            <a:chExt cx="1627016" cy="813508"/>
          </a:xfrm>
        </p:grpSpPr>
        <p:sp>
          <p:nvSpPr>
            <p:cNvPr id="11" name="Rectangle 10">
              <a:extLst>
                <a:ext uri="{FF2B5EF4-FFF2-40B4-BE49-F238E27FC236}">
                  <a16:creationId xmlns:a16="http://schemas.microsoft.com/office/drawing/2014/main" id="{8A468975-F75B-697D-AD9B-B1558EB16F82}"/>
                </a:ext>
              </a:extLst>
            </p:cNvPr>
            <p:cNvSpPr/>
            <p:nvPr/>
          </p:nvSpPr>
          <p:spPr>
            <a:xfrm>
              <a:off x="1962663" y="5756766"/>
              <a:ext cx="1627016"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B2432FE7-5C8F-8565-26E9-D5BC8D400018}"/>
                </a:ext>
              </a:extLst>
            </p:cNvPr>
            <p:cNvSpPr txBox="1"/>
            <p:nvPr/>
          </p:nvSpPr>
          <p:spPr>
            <a:xfrm>
              <a:off x="1962663" y="5756766"/>
              <a:ext cx="1627016"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a:t>local </a:t>
              </a:r>
              <a:r>
                <a:rPr lang="hu-HU" sz="2000" kern="1200" dirty="0" err="1"/>
                <a:t>regulations</a:t>
              </a:r>
              <a:endParaRPr lang="en-US" sz="2000" kern="1200" dirty="0"/>
            </a:p>
          </p:txBody>
        </p:sp>
      </p:grpSp>
      <p:cxnSp>
        <p:nvCxnSpPr>
          <p:cNvPr id="14" name="Connector: Elbow 13">
            <a:extLst>
              <a:ext uri="{FF2B5EF4-FFF2-40B4-BE49-F238E27FC236}">
                <a16:creationId xmlns:a16="http://schemas.microsoft.com/office/drawing/2014/main" id="{8D99CFBD-392B-D84D-FF6A-5625A40576DC}"/>
              </a:ext>
            </a:extLst>
          </p:cNvPr>
          <p:cNvCxnSpPr>
            <a:cxnSpLocks/>
            <a:endCxn id="13" idx="0"/>
          </p:cNvCxnSpPr>
          <p:nvPr/>
        </p:nvCxnSpPr>
        <p:spPr>
          <a:xfrm rot="5400000">
            <a:off x="3061991" y="-283947"/>
            <a:ext cx="1637238" cy="378417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71CA0BEB-D07C-865B-181E-F23FFE0AE72B}"/>
              </a:ext>
            </a:extLst>
          </p:cNvPr>
          <p:cNvGrpSpPr/>
          <p:nvPr/>
        </p:nvGrpSpPr>
        <p:grpSpPr>
          <a:xfrm>
            <a:off x="673747" y="2426759"/>
            <a:ext cx="2638530" cy="837495"/>
            <a:chOff x="1365803" y="2286489"/>
            <a:chExt cx="2638530" cy="837495"/>
          </a:xfrm>
        </p:grpSpPr>
        <p:sp>
          <p:nvSpPr>
            <p:cNvPr id="3" name="Rectangle 2">
              <a:extLst>
                <a:ext uri="{FF2B5EF4-FFF2-40B4-BE49-F238E27FC236}">
                  <a16:creationId xmlns:a16="http://schemas.microsoft.com/office/drawing/2014/main" id="{4C0FF23C-4AAB-5D71-4FA4-AA4FF82AF9A3}"/>
                </a:ext>
              </a:extLst>
            </p:cNvPr>
            <p:cNvSpPr/>
            <p:nvPr/>
          </p:nvSpPr>
          <p:spPr>
            <a:xfrm>
              <a:off x="1374781"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9178A051-62B9-1799-8D2B-C59689BD1700}"/>
                </a:ext>
              </a:extLst>
            </p:cNvPr>
            <p:cNvSpPr txBox="1"/>
            <p:nvPr/>
          </p:nvSpPr>
          <p:spPr>
            <a:xfrm>
              <a:off x="1365803" y="2286489"/>
              <a:ext cx="2629552" cy="813508"/>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dirty="0" err="1"/>
                <a:t>Concession</a:t>
              </a:r>
              <a:r>
                <a:rPr lang="hu-HU" sz="2000" dirty="0"/>
                <a:t>, </a:t>
              </a:r>
              <a:r>
                <a:rPr lang="hu-HU" sz="2000" dirty="0" err="1"/>
                <a:t>p</a:t>
              </a:r>
              <a:r>
                <a:rPr lang="hu-HU" sz="2000" kern="1200" dirty="0" err="1"/>
                <a:t>rivatized</a:t>
              </a:r>
              <a:r>
                <a:rPr lang="hu-HU" sz="2000" kern="1200" dirty="0"/>
                <a:t> </a:t>
              </a:r>
              <a:r>
                <a:rPr lang="hu-HU" sz="2000" kern="1200" dirty="0" err="1"/>
                <a:t>or</a:t>
              </a:r>
              <a:r>
                <a:rPr lang="hu-HU" sz="2000" kern="1200" dirty="0"/>
                <a:t> </a:t>
              </a:r>
              <a:r>
                <a:rPr lang="hu-HU" sz="2000" kern="1200" dirty="0" err="1"/>
                <a:t>renationalized</a:t>
              </a:r>
              <a:r>
                <a:rPr lang="hu-HU" sz="2000" kern="1200" dirty="0"/>
                <a:t> </a:t>
              </a:r>
              <a:r>
                <a:rPr lang="hu-HU" sz="2000" kern="1200" dirty="0" err="1"/>
                <a:t>to</a:t>
              </a:r>
              <a:r>
                <a:rPr lang="hu-HU" sz="2000" kern="1200" dirty="0"/>
                <a:t> </a:t>
              </a:r>
              <a:r>
                <a:rPr lang="hu-HU" sz="2000" kern="1200" dirty="0" err="1"/>
                <a:t>privileged</a:t>
              </a:r>
              <a:endParaRPr lang="en-US" sz="2000" kern="1200" dirty="0"/>
            </a:p>
          </p:txBody>
        </p:sp>
      </p:grpSp>
      <p:cxnSp>
        <p:nvCxnSpPr>
          <p:cNvPr id="21" name="Straight Arrow Connector 20">
            <a:extLst>
              <a:ext uri="{FF2B5EF4-FFF2-40B4-BE49-F238E27FC236}">
                <a16:creationId xmlns:a16="http://schemas.microsoft.com/office/drawing/2014/main" id="{1F71E9A0-0769-C492-6836-6D17017A4786}"/>
              </a:ext>
            </a:extLst>
          </p:cNvPr>
          <p:cNvCxnSpPr>
            <a:cxnSpLocks/>
            <a:stCxn id="13" idx="2"/>
            <a:endCxn id="44" idx="0"/>
          </p:cNvCxnSpPr>
          <p:nvPr/>
        </p:nvCxnSpPr>
        <p:spPr>
          <a:xfrm flipH="1">
            <a:off x="1987781" y="3240267"/>
            <a:ext cx="742" cy="2804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A05C5B9-2D53-52E4-BCB4-0B3389EE5778}"/>
              </a:ext>
            </a:extLst>
          </p:cNvPr>
          <p:cNvGrpSpPr/>
          <p:nvPr/>
        </p:nvGrpSpPr>
        <p:grpSpPr>
          <a:xfrm>
            <a:off x="8143549" y="2450746"/>
            <a:ext cx="2629552" cy="978254"/>
            <a:chOff x="5715117" y="2310476"/>
            <a:chExt cx="2629552" cy="978254"/>
          </a:xfrm>
        </p:grpSpPr>
        <p:sp>
          <p:nvSpPr>
            <p:cNvPr id="23" name="Rectangle 22">
              <a:extLst>
                <a:ext uri="{FF2B5EF4-FFF2-40B4-BE49-F238E27FC236}">
                  <a16:creationId xmlns:a16="http://schemas.microsoft.com/office/drawing/2014/main" id="{61C38A75-BB42-5E60-DBCE-C0572B25BD1A}"/>
                </a:ext>
              </a:extLst>
            </p:cNvPr>
            <p:cNvSpPr/>
            <p:nvPr/>
          </p:nvSpPr>
          <p:spPr>
            <a:xfrm>
              <a:off x="5715117" y="2310476"/>
              <a:ext cx="2629552"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E1064A93-6CE7-BBDC-B2D9-8186926DE325}"/>
                </a:ext>
              </a:extLst>
            </p:cNvPr>
            <p:cNvSpPr txBox="1"/>
            <p:nvPr/>
          </p:nvSpPr>
          <p:spPr>
            <a:xfrm>
              <a:off x="5715117" y="2310476"/>
              <a:ext cx="2629552" cy="978254"/>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000" dirty="0" err="1"/>
                <a:t>Handed</a:t>
              </a:r>
              <a:r>
                <a:rPr lang="hu-HU" sz="2000" dirty="0"/>
                <a:t> over </a:t>
              </a:r>
              <a:r>
                <a:rPr lang="hu-HU" sz="2000" dirty="0" err="1"/>
                <a:t>to</a:t>
              </a:r>
              <a:r>
                <a:rPr lang="hu-HU" sz="2000" dirty="0"/>
                <a:t> (</a:t>
              </a:r>
              <a:r>
                <a:rPr lang="hu-HU" sz="2000" dirty="0" err="1"/>
                <a:t>Church</a:t>
              </a:r>
              <a:r>
                <a:rPr lang="hu-HU" sz="2000" dirty="0"/>
                <a:t>, </a:t>
              </a:r>
              <a:r>
                <a:rPr lang="hu-HU" sz="2000" dirty="0">
                  <a:solidFill>
                    <a:schemeClr val="bg1"/>
                  </a:solidFill>
                </a:rPr>
                <a:t>businesses, </a:t>
              </a:r>
              <a:r>
                <a:rPr lang="hu-HU" sz="2000" dirty="0" err="1">
                  <a:solidFill>
                    <a:schemeClr val="bg1"/>
                  </a:solidFill>
                </a:rPr>
                <a:t>foundations</a:t>
              </a:r>
              <a:r>
                <a:rPr lang="hu-HU" sz="2000" dirty="0">
                  <a:solidFill>
                    <a:schemeClr val="bg1"/>
                  </a:solidFill>
                </a:rPr>
                <a:t>)</a:t>
              </a:r>
              <a:endParaRPr lang="en-US" sz="2000" dirty="0">
                <a:solidFill>
                  <a:schemeClr val="bg1"/>
                </a:solidFill>
              </a:endParaRPr>
            </a:p>
          </p:txBody>
        </p:sp>
      </p:grpSp>
      <p:cxnSp>
        <p:nvCxnSpPr>
          <p:cNvPr id="26" name="Straight Arrow Connector 25">
            <a:extLst>
              <a:ext uri="{FF2B5EF4-FFF2-40B4-BE49-F238E27FC236}">
                <a16:creationId xmlns:a16="http://schemas.microsoft.com/office/drawing/2014/main" id="{96D444D7-81A6-10F7-4E41-55A73BC2A4B2}"/>
              </a:ext>
            </a:extLst>
          </p:cNvPr>
          <p:cNvCxnSpPr>
            <a:cxnSpLocks/>
            <a:stCxn id="24" idx="2"/>
            <a:endCxn id="12" idx="0"/>
          </p:cNvCxnSpPr>
          <p:nvPr/>
        </p:nvCxnSpPr>
        <p:spPr>
          <a:xfrm flipH="1">
            <a:off x="9448800" y="3429000"/>
            <a:ext cx="9525" cy="2602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2E6AE155-13A7-827F-504A-42B00F77084A}"/>
              </a:ext>
            </a:extLst>
          </p:cNvPr>
          <p:cNvCxnSpPr>
            <a:stCxn id="13" idx="3"/>
          </p:cNvCxnSpPr>
          <p:nvPr/>
        </p:nvCxnSpPr>
        <p:spPr>
          <a:xfrm>
            <a:off x="3303299" y="2833513"/>
            <a:ext cx="1030775" cy="108444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0C8F48A-7E23-3818-A631-739215298A4B}"/>
              </a:ext>
            </a:extLst>
          </p:cNvPr>
          <p:cNvCxnSpPr>
            <a:cxnSpLocks/>
            <a:stCxn id="24" idx="1"/>
          </p:cNvCxnSpPr>
          <p:nvPr/>
        </p:nvCxnSpPr>
        <p:spPr>
          <a:xfrm rot="10800000" flipV="1">
            <a:off x="7201249" y="2939872"/>
            <a:ext cx="942301" cy="100206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C9533EC7-A98C-B2CB-57C3-8F0CEBE1DB07}"/>
              </a:ext>
            </a:extLst>
          </p:cNvPr>
          <p:cNvGrpSpPr/>
          <p:nvPr/>
        </p:nvGrpSpPr>
        <p:grpSpPr>
          <a:xfrm>
            <a:off x="4270675" y="5875114"/>
            <a:ext cx="2858196" cy="813508"/>
            <a:chOff x="3229084" y="4556434"/>
            <a:chExt cx="2858196" cy="813508"/>
          </a:xfrm>
          <a:solidFill>
            <a:srgbClr val="FF6A00"/>
          </a:solidFill>
        </p:grpSpPr>
        <p:sp>
          <p:nvSpPr>
            <p:cNvPr id="20" name="Rectangle 19">
              <a:extLst>
                <a:ext uri="{FF2B5EF4-FFF2-40B4-BE49-F238E27FC236}">
                  <a16:creationId xmlns:a16="http://schemas.microsoft.com/office/drawing/2014/main" id="{0465B20A-6AF2-E178-14D3-74938AD932EC}"/>
                </a:ext>
              </a:extLst>
            </p:cNvPr>
            <p:cNvSpPr/>
            <p:nvPr/>
          </p:nvSpPr>
          <p:spPr>
            <a:xfrm>
              <a:off x="3229084" y="4556434"/>
              <a:ext cx="2858196" cy="813508"/>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TextBox 24">
              <a:extLst>
                <a:ext uri="{FF2B5EF4-FFF2-40B4-BE49-F238E27FC236}">
                  <a16:creationId xmlns:a16="http://schemas.microsoft.com/office/drawing/2014/main" id="{BCDDE4D3-5327-ECB4-F8BA-0F440EAB63AB}"/>
                </a:ext>
              </a:extLst>
            </p:cNvPr>
            <p:cNvSpPr txBox="1"/>
            <p:nvPr/>
          </p:nvSpPr>
          <p:spPr>
            <a:xfrm>
              <a:off x="3229084" y="4556434"/>
              <a:ext cx="2858196" cy="81350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l" defTabSz="1111250">
                <a:lnSpc>
                  <a:spcPct val="90000"/>
                </a:lnSpc>
                <a:spcBef>
                  <a:spcPct val="0"/>
                </a:spcBef>
                <a:spcAft>
                  <a:spcPct val="35000"/>
                </a:spcAft>
                <a:buNone/>
              </a:pPr>
              <a:r>
                <a:rPr lang="hu-HU" sz="2000" dirty="0" err="1"/>
                <a:t>S</a:t>
              </a:r>
              <a:r>
                <a:rPr lang="hu-HU" sz="2000" kern="1200" dirty="0" err="1"/>
                <a:t>trategic</a:t>
              </a:r>
              <a:endParaRPr lang="hu-HU" sz="2000" kern="1200" dirty="0"/>
            </a:p>
          </p:txBody>
        </p:sp>
      </p:grpSp>
      <p:sp>
        <p:nvSpPr>
          <p:cNvPr id="33" name="Rectangle 32">
            <a:extLst>
              <a:ext uri="{FF2B5EF4-FFF2-40B4-BE49-F238E27FC236}">
                <a16:creationId xmlns:a16="http://schemas.microsoft.com/office/drawing/2014/main" id="{D29FDFDA-2136-CC33-EC64-F9FF48B3A3FD}"/>
              </a:ext>
            </a:extLst>
          </p:cNvPr>
          <p:cNvSpPr/>
          <p:nvPr/>
        </p:nvSpPr>
        <p:spPr>
          <a:xfrm>
            <a:off x="5556215" y="5906164"/>
            <a:ext cx="1597794" cy="731520"/>
          </a:xfrm>
          <a:prstGeom prst="rect">
            <a:avLst/>
          </a:prstGeom>
          <a:solidFill>
            <a:srgbClr val="FF6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investment</a:t>
            </a:r>
          </a:p>
          <a:p>
            <a:pPr lvl="0"/>
            <a:r>
              <a:rPr lang="en-US" sz="1600" dirty="0"/>
              <a:t>company</a:t>
            </a:r>
          </a:p>
          <a:p>
            <a:pPr lvl="0"/>
            <a:r>
              <a:rPr lang="en-US" sz="1600" dirty="0"/>
              <a:t>partnership</a:t>
            </a:r>
          </a:p>
        </p:txBody>
      </p:sp>
      <p:cxnSp>
        <p:nvCxnSpPr>
          <p:cNvPr id="38" name="Straight Arrow Connector 37">
            <a:extLst>
              <a:ext uri="{FF2B5EF4-FFF2-40B4-BE49-F238E27FC236}">
                <a16:creationId xmlns:a16="http://schemas.microsoft.com/office/drawing/2014/main" id="{68D8597B-96D3-7C50-D0FC-D277B31AEC43}"/>
              </a:ext>
            </a:extLst>
          </p:cNvPr>
          <p:cNvCxnSpPr>
            <a:cxnSpLocks/>
            <a:stCxn id="60" idx="2"/>
          </p:cNvCxnSpPr>
          <p:nvPr/>
        </p:nvCxnSpPr>
        <p:spPr>
          <a:xfrm flipH="1">
            <a:off x="5765369" y="4397729"/>
            <a:ext cx="6781" cy="358076"/>
          </a:xfrm>
          <a:prstGeom prst="straightConnector1">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8D6FF86D-50A9-BBB3-3DCA-2D850C4F35D7}"/>
              </a:ext>
            </a:extLst>
          </p:cNvPr>
          <p:cNvCxnSpPr>
            <a:stCxn id="20" idx="3"/>
            <a:endCxn id="12" idx="1"/>
          </p:cNvCxnSpPr>
          <p:nvPr/>
        </p:nvCxnSpPr>
        <p:spPr>
          <a:xfrm>
            <a:off x="7128871" y="6281868"/>
            <a:ext cx="1506421" cy="156331"/>
          </a:xfrm>
          <a:prstGeom prst="bentConnector3">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sp>
        <p:nvSpPr>
          <p:cNvPr id="28" name="Arrow: Left 27">
            <a:extLst>
              <a:ext uri="{FF2B5EF4-FFF2-40B4-BE49-F238E27FC236}">
                <a16:creationId xmlns:a16="http://schemas.microsoft.com/office/drawing/2014/main" id="{ACADAE6E-6E2E-DE81-8D2F-115DCA4FF06D}"/>
              </a:ext>
            </a:extLst>
          </p:cNvPr>
          <p:cNvSpPr/>
          <p:nvPr/>
        </p:nvSpPr>
        <p:spPr>
          <a:xfrm rot="20103237">
            <a:off x="8553125" y="6198812"/>
            <a:ext cx="1776607" cy="394636"/>
          </a:xfrm>
          <a:prstGeom prst="leftArrow">
            <a:avLst>
              <a:gd name="adj1" fmla="val 42395"/>
              <a:gd name="adj2" fmla="val 50000"/>
            </a:avLst>
          </a:prstGeom>
          <a:solidFill>
            <a:srgbClr val="FF6A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Left 45">
            <a:extLst>
              <a:ext uri="{FF2B5EF4-FFF2-40B4-BE49-F238E27FC236}">
                <a16:creationId xmlns:a16="http://schemas.microsoft.com/office/drawing/2014/main" id="{1032716F-ECD4-FF43-A022-3A0194B96D5C}"/>
              </a:ext>
            </a:extLst>
          </p:cNvPr>
          <p:cNvSpPr/>
          <p:nvPr/>
        </p:nvSpPr>
        <p:spPr>
          <a:xfrm rot="1496763" flipH="1">
            <a:off x="1145228" y="6190954"/>
            <a:ext cx="1776607" cy="394636"/>
          </a:xfrm>
          <a:prstGeom prst="leftArrow">
            <a:avLst>
              <a:gd name="adj1" fmla="val 42395"/>
              <a:gd name="adj2" fmla="val 50000"/>
            </a:avLst>
          </a:prstGeom>
          <a:solidFill>
            <a:srgbClr val="FF6A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Arrow: Left 46">
            <a:extLst>
              <a:ext uri="{FF2B5EF4-FFF2-40B4-BE49-F238E27FC236}">
                <a16:creationId xmlns:a16="http://schemas.microsoft.com/office/drawing/2014/main" id="{7DAC0EC1-8C24-9B9E-79D7-E4B3BE26DE0F}"/>
              </a:ext>
            </a:extLst>
          </p:cNvPr>
          <p:cNvSpPr/>
          <p:nvPr/>
        </p:nvSpPr>
        <p:spPr>
          <a:xfrm rot="20103237">
            <a:off x="1069814" y="6209808"/>
            <a:ext cx="1776607" cy="394636"/>
          </a:xfrm>
          <a:prstGeom prst="leftArrow">
            <a:avLst>
              <a:gd name="adj1" fmla="val 42395"/>
              <a:gd name="adj2" fmla="val 50000"/>
            </a:avLst>
          </a:prstGeom>
          <a:solidFill>
            <a:srgbClr val="FF6A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Left 47">
            <a:extLst>
              <a:ext uri="{FF2B5EF4-FFF2-40B4-BE49-F238E27FC236}">
                <a16:creationId xmlns:a16="http://schemas.microsoft.com/office/drawing/2014/main" id="{C24EF506-6AE4-E000-8483-D01EF69B2C2D}"/>
              </a:ext>
            </a:extLst>
          </p:cNvPr>
          <p:cNvSpPr/>
          <p:nvPr/>
        </p:nvSpPr>
        <p:spPr>
          <a:xfrm rot="1496763" flipH="1">
            <a:off x="8603401" y="6173672"/>
            <a:ext cx="1776607" cy="394636"/>
          </a:xfrm>
          <a:prstGeom prst="leftArrow">
            <a:avLst>
              <a:gd name="adj1" fmla="val 42395"/>
              <a:gd name="adj2" fmla="val 50000"/>
            </a:avLst>
          </a:prstGeom>
          <a:solidFill>
            <a:srgbClr val="FF6A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Egyenes összekötő 52"/>
          <p:cNvCxnSpPr>
            <a:stCxn id="55" idx="2"/>
            <a:endCxn id="60" idx="0"/>
          </p:cNvCxnSpPr>
          <p:nvPr/>
        </p:nvCxnSpPr>
        <p:spPr>
          <a:xfrm flipH="1">
            <a:off x="5772150" y="2295525"/>
            <a:ext cx="5533" cy="1288696"/>
          </a:xfrm>
          <a:prstGeom prst="line">
            <a:avLst/>
          </a:prstGeom>
        </p:spPr>
        <p:style>
          <a:lnRef idx="1">
            <a:schemeClr val="accent1"/>
          </a:lnRef>
          <a:fillRef idx="0">
            <a:schemeClr val="accent1"/>
          </a:fillRef>
          <a:effectRef idx="0">
            <a:schemeClr val="accent1"/>
          </a:effectRef>
          <a:fontRef idx="minor">
            <a:schemeClr val="tx1"/>
          </a:fontRef>
        </p:style>
      </p:cxnSp>
      <p:grpSp>
        <p:nvGrpSpPr>
          <p:cNvPr id="54" name="Group 16">
            <a:extLst>
              <a:ext uri="{FF2B5EF4-FFF2-40B4-BE49-F238E27FC236}">
                <a16:creationId xmlns:a16="http://schemas.microsoft.com/office/drawing/2014/main" id="{0DF2FB8F-F09D-BDA5-7A1F-5B8C5C2B14EF}"/>
              </a:ext>
            </a:extLst>
          </p:cNvPr>
          <p:cNvGrpSpPr/>
          <p:nvPr/>
        </p:nvGrpSpPr>
        <p:grpSpPr>
          <a:xfrm>
            <a:off x="4443694" y="1125115"/>
            <a:ext cx="2667978" cy="1170410"/>
            <a:chOff x="3544949" y="1155294"/>
            <a:chExt cx="2629552" cy="813508"/>
          </a:xfrm>
        </p:grpSpPr>
        <p:sp>
          <p:nvSpPr>
            <p:cNvPr id="55" name="Rectangle 17">
              <a:extLst>
                <a:ext uri="{FF2B5EF4-FFF2-40B4-BE49-F238E27FC236}">
                  <a16:creationId xmlns:a16="http://schemas.microsoft.com/office/drawing/2014/main" id="{8A088441-B723-7826-A5F9-2863AE45D76F}"/>
                </a:ext>
              </a:extLst>
            </p:cNvPr>
            <p:cNvSpPr/>
            <p:nvPr/>
          </p:nvSpPr>
          <p:spPr>
            <a:xfrm>
              <a:off x="3544949" y="1155294"/>
              <a:ext cx="2629552" cy="813508"/>
            </a:xfrm>
            <a:prstGeom prst="rect">
              <a:avLst/>
            </a:prstGeom>
            <a:solidFill>
              <a:srgbClr val="FF6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TextBox 18">
              <a:extLst>
                <a:ext uri="{FF2B5EF4-FFF2-40B4-BE49-F238E27FC236}">
                  <a16:creationId xmlns:a16="http://schemas.microsoft.com/office/drawing/2014/main" id="{B84E2A1C-EE53-7057-4C37-374DBB137631}"/>
                </a:ext>
              </a:extLst>
            </p:cNvPr>
            <p:cNvSpPr txBox="1"/>
            <p:nvPr/>
          </p:nvSpPr>
          <p:spPr>
            <a:xfrm>
              <a:off x="3544949" y="1155294"/>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000" kern="1200" dirty="0" err="1"/>
                <a:t>Centralized</a:t>
              </a:r>
              <a:r>
                <a:rPr lang="hu-HU" sz="2000" kern="1200" dirty="0"/>
                <a:t> </a:t>
              </a:r>
              <a:r>
                <a:rPr lang="hu-HU" sz="2000" kern="1200" dirty="0" err="1"/>
                <a:t>public</a:t>
              </a:r>
              <a:r>
                <a:rPr lang="hu-HU" sz="2000" kern="1200" dirty="0"/>
                <a:t> </a:t>
              </a:r>
              <a:r>
                <a:rPr lang="hu-HU" sz="2000" kern="1200" dirty="0" err="1"/>
                <a:t>property</a:t>
              </a:r>
              <a:r>
                <a:rPr lang="hu-HU" sz="2000" kern="1200" dirty="0"/>
                <a:t>, </a:t>
              </a:r>
              <a:r>
                <a:rPr lang="hu-HU" sz="2000" kern="1200" dirty="0" err="1"/>
                <a:t>central</a:t>
              </a:r>
              <a:r>
                <a:rPr lang="hu-HU" sz="2000" kern="1200" dirty="0"/>
                <a:t> management, </a:t>
              </a:r>
              <a:r>
                <a:rPr lang="hu-HU" sz="2000" kern="1200" dirty="0" err="1"/>
                <a:t>umbrella</a:t>
              </a:r>
              <a:r>
                <a:rPr lang="hu-HU" sz="2000" kern="1200" dirty="0"/>
                <a:t> </a:t>
              </a:r>
              <a:r>
                <a:rPr lang="hu-HU" sz="2000" kern="1200" dirty="0" err="1"/>
                <a:t>organizations</a:t>
              </a:r>
              <a:endParaRPr lang="en-US" sz="2000" kern="1200" dirty="0"/>
            </a:p>
          </p:txBody>
        </p:sp>
      </p:grpSp>
      <p:grpSp>
        <p:nvGrpSpPr>
          <p:cNvPr id="58" name="Group 29">
            <a:extLst>
              <a:ext uri="{FF2B5EF4-FFF2-40B4-BE49-F238E27FC236}">
                <a16:creationId xmlns:a16="http://schemas.microsoft.com/office/drawing/2014/main" id="{9A2E475C-745B-B8DF-EF80-8997B756F7C4}"/>
              </a:ext>
            </a:extLst>
          </p:cNvPr>
          <p:cNvGrpSpPr/>
          <p:nvPr/>
        </p:nvGrpSpPr>
        <p:grpSpPr>
          <a:xfrm>
            <a:off x="4343052" y="3584221"/>
            <a:ext cx="2858196" cy="813508"/>
            <a:chOff x="3190573" y="3468611"/>
            <a:chExt cx="2858196" cy="813508"/>
          </a:xfrm>
        </p:grpSpPr>
        <p:sp>
          <p:nvSpPr>
            <p:cNvPr id="59" name="Rectangle 30">
              <a:extLst>
                <a:ext uri="{FF2B5EF4-FFF2-40B4-BE49-F238E27FC236}">
                  <a16:creationId xmlns:a16="http://schemas.microsoft.com/office/drawing/2014/main" id="{7CDDC71E-B21B-734B-B160-825D5622805A}"/>
                </a:ext>
              </a:extLst>
            </p:cNvPr>
            <p:cNvSpPr/>
            <p:nvPr/>
          </p:nvSpPr>
          <p:spPr>
            <a:xfrm>
              <a:off x="3190573" y="3468611"/>
              <a:ext cx="2858196" cy="813508"/>
            </a:xfrm>
            <a:prstGeom prst="rect">
              <a:avLst/>
            </a:prstGeom>
            <a:ln w="50800">
              <a:solidFill>
                <a:srgbClr val="FF6A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TextBox 31">
              <a:extLst>
                <a:ext uri="{FF2B5EF4-FFF2-40B4-BE49-F238E27FC236}">
                  <a16:creationId xmlns:a16="http://schemas.microsoft.com/office/drawing/2014/main" id="{7A7BF13F-287C-8796-D740-8BE45B04B65F}"/>
                </a:ext>
              </a:extLst>
            </p:cNvPr>
            <p:cNvSpPr txBox="1"/>
            <p:nvPr/>
          </p:nvSpPr>
          <p:spPr>
            <a:xfrm>
              <a:off x="3190573" y="3468611"/>
              <a:ext cx="2858196" cy="813508"/>
            </a:xfrm>
            <a:prstGeom prst="rect">
              <a:avLst/>
            </a:prstGeom>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hu-HU" sz="2500" dirty="0"/>
                <a:t>P</a:t>
              </a:r>
              <a:r>
                <a:rPr lang="en-US" sz="2500" dirty="0" err="1"/>
                <a:t>ublic</a:t>
              </a:r>
              <a:r>
                <a:rPr lang="en-US" sz="2500" dirty="0"/>
                <a:t> procurement </a:t>
              </a:r>
              <a:r>
                <a:rPr lang="hu-HU" sz="2500" dirty="0" err="1"/>
                <a:t>tender-central</a:t>
              </a:r>
              <a:r>
                <a:rPr lang="hu-HU" sz="2500" dirty="0"/>
                <a:t>, local</a:t>
              </a:r>
              <a:endParaRPr lang="en-US" sz="2500" dirty="0"/>
            </a:p>
          </p:txBody>
        </p:sp>
      </p:grpSp>
      <p:cxnSp>
        <p:nvCxnSpPr>
          <p:cNvPr id="45" name="Connector: Elbow 39">
            <a:extLst>
              <a:ext uri="{FF2B5EF4-FFF2-40B4-BE49-F238E27FC236}">
                <a16:creationId xmlns:a16="http://schemas.microsoft.com/office/drawing/2014/main" id="{8D6FF86D-50A9-BBB3-3DCA-2D850C4F35D7}"/>
              </a:ext>
            </a:extLst>
          </p:cNvPr>
          <p:cNvCxnSpPr>
            <a:stCxn id="20" idx="1"/>
            <a:endCxn id="44" idx="3"/>
          </p:cNvCxnSpPr>
          <p:nvPr/>
        </p:nvCxnSpPr>
        <p:spPr>
          <a:xfrm rot="10800000" flipV="1">
            <a:off x="2801289" y="6281868"/>
            <a:ext cx="1469386" cy="169378"/>
          </a:xfrm>
          <a:prstGeom prst="bentConnector3">
            <a:avLst>
              <a:gd name="adj1" fmla="val 50000"/>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37">
            <a:extLst>
              <a:ext uri="{FF2B5EF4-FFF2-40B4-BE49-F238E27FC236}">
                <a16:creationId xmlns:a16="http://schemas.microsoft.com/office/drawing/2014/main" id="{68D8597B-96D3-7C50-D0FC-D277B31AEC43}"/>
              </a:ext>
            </a:extLst>
          </p:cNvPr>
          <p:cNvCxnSpPr>
            <a:cxnSpLocks/>
          </p:cNvCxnSpPr>
          <p:nvPr/>
        </p:nvCxnSpPr>
        <p:spPr>
          <a:xfrm>
            <a:off x="5765369" y="5349811"/>
            <a:ext cx="0" cy="571595"/>
          </a:xfrm>
          <a:prstGeom prst="straightConnector1">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39">
            <a:extLst>
              <a:ext uri="{FF2B5EF4-FFF2-40B4-BE49-F238E27FC236}">
                <a16:creationId xmlns:a16="http://schemas.microsoft.com/office/drawing/2014/main" id="{8D6FF86D-50A9-BBB3-3DCA-2D850C4F35D7}"/>
              </a:ext>
            </a:extLst>
          </p:cNvPr>
          <p:cNvCxnSpPr>
            <a:cxnSpLocks/>
            <a:stCxn id="13" idx="2"/>
          </p:cNvCxnSpPr>
          <p:nvPr/>
        </p:nvCxnSpPr>
        <p:spPr>
          <a:xfrm rot="16200000" flipH="1">
            <a:off x="2256127" y="2972663"/>
            <a:ext cx="1812541" cy="2347748"/>
          </a:xfrm>
          <a:prstGeom prst="bentConnector2">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39">
            <a:extLst>
              <a:ext uri="{FF2B5EF4-FFF2-40B4-BE49-F238E27FC236}">
                <a16:creationId xmlns:a16="http://schemas.microsoft.com/office/drawing/2014/main" id="{8D6FF86D-50A9-BBB3-3DCA-2D850C4F35D7}"/>
              </a:ext>
            </a:extLst>
          </p:cNvPr>
          <p:cNvCxnSpPr/>
          <p:nvPr/>
        </p:nvCxnSpPr>
        <p:spPr>
          <a:xfrm rot="5400000">
            <a:off x="7565730" y="3057740"/>
            <a:ext cx="1521333" cy="2263858"/>
          </a:xfrm>
          <a:prstGeom prst="bentConnector2">
            <a:avLst/>
          </a:prstGeom>
          <a:ln w="57150">
            <a:solidFill>
              <a:srgbClr val="FF6A00"/>
            </a:solidFill>
            <a:tailEnd type="triangle"/>
          </a:ln>
        </p:spPr>
        <p:style>
          <a:lnRef idx="1">
            <a:schemeClr val="accent1"/>
          </a:lnRef>
          <a:fillRef idx="0">
            <a:schemeClr val="accent1"/>
          </a:fillRef>
          <a:effectRef idx="0">
            <a:schemeClr val="accent1"/>
          </a:effectRef>
          <a:fontRef idx="minor">
            <a:schemeClr val="tx1"/>
          </a:fontRef>
        </p:style>
      </p:cxnSp>
      <p:sp>
        <p:nvSpPr>
          <p:cNvPr id="49" name="Szövegdoboz 48"/>
          <p:cNvSpPr txBox="1"/>
          <p:nvPr/>
        </p:nvSpPr>
        <p:spPr>
          <a:xfrm>
            <a:off x="1" y="37422"/>
            <a:ext cx="4204252" cy="1200329"/>
          </a:xfrm>
          <a:prstGeom prst="rect">
            <a:avLst/>
          </a:prstGeom>
          <a:solidFill>
            <a:srgbClr val="FF6A00"/>
          </a:solidFill>
        </p:spPr>
        <p:txBody>
          <a:bodyPr wrap="square" rtlCol="0">
            <a:spAutoFit/>
          </a:bodyPr>
          <a:lstStyle/>
          <a:p>
            <a:r>
              <a:rPr lang="hu-HU" b="1" dirty="0"/>
              <a:t>A </a:t>
            </a:r>
            <a:r>
              <a:rPr lang="hu-HU" b="1" dirty="0" err="1"/>
              <a:t>process</a:t>
            </a:r>
            <a:r>
              <a:rPr lang="hu-HU" b="1" dirty="0"/>
              <a:t> of </a:t>
            </a:r>
            <a:r>
              <a:rPr lang="hu-HU" b="1" dirty="0" err="1"/>
              <a:t>institutionalized</a:t>
            </a:r>
            <a:r>
              <a:rPr lang="hu-HU" b="1" dirty="0"/>
              <a:t> </a:t>
            </a:r>
            <a:r>
              <a:rPr lang="hu-HU" b="1" dirty="0" err="1"/>
              <a:t>corruption</a:t>
            </a:r>
            <a:r>
              <a:rPr lang="hu-HU" b="1" dirty="0"/>
              <a:t> </a:t>
            </a:r>
            <a:r>
              <a:rPr lang="hu-HU" b="1" dirty="0" err="1"/>
              <a:t>through</a:t>
            </a:r>
            <a:r>
              <a:rPr lang="hu-HU" b="1" dirty="0"/>
              <a:t> </a:t>
            </a:r>
            <a:r>
              <a:rPr lang="hu-HU" b="1" dirty="0" err="1"/>
              <a:t>the</a:t>
            </a:r>
            <a:r>
              <a:rPr lang="hu-HU" b="1" dirty="0"/>
              <a:t> </a:t>
            </a:r>
            <a:r>
              <a:rPr lang="hu-HU" b="1" dirty="0" err="1"/>
              <a:t>diffused</a:t>
            </a:r>
            <a:r>
              <a:rPr lang="hu-HU" b="1" dirty="0"/>
              <a:t> </a:t>
            </a:r>
            <a:r>
              <a:rPr lang="hu-HU" b="1" dirty="0" err="1"/>
              <a:t>channels</a:t>
            </a:r>
            <a:r>
              <a:rPr lang="hu-HU" b="1" dirty="0"/>
              <a:t> of </a:t>
            </a:r>
            <a:r>
              <a:rPr lang="hu-HU" b="1" dirty="0" err="1"/>
              <a:t>political</a:t>
            </a:r>
            <a:r>
              <a:rPr lang="hu-HU" b="1" dirty="0"/>
              <a:t> </a:t>
            </a:r>
            <a:r>
              <a:rPr lang="hu-HU" b="1" dirty="0" err="1"/>
              <a:t>capture</a:t>
            </a:r>
            <a:r>
              <a:rPr lang="hu-HU" b="1" dirty="0"/>
              <a:t> </a:t>
            </a:r>
            <a:r>
              <a:rPr lang="hu-HU" b="1" dirty="0" err="1"/>
              <a:t>using</a:t>
            </a:r>
            <a:r>
              <a:rPr lang="hu-HU" b="1" dirty="0"/>
              <a:t>  </a:t>
            </a:r>
            <a:r>
              <a:rPr lang="hu-HU" b="1" dirty="0" err="1"/>
              <a:t>legal</a:t>
            </a:r>
            <a:r>
              <a:rPr lang="hu-HU" b="1" dirty="0"/>
              <a:t> </a:t>
            </a:r>
            <a:r>
              <a:rPr lang="hu-HU" b="1" dirty="0" err="1"/>
              <a:t>instruments</a:t>
            </a:r>
            <a:endParaRPr lang="en-US" b="1" dirty="0"/>
          </a:p>
        </p:txBody>
      </p:sp>
      <p:grpSp>
        <p:nvGrpSpPr>
          <p:cNvPr id="50" name="Group 6">
            <a:extLst>
              <a:ext uri="{FF2B5EF4-FFF2-40B4-BE49-F238E27FC236}">
                <a16:creationId xmlns:a16="http://schemas.microsoft.com/office/drawing/2014/main" id="{C7091843-81FE-F9C8-252B-444169DACC16}"/>
              </a:ext>
            </a:extLst>
          </p:cNvPr>
          <p:cNvGrpSpPr/>
          <p:nvPr/>
        </p:nvGrpSpPr>
        <p:grpSpPr>
          <a:xfrm>
            <a:off x="4369239" y="0"/>
            <a:ext cx="2834640" cy="813508"/>
            <a:chOff x="3544949" y="112"/>
            <a:chExt cx="2629552" cy="813508"/>
          </a:xfrm>
        </p:grpSpPr>
        <p:sp>
          <p:nvSpPr>
            <p:cNvPr id="57" name="Rectangle 7">
              <a:extLst>
                <a:ext uri="{FF2B5EF4-FFF2-40B4-BE49-F238E27FC236}">
                  <a16:creationId xmlns:a16="http://schemas.microsoft.com/office/drawing/2014/main" id="{AFBA310B-2389-3519-00AA-EA5F16A48472}"/>
                </a:ext>
              </a:extLst>
            </p:cNvPr>
            <p:cNvSpPr/>
            <p:nvPr/>
          </p:nvSpPr>
          <p:spPr>
            <a:xfrm>
              <a:off x="3544949" y="112"/>
              <a:ext cx="2629552" cy="81350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TextBox 8">
              <a:extLst>
                <a:ext uri="{FF2B5EF4-FFF2-40B4-BE49-F238E27FC236}">
                  <a16:creationId xmlns:a16="http://schemas.microsoft.com/office/drawing/2014/main" id="{5CA6421C-F7B8-C09C-45CF-DD914BF5B085}"/>
                </a:ext>
              </a:extLst>
            </p:cNvPr>
            <p:cNvSpPr txBox="1"/>
            <p:nvPr/>
          </p:nvSpPr>
          <p:spPr>
            <a:xfrm>
              <a:off x="3544949" y="112"/>
              <a:ext cx="2629552" cy="8135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2500" kern="1200" dirty="0" err="1"/>
                <a:t>Distributed</a:t>
              </a:r>
              <a:r>
                <a:rPr lang="hu-HU" sz="2500" kern="1200" dirty="0"/>
                <a:t> </a:t>
              </a:r>
              <a:r>
                <a:rPr lang="hu-HU" sz="2500" kern="1200" dirty="0" err="1"/>
                <a:t>public</a:t>
              </a:r>
              <a:r>
                <a:rPr lang="hu-HU" sz="2500" kern="1200" dirty="0"/>
                <a:t> </a:t>
              </a:r>
              <a:r>
                <a:rPr lang="hu-HU" sz="2500" kern="1200" dirty="0" err="1"/>
                <a:t>sources</a:t>
              </a:r>
              <a:endParaRPr lang="en-US" sz="2500" kern="1200" dirty="0"/>
            </a:p>
          </p:txBody>
        </p:sp>
      </p:grpSp>
      <p:cxnSp>
        <p:nvCxnSpPr>
          <p:cNvPr id="64" name="Connector: Elbow 15">
            <a:extLst>
              <a:ext uri="{FF2B5EF4-FFF2-40B4-BE49-F238E27FC236}">
                <a16:creationId xmlns:a16="http://schemas.microsoft.com/office/drawing/2014/main" id="{074588EA-7919-EF33-5FD7-36FE7C64F4AC}"/>
              </a:ext>
            </a:extLst>
          </p:cNvPr>
          <p:cNvCxnSpPr>
            <a:cxnSpLocks/>
          </p:cNvCxnSpPr>
          <p:nvPr/>
        </p:nvCxnSpPr>
        <p:spPr>
          <a:xfrm rot="16200000" flipH="1">
            <a:off x="6799385" y="-208194"/>
            <a:ext cx="1637238" cy="368064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zövegdoboz 17"/>
          <p:cNvSpPr txBox="1"/>
          <p:nvPr/>
        </p:nvSpPr>
        <p:spPr>
          <a:xfrm flipH="1">
            <a:off x="7714802" y="1340988"/>
            <a:ext cx="1119916" cy="369332"/>
          </a:xfrm>
          <a:prstGeom prst="rect">
            <a:avLst/>
          </a:prstGeom>
          <a:noFill/>
        </p:spPr>
        <p:txBody>
          <a:bodyPr wrap="square" rtlCol="0">
            <a:spAutoFit/>
          </a:bodyPr>
          <a:lstStyle/>
          <a:p>
            <a:r>
              <a:rPr lang="hu-HU" b="1" dirty="0" err="1"/>
              <a:t>Reforms</a:t>
            </a:r>
            <a:endParaRPr lang="en-US" b="1" dirty="0"/>
          </a:p>
        </p:txBody>
      </p:sp>
      <p:sp>
        <p:nvSpPr>
          <p:cNvPr id="4" name="TextBox 31">
            <a:extLst>
              <a:ext uri="{FF2B5EF4-FFF2-40B4-BE49-F238E27FC236}">
                <a16:creationId xmlns:a16="http://schemas.microsoft.com/office/drawing/2014/main" id="{9E9B5F64-19B8-C921-AE58-95CAB6A711AD}"/>
              </a:ext>
            </a:extLst>
          </p:cNvPr>
          <p:cNvSpPr txBox="1"/>
          <p:nvPr/>
        </p:nvSpPr>
        <p:spPr>
          <a:xfrm>
            <a:off x="4335768" y="4755805"/>
            <a:ext cx="2858196" cy="703701"/>
          </a:xfrm>
          <a:prstGeom prst="rect">
            <a:avLst/>
          </a:prstGeom>
          <a:solidFill>
            <a:srgbClr val="FF6A00"/>
          </a:solidFill>
          <a:ln w="50800">
            <a:solidFill>
              <a:srgbClr val="FF6A00"/>
            </a:solidFill>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u-HU" sz="1600" dirty="0" err="1"/>
              <a:t>Higher</a:t>
            </a:r>
            <a:r>
              <a:rPr lang="hu-HU" sz="1600" dirty="0"/>
              <a:t> </a:t>
            </a:r>
            <a:r>
              <a:rPr lang="hu-HU" sz="1600" dirty="0" err="1"/>
              <a:t>odds</a:t>
            </a:r>
            <a:r>
              <a:rPr lang="hu-HU" sz="1600" dirty="0"/>
              <a:t>, </a:t>
            </a:r>
            <a:r>
              <a:rPr lang="hu-HU" sz="1600" dirty="0" err="1"/>
              <a:t>costs</a:t>
            </a:r>
            <a:r>
              <a:rPr lang="hu-HU" sz="1600" dirty="0"/>
              <a:t>, </a:t>
            </a:r>
            <a:r>
              <a:rPr lang="hu-HU" sz="1600" dirty="0" err="1"/>
              <a:t>corruption</a:t>
            </a:r>
            <a:r>
              <a:rPr lang="hu-HU" sz="1600" dirty="0"/>
              <a:t> </a:t>
            </a:r>
            <a:r>
              <a:rPr lang="hu-HU" sz="1600" dirty="0" err="1"/>
              <a:t>riscs</a:t>
            </a:r>
            <a:r>
              <a:rPr lang="hu-HU" sz="1600" dirty="0"/>
              <a:t>, </a:t>
            </a:r>
            <a:r>
              <a:rPr lang="hu-HU" sz="1600" dirty="0" err="1"/>
              <a:t>largest</a:t>
            </a:r>
            <a:r>
              <a:rPr lang="hu-HU" sz="1600" dirty="0"/>
              <a:t> </a:t>
            </a:r>
            <a:r>
              <a:rPr lang="hu-HU" sz="1600" dirty="0" err="1"/>
              <a:t>amounts</a:t>
            </a:r>
            <a:r>
              <a:rPr lang="hu-HU" sz="1600" dirty="0"/>
              <a:t>, </a:t>
            </a:r>
            <a:r>
              <a:rPr lang="hu-HU" sz="1600" dirty="0" err="1"/>
              <a:t>lower</a:t>
            </a:r>
            <a:r>
              <a:rPr lang="hu-HU" sz="1600" dirty="0"/>
              <a:t> </a:t>
            </a:r>
            <a:r>
              <a:rPr lang="hu-HU" sz="1600" dirty="0" err="1"/>
              <a:t>competition</a:t>
            </a:r>
            <a:r>
              <a:rPr lang="hu-HU" sz="1600" dirty="0"/>
              <a:t> (T-H)</a:t>
            </a:r>
            <a:endParaRPr lang="en-US" sz="1600" kern="1200" dirty="0"/>
          </a:p>
        </p:txBody>
      </p:sp>
      <p:sp>
        <p:nvSpPr>
          <p:cNvPr id="51" name="Szövegdoboz 50"/>
          <p:cNvSpPr txBox="1"/>
          <p:nvPr/>
        </p:nvSpPr>
        <p:spPr>
          <a:xfrm>
            <a:off x="4009907" y="2574529"/>
            <a:ext cx="1718933" cy="646331"/>
          </a:xfrm>
          <a:prstGeom prst="rect">
            <a:avLst/>
          </a:prstGeom>
          <a:noFill/>
        </p:spPr>
        <p:txBody>
          <a:bodyPr wrap="square" rtlCol="0">
            <a:spAutoFit/>
          </a:bodyPr>
          <a:lstStyle/>
          <a:p>
            <a:r>
              <a:rPr lang="hu-HU" b="1" dirty="0" err="1"/>
              <a:t>Development</a:t>
            </a:r>
            <a:r>
              <a:rPr lang="hu-HU" b="1" dirty="0"/>
              <a:t> </a:t>
            </a:r>
            <a:r>
              <a:rPr lang="hu-HU" b="1" dirty="0" err="1"/>
              <a:t>programs</a:t>
            </a:r>
            <a:endParaRPr lang="en-US" b="1" dirty="0"/>
          </a:p>
        </p:txBody>
      </p:sp>
    </p:spTree>
    <p:extLst>
      <p:ext uri="{BB962C8B-B14F-4D97-AF65-F5344CB8AC3E}">
        <p14:creationId xmlns:p14="http://schemas.microsoft.com/office/powerpoint/2010/main" val="1660476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63610"/>
            <a:ext cx="12192000" cy="1312187"/>
          </a:xfrm>
        </p:spPr>
        <p:txBody>
          <a:bodyPr>
            <a:normAutofit/>
          </a:bodyPr>
          <a:lstStyle/>
          <a:p>
            <a:pPr algn="ct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network</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capture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serving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channels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institutional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risks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3100" dirty="0">
                <a:solidFill>
                  <a:schemeClr val="tx1"/>
                </a:solidFill>
                <a:latin typeface="Arial" panose="020B0604020202020204" pitchFamily="34" charset="0"/>
                <a:cs typeface="Arial" panose="020B0604020202020204" pitchFamily="34" charset="0"/>
              </a:rPr>
              <a:t>(</a:t>
            </a:r>
            <a:r>
              <a:rPr lang="hu-HU" sz="3100" dirty="0" err="1">
                <a:solidFill>
                  <a:schemeClr val="tx1"/>
                </a:solidFill>
                <a:latin typeface="Arial" panose="020B0604020202020204" pitchFamily="34" charset="0"/>
                <a:cs typeface="Arial" panose="020B0604020202020204" pitchFamily="34" charset="0"/>
              </a:rPr>
              <a:t>Source</a:t>
            </a:r>
            <a:r>
              <a:rPr lang="hu-HU" sz="3100" dirty="0">
                <a:solidFill>
                  <a:schemeClr val="tx1"/>
                </a:solidFill>
                <a:latin typeface="Arial" panose="020B0604020202020204" pitchFamily="34" charset="0"/>
                <a:cs typeface="Arial" panose="020B0604020202020204" pitchFamily="34" charset="0"/>
              </a:rPr>
              <a:t>: CRCB 2023)</a:t>
            </a:r>
            <a:endParaRPr lang="en-US" sz="3100" dirty="0">
              <a:solidFill>
                <a:schemeClr val="tx1"/>
              </a:solidFill>
              <a:latin typeface="Arial" panose="020B0604020202020204" pitchFamily="34" charset="0"/>
              <a:cs typeface="Arial" panose="020B0604020202020204" pitchFamily="34" charset="0"/>
            </a:endParaRPr>
          </a:p>
        </p:txBody>
      </p:sp>
      <p:graphicFrame>
        <p:nvGraphicFramePr>
          <p:cNvPr id="4" name="Tartalom helye 3">
            <a:extLst>
              <a:ext uri="{FF2B5EF4-FFF2-40B4-BE49-F238E27FC236}">
                <a16:creationId xmlns:a16="http://schemas.microsoft.com/office/drawing/2014/main" id="{00000000-0008-0000-0100-000005000000}"/>
              </a:ext>
            </a:extLst>
          </p:cNvPr>
          <p:cNvGraphicFramePr>
            <a:graphicFrameLocks noGrp="1"/>
          </p:cNvGraphicFramePr>
          <p:nvPr>
            <p:ph idx="1"/>
          </p:nvPr>
        </p:nvGraphicFramePr>
        <p:xfrm>
          <a:off x="5836009" y="3054419"/>
          <a:ext cx="3527066" cy="22650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rtalom helye 3">
            <a:extLst>
              <a:ext uri="{FF2B5EF4-FFF2-40B4-BE49-F238E27FC236}">
                <a16:creationId xmlns:a16="http://schemas.microsoft.com/office/drawing/2014/main" id="{00000000-0008-0000-0100-000004000000}"/>
              </a:ext>
            </a:extLst>
          </p:cNvPr>
          <p:cNvGraphicFramePr>
            <a:graphicFrameLocks/>
          </p:cNvGraphicFramePr>
          <p:nvPr/>
        </p:nvGraphicFramePr>
        <p:xfrm>
          <a:off x="2696074" y="2096660"/>
          <a:ext cx="3225161" cy="2501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 5">
            <a:extLst>
              <a:ext uri="{FF2B5EF4-FFF2-40B4-BE49-F238E27FC236}">
                <a16:creationId xmlns:a16="http://schemas.microsoft.com/office/drawing/2014/main" id="{BBDFCC1C-4667-4ABD-A428-EF3C46556CB7}"/>
              </a:ext>
            </a:extLst>
          </p:cNvPr>
          <p:cNvGraphicFramePr/>
          <p:nvPr/>
        </p:nvGraphicFramePr>
        <p:xfrm>
          <a:off x="0" y="1329967"/>
          <a:ext cx="2781300" cy="24193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Diagram 6"/>
          <p:cNvGraphicFramePr/>
          <p:nvPr/>
        </p:nvGraphicFramePr>
        <p:xfrm>
          <a:off x="9363075" y="4319477"/>
          <a:ext cx="2828925" cy="2480945"/>
        </p:xfrm>
        <a:graphic>
          <a:graphicData uri="http://schemas.openxmlformats.org/drawingml/2006/chart">
            <c:chart xmlns:c="http://schemas.openxmlformats.org/drawingml/2006/chart" xmlns:r="http://schemas.openxmlformats.org/officeDocument/2006/relationships" r:id="rId5"/>
          </a:graphicData>
        </a:graphic>
      </p:graphicFrame>
      <p:sp>
        <p:nvSpPr>
          <p:cNvPr id="3" name="Szövegdoboz 2"/>
          <p:cNvSpPr txBox="1"/>
          <p:nvPr/>
        </p:nvSpPr>
        <p:spPr>
          <a:xfrm>
            <a:off x="978408" y="5596128"/>
            <a:ext cx="7033144" cy="923330"/>
          </a:xfrm>
          <a:prstGeom prst="rect">
            <a:avLst/>
          </a:prstGeom>
          <a:noFill/>
        </p:spPr>
        <p:txBody>
          <a:bodyPr wrap="none" rtlCol="0">
            <a:spAutoFit/>
          </a:bodyPr>
          <a:lstStyle/>
          <a:p>
            <a:r>
              <a:rPr lang="hu-HU" dirty="0" err="1"/>
              <a:t>Diffused</a:t>
            </a:r>
            <a:r>
              <a:rPr lang="hu-HU" dirty="0"/>
              <a:t> </a:t>
            </a:r>
            <a:r>
              <a:rPr lang="hu-HU" dirty="0" err="1"/>
              <a:t>network</a:t>
            </a:r>
            <a:r>
              <a:rPr lang="hu-HU" dirty="0"/>
              <a:t> of </a:t>
            </a:r>
            <a:r>
              <a:rPr lang="hu-HU" dirty="0" err="1"/>
              <a:t>political</a:t>
            </a:r>
            <a:r>
              <a:rPr lang="hu-HU" dirty="0"/>
              <a:t> </a:t>
            </a:r>
            <a:r>
              <a:rPr lang="hu-HU" dirty="0" err="1"/>
              <a:t>capture</a:t>
            </a:r>
            <a:r>
              <a:rPr lang="hu-HU" dirty="0">
                <a:sym typeface="Wingdings" panose="05000000000000000000" pitchFamily="2" charset="2"/>
              </a:rPr>
              <a:t></a:t>
            </a:r>
            <a:r>
              <a:rPr lang="hu-HU" dirty="0" err="1">
                <a:sym typeface="Wingdings" panose="05000000000000000000" pitchFamily="2" charset="2"/>
              </a:rPr>
              <a:t>institutionalized</a:t>
            </a:r>
            <a:r>
              <a:rPr lang="hu-HU" dirty="0">
                <a:sym typeface="Wingdings" panose="05000000000000000000" pitchFamily="2" charset="2"/>
              </a:rPr>
              <a:t> </a:t>
            </a:r>
            <a:r>
              <a:rPr lang="hu-HU" dirty="0" err="1">
                <a:sym typeface="Wingdings" panose="05000000000000000000" pitchFamily="2" charset="2"/>
              </a:rPr>
              <a:t>corruption</a:t>
            </a:r>
            <a:endParaRPr lang="hu-HU" dirty="0">
              <a:sym typeface="Wingdings" panose="05000000000000000000" pitchFamily="2" charset="2"/>
            </a:endParaRPr>
          </a:p>
          <a:p>
            <a:r>
              <a:rPr lang="hu-HU" dirty="0" err="1"/>
              <a:t>Corruption</a:t>
            </a:r>
            <a:r>
              <a:rPr lang="hu-HU" dirty="0"/>
              <a:t> </a:t>
            </a:r>
            <a:r>
              <a:rPr lang="hu-HU" dirty="0" err="1"/>
              <a:t>risk</a:t>
            </a:r>
            <a:r>
              <a:rPr lang="hu-HU" dirty="0"/>
              <a:t>: </a:t>
            </a:r>
            <a:r>
              <a:rPr lang="hu-HU" dirty="0" err="1"/>
              <a:t>Single</a:t>
            </a:r>
            <a:r>
              <a:rPr lang="hu-HU" dirty="0"/>
              <a:t> </a:t>
            </a:r>
            <a:r>
              <a:rPr lang="hu-HU" dirty="0" err="1"/>
              <a:t>bidder</a:t>
            </a:r>
            <a:r>
              <a:rPr lang="hu-HU" dirty="0"/>
              <a:t> </a:t>
            </a:r>
            <a:r>
              <a:rPr lang="hu-HU" dirty="0" err="1"/>
              <a:t>public</a:t>
            </a:r>
            <a:r>
              <a:rPr lang="hu-HU" dirty="0"/>
              <a:t> </a:t>
            </a:r>
            <a:r>
              <a:rPr lang="hu-HU" dirty="0" err="1"/>
              <a:t>procurement</a:t>
            </a:r>
            <a:r>
              <a:rPr lang="hu-HU" dirty="0"/>
              <a:t> </a:t>
            </a:r>
            <a:r>
              <a:rPr lang="hu-HU" dirty="0" err="1"/>
              <a:t>at</a:t>
            </a:r>
            <a:r>
              <a:rPr lang="hu-HU" dirty="0"/>
              <a:t> </a:t>
            </a:r>
            <a:r>
              <a:rPr lang="hu-HU" dirty="0" err="1"/>
              <a:t>different</a:t>
            </a:r>
            <a:r>
              <a:rPr lang="hu-HU" dirty="0"/>
              <a:t> </a:t>
            </a:r>
            <a:r>
              <a:rPr lang="hu-HU" dirty="0" err="1"/>
              <a:t>levels</a:t>
            </a:r>
            <a:endParaRPr lang="hu-HU" dirty="0"/>
          </a:p>
          <a:p>
            <a:r>
              <a:rPr lang="hu-HU" dirty="0">
                <a:sym typeface="Wingdings" panose="05000000000000000000" pitchFamily="2" charset="2"/>
              </a:rPr>
              <a:t> </a:t>
            </a:r>
            <a:r>
              <a:rPr lang="hu-HU" dirty="0" err="1">
                <a:sym typeface="Wingdings" panose="05000000000000000000" pitchFamily="2" charset="2"/>
              </a:rPr>
              <a:t>Impact</a:t>
            </a:r>
            <a:r>
              <a:rPr lang="hu-HU" dirty="0">
                <a:sym typeface="Wingdings" panose="05000000000000000000" pitchFamily="2" charset="2"/>
              </a:rPr>
              <a:t> of </a:t>
            </a:r>
            <a:r>
              <a:rPr lang="hu-HU" dirty="0" err="1">
                <a:sym typeface="Wingdings" panose="05000000000000000000" pitchFamily="2" charset="2"/>
              </a:rPr>
              <a:t>milestones</a:t>
            </a:r>
            <a:r>
              <a:rPr lang="hu-HU" dirty="0">
                <a:sym typeface="Wingdings" panose="05000000000000000000" pitchFamily="2" charset="2"/>
              </a:rPr>
              <a:t>?</a:t>
            </a:r>
            <a:endParaRPr lang="en-US" dirty="0"/>
          </a:p>
        </p:txBody>
      </p:sp>
    </p:spTree>
    <p:extLst>
      <p:ext uri="{BB962C8B-B14F-4D97-AF65-F5344CB8AC3E}">
        <p14:creationId xmlns:p14="http://schemas.microsoft.com/office/powerpoint/2010/main" val="378086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7234" y="77821"/>
            <a:ext cx="11934519" cy="1206230"/>
          </a:xfrm>
        </p:spPr>
        <p:txBody>
          <a:bodyPr>
            <a:normAutofit/>
          </a:bodyPr>
          <a:lstStyle/>
          <a:p>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EU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milestones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Institutional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compliance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unchanged</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systemic</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context</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 y="1426790"/>
            <a:ext cx="12081753" cy="5248329"/>
          </a:xfrm>
        </p:spPr>
        <p:txBody>
          <a:bodyPr>
            <a:noAutofit/>
          </a:bodyPr>
          <a:lstStyle/>
          <a:p>
            <a:pPr>
              <a:lnSpc>
                <a:spcPct val="100000"/>
              </a:lnSpc>
            </a:pPr>
            <a:r>
              <a:rPr lang="hu-HU" sz="2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Option</a:t>
            </a:r>
            <a:r>
              <a:rPr lang="en-US" sz="2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Hungarian</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government</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does</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fulfill</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transparency</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rule</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law</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anticorruption</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requirements</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money</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definitely</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cut</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indent="-457200">
              <a:lnSpc>
                <a:spcPct val="100000"/>
              </a:lnSpc>
              <a:buFont typeface="Wingdings" panose="05000000000000000000" pitchFamily="2" charset="2"/>
              <a:buChar char="è"/>
            </a:pPr>
            <a:r>
              <a:rPr lang="en-US"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Hungary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exits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EU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low</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chance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too</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many</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strings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attached</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(FDI, export,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connected</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investments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negative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example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alternative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FDI is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interested</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in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Hungary’s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stay</a:t>
            </a:r>
            <a:endPar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a:lnSpc>
                <a:spcPct val="100000"/>
              </a:lnSpc>
            </a:pPr>
            <a:r>
              <a:rPr lang="hu-HU" sz="2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Option</a:t>
            </a:r>
            <a:r>
              <a:rPr lang="hu-HU" sz="2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2: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remedial</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measures</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will</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otherwise</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no EU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sources</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8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will</a:t>
            </a:r>
            <a:r>
              <a:rPr lang="hu-HU"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open.</a:t>
            </a:r>
          </a:p>
          <a:p>
            <a:pPr marL="914400" lvl="1" indent="-457200">
              <a:lnSpc>
                <a:spcPct val="100000"/>
              </a:lnSpc>
              <a:spcBef>
                <a:spcPts val="0"/>
              </a:spcBef>
              <a:spcAft>
                <a:spcPts val="0"/>
              </a:spcAft>
              <a:buFont typeface="Wingdings" panose="05000000000000000000" pitchFamily="2" charset="2"/>
              <a:buChar char="è"/>
            </a:pP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New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institutions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procedures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control</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will</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smoothly</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fit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into</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adapt</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unchanged</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systemic</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context,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while</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new</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compensating</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mechanisms</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will</a:t>
            </a:r>
            <a:r>
              <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emerge</a:t>
            </a:r>
            <a:endParaRPr lang="hu-HU" sz="2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p:txBody>
      </p:sp>
    </p:spTree>
    <p:extLst>
      <p:ext uri="{BB962C8B-B14F-4D97-AF65-F5344CB8AC3E}">
        <p14:creationId xmlns:p14="http://schemas.microsoft.com/office/powerpoint/2010/main" val="4278343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characteristics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harmed</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73152" y="1570818"/>
            <a:ext cx="12009356" cy="5287182"/>
          </a:xfrm>
        </p:spPr>
        <p:txBody>
          <a:bodyPr>
            <a:noAutofit/>
          </a:bodyPr>
          <a:lstStyle/>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Political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capture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organizing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principle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cannot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be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addressed</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Parliamentary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two-thirds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prevail</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Institutions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checks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balances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operate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executives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Information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media</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dominance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prevail</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520700" indent="-342900">
              <a:spcBef>
                <a:spcPts val="0"/>
              </a:spcBef>
              <a:spcAft>
                <a:spcPts val="0"/>
              </a:spcAft>
              <a:buFont typeface="Wingdings" panose="05000000000000000000" pitchFamily="2" charset="2"/>
              <a:buChar char="è"/>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Reform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instruments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forced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redeployment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Distribution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criteria</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prevail</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Priviledged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groups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capital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market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concentration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prevail</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Exemptions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rule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law</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strategic</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partnership</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-enterprise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-investment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remain</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5207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Orbán’s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rule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by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decree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overriding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any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normative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prevails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a:p>
            <a:pPr marL="520700" indent="-342900">
              <a:spcBef>
                <a:spcPts val="0"/>
              </a:spcBef>
              <a:spcAft>
                <a:spcPts val="0"/>
              </a:spcAft>
              <a:buFont typeface="Wingdings" panose="05000000000000000000" pitchFamily="2" charset="2"/>
              <a:buChar char="è"/>
            </a:pPr>
            <a:endParaRPr lang="hu-HU" sz="2400" b="1"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endParaRPr>
          </a:p>
        </p:txBody>
      </p:sp>
    </p:spTree>
    <p:extLst>
      <p:ext uri="{BB962C8B-B14F-4D97-AF65-F5344CB8AC3E}">
        <p14:creationId xmlns:p14="http://schemas.microsoft.com/office/powerpoint/2010/main" val="296287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Compensating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mechanisms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budgetary</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sources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compensate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hardening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EU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constraints</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4" name="Tartalom helye 3">
            <a:extLst>
              <a:ext uri="{FF2B5EF4-FFF2-40B4-BE49-F238E27FC236}">
                <a16:creationId xmlns:a16="http://schemas.microsoft.com/office/drawing/2014/main" id="{00000000-0008-0000-0100-000005000000}"/>
              </a:ext>
            </a:extLst>
          </p:cNvPr>
          <p:cNvGraphicFramePr>
            <a:graphicFrameLocks noGrp="1"/>
          </p:cNvGraphicFramePr>
          <p:nvPr>
            <p:ph idx="1"/>
            <p:extLst>
              <p:ext uri="{D42A27DB-BD31-4B8C-83A1-F6EECF244321}">
                <p14:modId xmlns:p14="http://schemas.microsoft.com/office/powerpoint/2010/main" val="897942588"/>
              </p:ext>
            </p:extLst>
          </p:nvPr>
        </p:nvGraphicFramePr>
        <p:xfrm>
          <a:off x="6547104" y="1979168"/>
          <a:ext cx="5065776" cy="4257040"/>
        </p:xfrm>
        <a:graphic>
          <a:graphicData uri="http://schemas.openxmlformats.org/drawingml/2006/chart">
            <c:chart xmlns:c="http://schemas.openxmlformats.org/drawingml/2006/chart" xmlns:r="http://schemas.openxmlformats.org/officeDocument/2006/relationships" r:id="rId2"/>
          </a:graphicData>
        </a:graphic>
      </p:graphicFrame>
      <p:sp>
        <p:nvSpPr>
          <p:cNvPr id="3" name="Téglalap 2"/>
          <p:cNvSpPr/>
          <p:nvPr/>
        </p:nvSpPr>
        <p:spPr>
          <a:xfrm>
            <a:off x="231648" y="5235047"/>
            <a:ext cx="6096000" cy="461665"/>
          </a:xfrm>
          <a:prstGeom prst="rect">
            <a:avLst/>
          </a:prstGeom>
        </p:spPr>
        <p:txBody>
          <a:bodyPr>
            <a:spAutoFit/>
          </a:bodyPr>
          <a:lstStyle/>
          <a:p>
            <a:r>
              <a:rPr lang="en-US" sz="1200" dirty="0"/>
              <a:t>https://www.facebook.com/permalink.php?story_fbid=pfbid0uxy7YvCKZPkdCiWqtvY22BcZ9Wqa4GgjAgo8GvNKCAtUGgt4Mk98zeWhU9R7V9sHl&amp;id=175386655888569</a:t>
            </a:r>
          </a:p>
        </p:txBody>
      </p:sp>
      <p:pic>
        <p:nvPicPr>
          <p:cNvPr id="1026" name="Picture 2" descr="Lehet, hogy egy kép erről: , szöveg, amely így szól: „100 20 all contracts contracts with high corruption risk (sb1) Source:CRCB 2008 2009 2010 2011 2012 2013 2014 2015 2016 2017 2018 2019 2020 2021 2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479" y="1599882"/>
            <a:ext cx="4819650" cy="3438526"/>
          </a:xfrm>
          <a:prstGeom prst="rect">
            <a:avLst/>
          </a:prstGeom>
          <a:noFill/>
          <a:extLst>
            <a:ext uri="{909E8E84-426E-40DD-AFC4-6F175D3DCCD1}">
              <a14:hiddenFill xmlns:a14="http://schemas.microsoft.com/office/drawing/2010/main">
                <a:solidFill>
                  <a:srgbClr val="FFFFFF"/>
                </a:solidFill>
              </a14:hiddenFill>
            </a:ext>
          </a:extLst>
        </p:spPr>
      </p:pic>
      <p:sp>
        <p:nvSpPr>
          <p:cNvPr id="6" name="Szövegdoboz 5"/>
          <p:cNvSpPr txBox="1"/>
          <p:nvPr/>
        </p:nvSpPr>
        <p:spPr>
          <a:xfrm>
            <a:off x="219456" y="5893351"/>
            <a:ext cx="11731752" cy="646331"/>
          </a:xfrm>
          <a:prstGeom prst="rect">
            <a:avLst/>
          </a:prstGeom>
          <a:noFill/>
        </p:spPr>
        <p:txBody>
          <a:bodyPr wrap="square" rtlCol="0">
            <a:spAutoFit/>
          </a:bodyPr>
          <a:lstStyle/>
          <a:p>
            <a:pPr marL="285750" indent="-285750">
              <a:spcBef>
                <a:spcPts val="0"/>
              </a:spcBef>
              <a:spcAft>
                <a:spcPts val="0"/>
              </a:spcAft>
              <a:buFont typeface="Wingdings" panose="05000000000000000000" pitchFamily="2" charset="2"/>
              <a:buChar char="è"/>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Budgetary and EU sources are complementary (compensatory) and so are corruption risks: When EU sources declined owing to conflicts on corruption, budgetary distribution increased and so did </a:t>
            </a:r>
            <a:r>
              <a:rPr lang="hu-HU" dirty="0" err="1">
                <a:latin typeface="Arial Unicode MS" panose="020B0604020202020204" pitchFamily="34" charset="-128"/>
                <a:ea typeface="Arial Unicode MS" panose="020B0604020202020204" pitchFamily="34" charset="-128"/>
                <a:cs typeface="Arial Unicode MS" panose="020B0604020202020204" pitchFamily="34" charset="-128"/>
              </a:rPr>
              <a:t>budgetary</a:t>
            </a:r>
            <a:r>
              <a:rPr lang="hu-HU"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corruption risks</a:t>
            </a:r>
          </a:p>
        </p:txBody>
      </p:sp>
    </p:spTree>
    <p:extLst>
      <p:ext uri="{BB962C8B-B14F-4D97-AF65-F5344CB8AC3E}">
        <p14:creationId xmlns:p14="http://schemas.microsoft.com/office/powerpoint/2010/main" val="529067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4434" y="0"/>
            <a:ext cx="11139891" cy="1208868"/>
          </a:xfrm>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Pattern-conforming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reactions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hardening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constraints</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347471" y="1499616"/>
            <a:ext cx="11844529" cy="5358384"/>
          </a:xfrm>
        </p:spPr>
        <p:txBody>
          <a:bodyPr>
            <a:normAutofit lnSpcReduction="10000"/>
          </a:bodyPr>
          <a:lstStyle/>
          <a:p>
            <a:pPr marL="285750" indent="-285750">
              <a:spcBef>
                <a:spcPts val="0"/>
              </a:spcBef>
              <a:spcAft>
                <a:spcPts val="0"/>
              </a:spcAft>
              <a:buFont typeface="Wingdings" panose="05000000000000000000" pitchFamily="2" charset="2"/>
              <a:buChar char="è"/>
            </a:pP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Centralized</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pattern</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has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been</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further</a:t>
            </a:r>
            <a:r>
              <a:rPr lang="hu-HU" sz="23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centralized</a:t>
            </a:r>
            <a:r>
              <a:rPr lang="hu-HU" sz="23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since</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2020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into</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Rogán’s</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Orbán’s</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hands</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increased</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political</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information</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propaganda and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extraction</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and</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distribution</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3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power</a:t>
            </a:r>
            <a:r>
              <a:rPr lang="hu-HU"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p>
          <a:p>
            <a:pPr marL="285750" indent="-285750">
              <a:spcBef>
                <a:spcPts val="0"/>
              </a:spcBef>
              <a:spcAft>
                <a:spcPts val="0"/>
              </a:spcAft>
              <a:buFont typeface="Wingdings" panose="05000000000000000000" pitchFamily="2" charset="2"/>
              <a:buChar char="è"/>
            </a:pPr>
            <a:r>
              <a:rPr lang="en-US" sz="23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B</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ehind EU</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 normative distribution a </a:t>
            </a:r>
            <a:r>
              <a:rPr lang="en-US"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t>
            </a:r>
            <a:r>
              <a:rPr lang="en-US"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oncentrated capital </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and land of the privileged exist, with </a:t>
            </a:r>
            <a:r>
              <a:rPr lang="en-US"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prede</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termined</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odds and fixed paths in public procurement – further capital concentration </a:t>
            </a:r>
          </a:p>
          <a:p>
            <a:pPr>
              <a:spcBef>
                <a:spcPts val="0"/>
              </a:spcBef>
              <a:spcAft>
                <a:spcPts val="0"/>
              </a:spcAft>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Further </a:t>
            </a:r>
            <a:r>
              <a:rPr lang="en-US"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market concentration </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(occupation) in EU-accepted structural plans (e.g., majority share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purchases</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in clean energy market, new expansion and merger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in telecommunication, </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35-year</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concession in road infrastructure -- with active government participation</a:t>
            </a:r>
          </a:p>
          <a:p>
            <a:pPr>
              <a:spcBef>
                <a:spcPts val="0"/>
              </a:spcBef>
              <a:spcAft>
                <a:spcPts val="0"/>
              </a:spcAft>
            </a:pPr>
            <a:endParaRPr lang="en-US" dirty="0">
              <a:solidFill>
                <a:schemeClr val="tx1"/>
              </a:solidFill>
            </a:endParaRPr>
          </a:p>
        </p:txBody>
      </p:sp>
      <p:sp>
        <p:nvSpPr>
          <p:cNvPr id="4" name="Tartalom helye 2"/>
          <p:cNvSpPr txBox="1">
            <a:spLocks/>
          </p:cNvSpPr>
          <p:nvPr/>
        </p:nvSpPr>
        <p:spPr>
          <a:xfrm>
            <a:off x="-192025" y="1600200"/>
            <a:ext cx="11844529" cy="5358384"/>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ct val="30000"/>
              </a:spcBef>
              <a:spcAft>
                <a:spcPts val="1200"/>
              </a:spcAft>
              <a:buFont typeface="Arial" panose="020B0604020202020204" pitchFamily="34" charset="0"/>
              <a:buNone/>
              <a:defRPr sz="1600" kern="1200">
                <a:solidFill>
                  <a:schemeClr val="bg1">
                    <a:lumMod val="50000"/>
                  </a:schemeClr>
                </a:solidFill>
                <a:latin typeface="+mn-lt"/>
                <a:ea typeface="+mn-ea"/>
                <a:cs typeface="+mn-cs"/>
              </a:defRPr>
            </a:lvl1pPr>
            <a:lvl2pPr marL="685800" indent="-228600" algn="l" defTabSz="914400" rtl="0" eaLnBrk="1" latinLnBrk="0" hangingPunct="1">
              <a:lnSpc>
                <a:spcPct val="150000"/>
              </a:lnSpc>
              <a:spcBef>
                <a:spcPct val="30000"/>
              </a:spcBef>
              <a:spcAft>
                <a:spcPts val="1200"/>
              </a:spcAft>
              <a:buFont typeface="Arial" panose="020B0604020202020204" pitchFamily="34" charset="0"/>
              <a:buChar char="•"/>
              <a:defRPr sz="1400" kern="1200">
                <a:solidFill>
                  <a:schemeClr val="bg1">
                    <a:lumMod val="50000"/>
                  </a:schemeClr>
                </a:solidFill>
                <a:latin typeface="+mn-lt"/>
                <a:ea typeface="+mn-ea"/>
                <a:cs typeface="+mn-cs"/>
              </a:defRPr>
            </a:lvl2pPr>
            <a:lvl3pPr marL="1143000" indent="-228600" algn="l" defTabSz="914400" rtl="0" eaLnBrk="1" latinLnBrk="0" hangingPunct="1">
              <a:lnSpc>
                <a:spcPct val="150000"/>
              </a:lnSpc>
              <a:spcBef>
                <a:spcPct val="30000"/>
              </a:spcBef>
              <a:spcAft>
                <a:spcPts val="1200"/>
              </a:spcAft>
              <a:buFont typeface="Arial" panose="020B0604020202020204" pitchFamily="34" charset="0"/>
              <a:buChar char="•"/>
              <a:defRPr sz="1200" kern="1200">
                <a:solidFill>
                  <a:schemeClr val="bg1">
                    <a:lumMod val="50000"/>
                  </a:schemeClr>
                </a:solidFill>
                <a:latin typeface="+mn-lt"/>
                <a:ea typeface="+mn-ea"/>
                <a:cs typeface="+mn-cs"/>
              </a:defRPr>
            </a:lvl3pPr>
            <a:lvl4pPr marL="1600200" indent="-228600" algn="l" defTabSz="914400" rtl="0" eaLnBrk="1" latinLnBrk="0" hangingPunct="1">
              <a:lnSpc>
                <a:spcPct val="150000"/>
              </a:lnSpc>
              <a:spcBef>
                <a:spcPct val="30000"/>
              </a:spcBef>
              <a:spcAft>
                <a:spcPts val="1200"/>
              </a:spcAft>
              <a:buFont typeface="Arial" panose="020B0604020202020204" pitchFamily="34" charset="0"/>
              <a:buChar char="•"/>
              <a:defRPr sz="1100" kern="1200">
                <a:solidFill>
                  <a:schemeClr val="bg1">
                    <a:lumMod val="50000"/>
                  </a:schemeClr>
                </a:solidFill>
                <a:latin typeface="+mn-lt"/>
                <a:ea typeface="+mn-ea"/>
                <a:cs typeface="+mn-cs"/>
              </a:defRPr>
            </a:lvl4pPr>
            <a:lvl5pPr marL="2057400" indent="-228600" algn="l" defTabSz="914400" rtl="0" eaLnBrk="1" latinLnBrk="0" hangingPunct="1">
              <a:lnSpc>
                <a:spcPct val="150000"/>
              </a:lnSpc>
              <a:spcBef>
                <a:spcPct val="30000"/>
              </a:spcBef>
              <a:spcAft>
                <a:spcPts val="1200"/>
              </a:spcAft>
              <a:buFont typeface="Arial" panose="020B0604020202020204" pitchFamily="34" charset="0"/>
              <a:buChar char="•"/>
              <a:defRPr sz="11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pPr>
            <a:endParaRPr lang="en-US" dirty="0">
              <a:solidFill>
                <a:schemeClr val="tx1"/>
              </a:solidFill>
            </a:endParaRPr>
          </a:p>
        </p:txBody>
      </p:sp>
    </p:spTree>
    <p:extLst>
      <p:ext uri="{BB962C8B-B14F-4D97-AF65-F5344CB8AC3E}">
        <p14:creationId xmlns:p14="http://schemas.microsoft.com/office/powerpoint/2010/main" val="668292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4434" y="171450"/>
            <a:ext cx="11406591" cy="1037418"/>
          </a:xfrm>
        </p:spPr>
        <p:txBody>
          <a:bodyPr>
            <a:norm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Pattern-conforming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reactions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hardening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constraints</a:t>
            </a:r>
            <a:endParaRPr lang="en-US" dirty="0">
              <a:solidFill>
                <a:schemeClr val="tx1"/>
              </a:solidFill>
            </a:endParaRPr>
          </a:p>
        </p:txBody>
      </p:sp>
      <p:sp>
        <p:nvSpPr>
          <p:cNvPr id="3" name="Tartalom helye 2"/>
          <p:cNvSpPr>
            <a:spLocks noGrp="1"/>
          </p:cNvSpPr>
          <p:nvPr>
            <p:ph idx="1"/>
          </p:nvPr>
        </p:nvSpPr>
        <p:spPr>
          <a:xfrm>
            <a:off x="128016" y="1478155"/>
            <a:ext cx="11883009" cy="5379845"/>
          </a:xfrm>
        </p:spPr>
        <p:txBody>
          <a:bodyPr>
            <a:noAutofit/>
          </a:bodyPr>
          <a:lstStyle/>
          <a:p>
            <a:pPr marL="342900" indent="-342900">
              <a:spcBef>
                <a:spcPts val="0"/>
              </a:spcBef>
              <a:spcAft>
                <a:spcPts val="0"/>
              </a:spcAft>
              <a:buFont typeface="Wingdings" panose="05000000000000000000" pitchFamily="2" charset="2"/>
              <a:buChar char="è"/>
            </a:pP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Pre-spendin</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suspended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EU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money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from</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budgetary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sources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p>
          <a:p>
            <a:pPr marL="342900" indent="-342900">
              <a:spcBef>
                <a:spcPts val="0"/>
              </a:spcBef>
              <a:spcAft>
                <a:spcPts val="0"/>
              </a:spcAft>
              <a:buFont typeface="Wingdings" panose="05000000000000000000" pitchFamily="2" charset="2"/>
              <a:buChar char="è"/>
            </a:pP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Being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short</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budgetary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sources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accelerated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free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transfer</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public</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assets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into</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private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hands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concessions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infrastructure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state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monopolies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electricity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gas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road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waste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management),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schools</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Accelerated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activity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attracting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new</a:t>
            </a:r>
            <a:r>
              <a:rPr lang="hu-HU" sz="2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FDI</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large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budgetary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costs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commitments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Chinese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South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Korean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capital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while</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keeping</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Russian</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exposure</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0"/>
              </a:spcBef>
              <a:spcAft>
                <a:spcPts val="0"/>
              </a:spcAft>
              <a:buFont typeface="Wingdings" panose="05000000000000000000" pitchFamily="2" charset="2"/>
              <a:buChar char="è"/>
            </a:pP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Increased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national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EU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security</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risks</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accelerated</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environmental</a:t>
            </a:r>
            <a:r>
              <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destruction</a:t>
            </a:r>
            <a:endParaRPr lang="hu-HU"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Changes</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only</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if</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both</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external</a:t>
            </a:r>
            <a:r>
              <a:rPr lang="hu-HU" sz="2400" dirty="0">
                <a:solidFill>
                  <a:schemeClr val="tx1"/>
                </a:solidFill>
                <a:sym typeface="Wingdings" panose="05000000000000000000" pitchFamily="2" charset="2"/>
              </a:rPr>
              <a:t> and </a:t>
            </a:r>
            <a:r>
              <a:rPr lang="hu-HU" sz="2400" dirty="0" err="1">
                <a:solidFill>
                  <a:schemeClr val="tx1"/>
                </a:solidFill>
                <a:sym typeface="Wingdings" panose="05000000000000000000" pitchFamily="2" charset="2"/>
              </a:rPr>
              <a:t>domestic</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resource</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constraints</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harden</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for</a:t>
            </a:r>
            <a:r>
              <a:rPr lang="hu-HU" sz="2400" dirty="0">
                <a:solidFill>
                  <a:schemeClr val="tx1"/>
                </a:solidFill>
                <a:sym typeface="Wingdings" panose="05000000000000000000" pitchFamily="2" charset="2"/>
              </a:rPr>
              <a:t> a </a:t>
            </a:r>
            <a:r>
              <a:rPr lang="hu-HU" sz="2400" dirty="0" err="1">
                <a:solidFill>
                  <a:schemeClr val="tx1"/>
                </a:solidFill>
                <a:sym typeface="Wingdings" panose="05000000000000000000" pitchFamily="2" charset="2"/>
              </a:rPr>
              <a:t>longer</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period</a:t>
            </a:r>
            <a:r>
              <a:rPr lang="hu-HU" sz="2400" dirty="0">
                <a:solidFill>
                  <a:schemeClr val="tx1"/>
                </a:solidFill>
                <a:sym typeface="Wingdings" panose="05000000000000000000" pitchFamily="2" charset="2"/>
              </a:rPr>
              <a:t>  </a:t>
            </a:r>
            <a:r>
              <a:rPr lang="hu-HU" sz="2400" dirty="0" err="1">
                <a:solidFill>
                  <a:schemeClr val="tx1"/>
                </a:solidFill>
                <a:sym typeface="Wingdings" panose="05000000000000000000" pitchFamily="2" charset="2"/>
              </a:rPr>
              <a:t>cohesion</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persistently</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losens</a:t>
            </a:r>
            <a:r>
              <a:rPr lang="hu-HU" sz="2400" dirty="0">
                <a:solidFill>
                  <a:schemeClr val="tx1"/>
                </a:solidFill>
                <a:sym typeface="Wingdings" panose="05000000000000000000" pitchFamily="2" charset="2"/>
              </a:rPr>
              <a:t>  </a:t>
            </a:r>
            <a:r>
              <a:rPr lang="hu-HU" sz="2400" dirty="0" err="1">
                <a:solidFill>
                  <a:schemeClr val="tx1"/>
                </a:solidFill>
                <a:sym typeface="Wingdings" panose="05000000000000000000" pitchFamily="2" charset="2"/>
              </a:rPr>
              <a:t>sudden</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system</a:t>
            </a:r>
            <a:r>
              <a:rPr lang="hu-HU" sz="2400" dirty="0">
                <a:solidFill>
                  <a:schemeClr val="tx1"/>
                </a:solidFill>
                <a:sym typeface="Wingdings" panose="05000000000000000000" pitchFamily="2" charset="2"/>
              </a:rPr>
              <a:t> </a:t>
            </a:r>
            <a:r>
              <a:rPr lang="hu-HU" sz="2400" dirty="0" err="1">
                <a:solidFill>
                  <a:schemeClr val="tx1"/>
                </a:solidFill>
                <a:sym typeface="Wingdings" panose="05000000000000000000" pitchFamily="2" charset="2"/>
              </a:rPr>
              <a:t>collapse</a:t>
            </a:r>
            <a:endParaRPr lang="hu-HU" sz="2400" dirty="0">
              <a:solidFill>
                <a:schemeClr val="tx1"/>
              </a:solidFill>
            </a:endParaRPr>
          </a:p>
        </p:txBody>
      </p:sp>
    </p:spTree>
    <p:extLst>
      <p:ext uri="{BB962C8B-B14F-4D97-AF65-F5344CB8AC3E}">
        <p14:creationId xmlns:p14="http://schemas.microsoft.com/office/powerpoint/2010/main" val="3096267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Thank</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your</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attention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Alcím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6457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584" y="0"/>
            <a:ext cx="11253217" cy="1208868"/>
          </a:xfrm>
        </p:spPr>
        <p:txBody>
          <a:bodyPr>
            <a:norm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Escalation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conflicts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since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2010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handout</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604434" y="1208868"/>
            <a:ext cx="11463741" cy="5649131"/>
          </a:xfrm>
        </p:spPr>
        <p:txBody>
          <a:bodyPr>
            <a:normAutofit fontScale="32500" lnSpcReduction="20000"/>
          </a:bodyPr>
          <a:lstStyle/>
          <a:p>
            <a:endParaRPr lang="hu-HU" dirty="0">
              <a:solidFill>
                <a:schemeClr val="tx1"/>
              </a:solidFill>
            </a:endParaRPr>
          </a:p>
          <a:p>
            <a:pPr marL="285750" indent="-285750">
              <a:lnSpc>
                <a:spcPct val="120000"/>
              </a:lnSpc>
              <a:spcBef>
                <a:spcPts val="0"/>
              </a:spcBef>
              <a:spcAft>
                <a:spcPts val="0"/>
              </a:spcAft>
              <a:buFont typeface="Arial" panose="020B0604020202020204" pitchFamily="34" charset="0"/>
              <a:buChar char="•"/>
            </a:pP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Orbán’s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personal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ideological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path</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democratic</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authoritarian</a:t>
            </a: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Orbán’s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personal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path</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anti-Soviet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(1989) </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Putyin’s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only</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friend</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within</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EU</a:t>
            </a:r>
          </a:p>
          <a:p>
            <a:pPr marL="285750" indent="-285750">
              <a:lnSpc>
                <a:spcPct val="120000"/>
              </a:lnSpc>
              <a:spcBef>
                <a:spcPts val="0"/>
              </a:spcBef>
              <a:spcAft>
                <a:spcPts val="0"/>
              </a:spcAft>
              <a:buFont typeface="Arial" panose="020B0604020202020204" pitchFamily="34" charset="0"/>
              <a:buChar char="•"/>
            </a:pP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Fidesz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path</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Liberal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Internationale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expelled</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EPP’s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right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wing</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285750" indent="-285750">
              <a:lnSpc>
                <a:spcPct val="120000"/>
              </a:lnSpc>
              <a:spcBef>
                <a:spcPts val="0"/>
              </a:spcBef>
              <a:spcAft>
                <a:spcPts val="0"/>
              </a:spcAft>
              <a:buFont typeface="Arial" panose="020B0604020202020204" pitchFamily="34" charset="0"/>
              <a:buChar char="•"/>
            </a:pP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Hungary’s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image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good</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governance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through</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illiberal</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democracy</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unortodox</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economic</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policy” </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authoritarian</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rule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spending</a:t>
            </a: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endPar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120000"/>
              </a:lnSpc>
              <a:spcBef>
                <a:spcPts val="0"/>
              </a:spcBef>
              <a:spcAft>
                <a:spcPts val="0"/>
              </a:spcAft>
              <a:buFont typeface="Arial" panose="020B0604020202020204" pitchFamily="34" charset="0"/>
              <a:buChar char="•"/>
            </a:pP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EU’s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behavioral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path</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from</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distributor</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en-US"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escalating</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conflicts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warning</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reports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large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fines</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due</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7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spending</a:t>
            </a:r>
            <a:r>
              <a:rPr lang="hu-HU" sz="7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950168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4434" y="-1"/>
            <a:ext cx="10749367" cy="1428207"/>
          </a:xfrm>
        </p:spPr>
        <p:txBody>
          <a:bodyPr>
            <a:noAutofit/>
          </a:bodyPr>
          <a:lstStyle/>
          <a:p>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Details</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diffusion</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capture</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Orbán’s</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Cabinet</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Minister</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formal</a:t>
            </a:r>
            <a:r>
              <a:rPr lang="hu-HU"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48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discretions</a:t>
            </a:r>
            <a:endParaRPr lang="en-US" sz="4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60960" y="1428206"/>
            <a:ext cx="12131040" cy="5298270"/>
          </a:xfrm>
        </p:spPr>
        <p:txBody>
          <a:bodyPr>
            <a:noAutofit/>
          </a:bodyPr>
          <a:lstStyle/>
          <a:p>
            <a:r>
              <a:rPr lang="hu-HU" sz="1100" b="1" dirty="0"/>
              <a:t>* </a:t>
            </a:r>
            <a:r>
              <a:rPr lang="hu-HU" sz="1100" b="1" dirty="0" err="1"/>
              <a:t>Secretariats</a:t>
            </a:r>
            <a:r>
              <a:rPr lang="hu-HU" sz="1100" b="1" dirty="0"/>
              <a:t>: </a:t>
            </a:r>
            <a:r>
              <a:rPr lang="en-US" sz="1100" dirty="0"/>
              <a:t>Prime Minister's Office, Prime Minister's Secretariat, Prime Minister's Program Office, State Secretariat for International Communications and</a:t>
            </a:r>
            <a:r>
              <a:rPr lang="hu-HU" sz="1100" dirty="0"/>
              <a:t> </a:t>
            </a:r>
            <a:r>
              <a:rPr lang="en-US" sz="1100" dirty="0"/>
              <a:t>Relations, Government Officials' Office, Political Director's Office, Public Policy Analysis Office, State Secretariat for National Information, Public Administration, Parliament and Government Pseudo-Secretariats, State Secretariat for Civil National Security Services, Government Information Centre, Government Spokesperson's Office, State Secretariat for International Communications and Relations, State Secretariat for EU </a:t>
            </a:r>
            <a:r>
              <a:rPr lang="hu-HU" sz="1100" dirty="0"/>
              <a:t>–</a:t>
            </a:r>
            <a:r>
              <a:rPr lang="hu-HU" sz="1100" dirty="0" err="1"/>
              <a:t>sourced</a:t>
            </a:r>
            <a:r>
              <a:rPr lang="hu-HU" sz="1100" dirty="0"/>
              <a:t> </a:t>
            </a:r>
            <a:r>
              <a:rPr lang="en-US" sz="1100" dirty="0"/>
              <a:t>Development</a:t>
            </a:r>
            <a:r>
              <a:rPr lang="hu-HU" sz="1100" dirty="0"/>
              <a:t>s</a:t>
            </a:r>
            <a:r>
              <a:rPr lang="en-US" sz="1100" dirty="0"/>
              <a:t>, State Secretariat for Financial and Economic Regulation, State Secretariat for State Property and Postal </a:t>
            </a:r>
            <a:r>
              <a:rPr lang="en-US" sz="1100" dirty="0" err="1"/>
              <a:t>Affairs.Translated</a:t>
            </a:r>
            <a:r>
              <a:rPr lang="en-US" sz="1100" dirty="0"/>
              <a:t> with www.DeepL.com/Translator (free version)</a:t>
            </a:r>
            <a:endParaRPr lang="hu-HU" sz="1100" dirty="0"/>
          </a:p>
          <a:p>
            <a:r>
              <a:rPr lang="hu-HU" sz="1100" b="1" dirty="0"/>
              <a:t>** </a:t>
            </a:r>
            <a:r>
              <a:rPr lang="hu-HU" sz="1100" b="1" dirty="0" err="1"/>
              <a:t>Deputy</a:t>
            </a:r>
            <a:r>
              <a:rPr lang="hu-HU" sz="1100" b="1" dirty="0"/>
              <a:t> </a:t>
            </a:r>
            <a:r>
              <a:rPr lang="hu-HU" sz="1100" b="1" dirty="0" err="1"/>
              <a:t>Secretariats</a:t>
            </a:r>
            <a:r>
              <a:rPr lang="hu-HU" sz="1100" b="1" dirty="0"/>
              <a:t>: </a:t>
            </a:r>
            <a:r>
              <a:rPr lang="en-US" sz="1100" dirty="0"/>
              <a:t>Deputy State Secretariat for Governmental Technical Coordination, Deputy State Secretariat for National Development Financing, Deputy State Secretariat for Economic Development Strategy and Planning, Deputy State Secretariat for Competitiveness, Economic and Property Regulation and Legal Representation of the State, Deputy State Secretariat for Financial Regulation and Coordination, Deputy State Secretariat for State Property and Postal Affairs, Deputy State Secretariat for </a:t>
            </a:r>
            <a:r>
              <a:rPr lang="en-US" sz="1100" dirty="0" err="1"/>
              <a:t>DigitalisationTranslated</a:t>
            </a:r>
            <a:r>
              <a:rPr lang="en-US" sz="1100" dirty="0"/>
              <a:t> with www.DeepL.com/Translator (free version)</a:t>
            </a:r>
            <a:endParaRPr lang="hu-HU" sz="1100" dirty="0"/>
          </a:p>
          <a:p>
            <a:r>
              <a:rPr lang="hu-HU" sz="1100" b="1" dirty="0"/>
              <a:t>***</a:t>
            </a:r>
            <a:r>
              <a:rPr lang="hu-HU" sz="1100" dirty="0"/>
              <a:t> </a:t>
            </a:r>
            <a:r>
              <a:rPr lang="hu-HU" sz="1100" b="1" dirty="0" err="1"/>
              <a:t>Budgetary</a:t>
            </a:r>
            <a:r>
              <a:rPr lang="hu-HU" sz="1100" b="1" dirty="0"/>
              <a:t> </a:t>
            </a:r>
            <a:r>
              <a:rPr lang="hu-HU" sz="1100" b="1" dirty="0" err="1"/>
              <a:t>bodies</a:t>
            </a:r>
            <a:r>
              <a:rPr lang="hu-HU" sz="1100" b="1" dirty="0"/>
              <a:t> management and </a:t>
            </a:r>
            <a:r>
              <a:rPr lang="hu-HU" sz="1100" b="1" dirty="0" err="1"/>
              <a:t>professional</a:t>
            </a:r>
            <a:r>
              <a:rPr lang="hu-HU" sz="1100" b="1" dirty="0"/>
              <a:t> </a:t>
            </a:r>
            <a:r>
              <a:rPr lang="hu-HU" sz="1100" b="1" dirty="0" err="1"/>
              <a:t>supervisory</a:t>
            </a:r>
            <a:r>
              <a:rPr lang="hu-HU" sz="1100" b="1" dirty="0"/>
              <a:t> </a:t>
            </a:r>
            <a:r>
              <a:rPr lang="hu-HU" sz="1100" b="1" dirty="0" err="1"/>
              <a:t>rights</a:t>
            </a:r>
            <a:r>
              <a:rPr lang="hu-HU" sz="1100" dirty="0"/>
              <a:t>: </a:t>
            </a:r>
            <a:r>
              <a:rPr lang="hu-HU" sz="1100" dirty="0" err="1"/>
              <a:t>Constitutional</a:t>
            </a:r>
            <a:r>
              <a:rPr lang="hu-HU" sz="1100" dirty="0"/>
              <a:t> </a:t>
            </a:r>
            <a:r>
              <a:rPr lang="hu-HU" sz="1100" dirty="0" err="1"/>
              <a:t>Protection</a:t>
            </a:r>
            <a:r>
              <a:rPr lang="hu-HU" sz="1100" dirty="0"/>
              <a:t> Office, </a:t>
            </a:r>
            <a:r>
              <a:rPr lang="hu-HU" sz="1100" dirty="0" err="1"/>
              <a:t>Information</a:t>
            </a:r>
            <a:r>
              <a:rPr lang="hu-HU" sz="1100" dirty="0"/>
              <a:t> </a:t>
            </a:r>
            <a:r>
              <a:rPr lang="hu-HU" sz="1100" dirty="0" err="1"/>
              <a:t>Office</a:t>
            </a:r>
            <a:r>
              <a:rPr lang="hu-HU" sz="1100" dirty="0"/>
              <a:t>, National </a:t>
            </a:r>
            <a:r>
              <a:rPr lang="hu-HU" sz="1100" dirty="0" err="1"/>
              <a:t>Information</a:t>
            </a:r>
            <a:r>
              <a:rPr lang="hu-HU" sz="1100" dirty="0"/>
              <a:t> Centre, National </a:t>
            </a:r>
            <a:r>
              <a:rPr lang="hu-HU" sz="1100" dirty="0" err="1"/>
              <a:t>Security</a:t>
            </a:r>
            <a:r>
              <a:rPr lang="hu-HU" sz="1100" dirty="0"/>
              <a:t> Service, National </a:t>
            </a:r>
            <a:r>
              <a:rPr lang="hu-HU" sz="1100" dirty="0" err="1"/>
              <a:t>Communications</a:t>
            </a:r>
            <a:r>
              <a:rPr lang="hu-HU" sz="1100" dirty="0"/>
              <a:t> Office, National </a:t>
            </a:r>
            <a:r>
              <a:rPr lang="hu-HU" sz="1100" dirty="0" err="1"/>
              <a:t>Concession</a:t>
            </a:r>
            <a:r>
              <a:rPr lang="hu-HU" sz="1100" dirty="0"/>
              <a:t> Office, </a:t>
            </a:r>
            <a:r>
              <a:rPr lang="hu-HU" sz="1100" dirty="0" err="1"/>
              <a:t>Central</a:t>
            </a:r>
            <a:r>
              <a:rPr lang="hu-HU" sz="1100" dirty="0"/>
              <a:t> </a:t>
            </a:r>
            <a:r>
              <a:rPr lang="hu-HU" sz="1100" dirty="0" err="1"/>
              <a:t>Statistical</a:t>
            </a:r>
            <a:r>
              <a:rPr lang="hu-HU" sz="1100" dirty="0"/>
              <a:t> </a:t>
            </a:r>
            <a:r>
              <a:rPr lang="hu-HU" sz="1100" dirty="0" err="1"/>
              <a:t>Office</a:t>
            </a:r>
            <a:r>
              <a:rPr lang="hu-HU" sz="1100" dirty="0"/>
              <a:t>, </a:t>
            </a:r>
            <a:r>
              <a:rPr lang="hu-HU" sz="1100" dirty="0" err="1"/>
              <a:t>Government</a:t>
            </a:r>
            <a:r>
              <a:rPr lang="hu-HU" sz="1100" dirty="0"/>
              <a:t> </a:t>
            </a:r>
            <a:r>
              <a:rPr lang="hu-HU" sz="1100" dirty="0" err="1"/>
              <a:t>Information</a:t>
            </a:r>
            <a:r>
              <a:rPr lang="hu-HU" sz="1100" dirty="0"/>
              <a:t> </a:t>
            </a:r>
            <a:r>
              <a:rPr lang="hu-HU" sz="1100" dirty="0" err="1"/>
              <a:t>Technology</a:t>
            </a:r>
            <a:r>
              <a:rPr lang="hu-HU" sz="1100" dirty="0"/>
              <a:t> </a:t>
            </a:r>
            <a:r>
              <a:rPr lang="hu-HU" sz="1100" dirty="0" err="1"/>
              <a:t>Development</a:t>
            </a:r>
            <a:r>
              <a:rPr lang="hu-HU" sz="1100" dirty="0"/>
              <a:t> </a:t>
            </a:r>
            <a:r>
              <a:rPr lang="hu-HU" sz="1100" dirty="0" err="1"/>
              <a:t>Agency</a:t>
            </a:r>
            <a:r>
              <a:rPr lang="hu-HU" sz="1100" dirty="0"/>
              <a:t>, </a:t>
            </a:r>
            <a:r>
              <a:rPr lang="hu-HU" sz="1100" dirty="0" err="1"/>
              <a:t>Government</a:t>
            </a:r>
            <a:r>
              <a:rPr lang="hu-HU" sz="1100" dirty="0"/>
              <a:t> Audit Office, </a:t>
            </a:r>
            <a:r>
              <a:rPr lang="hu-HU" sz="1100" dirty="0" err="1"/>
              <a:t>Defence</a:t>
            </a:r>
            <a:r>
              <a:rPr lang="hu-HU" sz="1100" dirty="0"/>
              <a:t> Management Office</a:t>
            </a:r>
          </a:p>
          <a:p>
            <a:r>
              <a:rPr lang="hu-HU" sz="1100" b="1" dirty="0"/>
              <a:t>**** </a:t>
            </a:r>
            <a:r>
              <a:rPr lang="en-US" sz="1100" b="1" dirty="0"/>
              <a:t>Exercise of ownership rights and professional supervision of companies </a:t>
            </a:r>
            <a:r>
              <a:rPr lang="en-US" sz="1100" dirty="0"/>
              <a:t>Digital Government Agency Ltd., </a:t>
            </a:r>
            <a:r>
              <a:rPr lang="en-US" sz="1100" dirty="0" err="1"/>
              <a:t>NISz</a:t>
            </a:r>
            <a:r>
              <a:rPr lang="en-US" sz="1100" dirty="0"/>
              <a:t> International </a:t>
            </a:r>
            <a:r>
              <a:rPr lang="en-US" sz="1100" dirty="0" err="1"/>
              <a:t>Infocommunication</a:t>
            </a:r>
            <a:r>
              <a:rPr lang="en-US" sz="1100" dirty="0"/>
              <a:t> Services Ltd., Digital Welfare Nonprofit Ltd., Antenna </a:t>
            </a:r>
            <a:r>
              <a:rPr lang="en-US" sz="1100" dirty="0" err="1"/>
              <a:t>Hungária</a:t>
            </a:r>
            <a:r>
              <a:rPr lang="en-US" sz="1100" dirty="0"/>
              <a:t> Hungarian Broadcasting and </a:t>
            </a:r>
            <a:r>
              <a:rPr lang="en-US" sz="1100" dirty="0" err="1"/>
              <a:t>Radiocommunications</a:t>
            </a:r>
            <a:r>
              <a:rPr lang="en-US" sz="1100" dirty="0"/>
              <a:t> Ltd, </a:t>
            </a:r>
            <a:r>
              <a:rPr lang="en-US" sz="1100" dirty="0" err="1"/>
              <a:t>Szerencsejáték</a:t>
            </a:r>
            <a:r>
              <a:rPr lang="en-US" sz="1100" dirty="0"/>
              <a:t> Zrt, National Toll Payment Service Provider Zrt, National Mobile Payment Service Provider Zrt, National Business Service Provider Zrt, </a:t>
            </a:r>
            <a:r>
              <a:rPr lang="en-US" sz="1100" dirty="0" err="1"/>
              <a:t>Corvinus</a:t>
            </a:r>
            <a:r>
              <a:rPr lang="en-US" sz="1100" dirty="0"/>
              <a:t> Zrt, ÉMI Non-Profit Ltd, Hungarian National Asset Management Zrt, Hungarian Export-Import Bank Zrt., Hungarian Export</a:t>
            </a:r>
            <a:r>
              <a:rPr lang="hu-HU" sz="1100" dirty="0"/>
              <a:t> Credit </a:t>
            </a:r>
            <a:r>
              <a:rPr lang="hu-HU" sz="1100" dirty="0" err="1"/>
              <a:t>Insurance</a:t>
            </a:r>
            <a:r>
              <a:rPr lang="en-US" sz="1100" dirty="0"/>
              <a:t> Zrt., MFB Hungarian Development Bank Zrt., Hungarian Post Zrt., N</a:t>
            </a:r>
            <a:r>
              <a:rPr lang="hu-HU" sz="1100" dirty="0" err="1"/>
              <a:t>ational</a:t>
            </a:r>
            <a:r>
              <a:rPr lang="hu-HU" sz="1100" dirty="0"/>
              <a:t> </a:t>
            </a:r>
            <a:r>
              <a:rPr lang="en-US" sz="1100" dirty="0" err="1"/>
              <a:t>Reorganiz</a:t>
            </a:r>
            <a:r>
              <a:rPr lang="hu-HU" sz="1100" dirty="0" err="1"/>
              <a:t>ation</a:t>
            </a:r>
            <a:r>
              <a:rPr lang="en-US" sz="1100" dirty="0"/>
              <a:t> </a:t>
            </a:r>
            <a:r>
              <a:rPr lang="en-US" sz="1100" dirty="0" err="1"/>
              <a:t>Kft</a:t>
            </a:r>
            <a:r>
              <a:rPr lang="en-US" sz="1100" dirty="0"/>
              <a:t>., Start </a:t>
            </a:r>
            <a:r>
              <a:rPr lang="en-US" sz="1100" dirty="0" err="1"/>
              <a:t>Garan</a:t>
            </a:r>
            <a:r>
              <a:rPr lang="hu-HU" sz="1100" dirty="0" err="1"/>
              <a:t>tee</a:t>
            </a:r>
            <a:r>
              <a:rPr lang="en-US" sz="1100" dirty="0"/>
              <a:t> Zrt., Hungarian Tourism Agency, and through the latter Hungarian Fashion and Design Agency, </a:t>
            </a:r>
            <a:r>
              <a:rPr lang="en-US" sz="1100" dirty="0" err="1"/>
              <a:t>Hévíz</a:t>
            </a:r>
            <a:r>
              <a:rPr lang="en-US" sz="1100" dirty="0"/>
              <a:t>-Balaton Airport, Kisfaludy2030, Tourism Development Zrt, Expo 2020 </a:t>
            </a:r>
            <a:r>
              <a:rPr lang="en-US" sz="1100" dirty="0" err="1"/>
              <a:t>Magyarország</a:t>
            </a:r>
            <a:r>
              <a:rPr lang="en-US" sz="1100" dirty="0"/>
              <a:t> </a:t>
            </a:r>
            <a:r>
              <a:rPr lang="en-US" sz="1100" dirty="0" err="1"/>
              <a:t>kft</a:t>
            </a:r>
            <a:r>
              <a:rPr lang="en-US" sz="1100" dirty="0"/>
              <a:t>., Balaton Shipping Ltd., Tourism Asset Management and Property Brokerage Ltd., Visit Hungary Zrt. (2023), National Event Management Agency, National Sports Agency Nonprofit Zrt.</a:t>
            </a:r>
            <a:endParaRPr lang="hu-HU" sz="1100" dirty="0"/>
          </a:p>
          <a:p>
            <a:r>
              <a:rPr lang="hu-HU" sz="1100" b="1" dirty="0"/>
              <a:t>***** </a:t>
            </a:r>
            <a:r>
              <a:rPr lang="en-US" sz="1100" b="1" dirty="0"/>
              <a:t>Foundations:</a:t>
            </a:r>
            <a:r>
              <a:rPr lang="en-US" sz="1100" dirty="0"/>
              <a:t> the Hungarian National Holiday Foundation (exercise of founding rights), indirectly: the </a:t>
            </a:r>
            <a:r>
              <a:rPr lang="en-US" sz="1100" dirty="0" err="1"/>
              <a:t>Batthyány</a:t>
            </a:r>
            <a:r>
              <a:rPr lang="en-US" sz="1100" dirty="0"/>
              <a:t> Lajos Foundation, the </a:t>
            </a:r>
            <a:r>
              <a:rPr lang="en-US" sz="1100" dirty="0" err="1"/>
              <a:t>Tihany</a:t>
            </a:r>
            <a:r>
              <a:rPr lang="en-US" sz="1100" dirty="0"/>
              <a:t> Foundation</a:t>
            </a:r>
            <a:br>
              <a:rPr lang="en-US" sz="1200" dirty="0"/>
            </a:br>
            <a:endParaRPr lang="en-US" sz="1200" dirty="0"/>
          </a:p>
        </p:txBody>
      </p:sp>
    </p:spTree>
    <p:extLst>
      <p:ext uri="{BB962C8B-B14F-4D97-AF65-F5344CB8AC3E}">
        <p14:creationId xmlns:p14="http://schemas.microsoft.com/office/powerpoint/2010/main" val="104414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Peaking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escalation</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28016" y="1316736"/>
            <a:ext cx="12063984" cy="5541264"/>
          </a:xfrm>
        </p:spPr>
        <p:txBody>
          <a:bodyPr>
            <a:normAutofit fontScale="25000" lnSpcReduction="20000"/>
          </a:bodyPr>
          <a:lstStyle/>
          <a:p>
            <a:pPr>
              <a:lnSpc>
                <a:spcPct val="170000"/>
              </a:lnSpc>
              <a:spcBef>
                <a:spcPts val="0"/>
              </a:spcBef>
              <a:spcAft>
                <a:spcPts val="0"/>
              </a:spcAft>
            </a:pP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2021. Jan.</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ormulation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and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application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Conditionaly</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Regulations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Hungary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through</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which</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EU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cut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funds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Member</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States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where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violations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rule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law</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threaten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EU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budgetary</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spending</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70000"/>
              </a:lnSpc>
              <a:spcBef>
                <a:spcPts val="0"/>
              </a:spcBef>
              <a:spcAft>
                <a:spcPts val="0"/>
              </a:spcAft>
            </a:pP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r>
              <a:rPr lang="hu-HU" sz="96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Goal</a:t>
            </a:r>
            <a:r>
              <a:rPr lang="hu-HU" sz="9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Institutionalizing</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 effective anti-fraud and anti-corruption strategy for the implementation, control</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monitoring of EU funds</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r>
              <a:rPr lang="hu-HU" sz="96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2022.11.  EU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Commission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ver 250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recovery</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resilience</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plan</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nSpc>
                <a:spcPct val="170000"/>
              </a:lnSpc>
              <a:spcBef>
                <a:spcPts val="0"/>
              </a:spcBef>
              <a:spcAft>
                <a:spcPts val="0"/>
              </a:spcAft>
              <a:buFont typeface="Arial" panose="020B0604020202020204" pitchFamily="34" charset="0"/>
              <a:buChar char="•"/>
            </a:pP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27 „super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milestones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were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pointed</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out </a:t>
            </a:r>
            <a:endParaRPr lang="en-US"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nSpc>
                <a:spcPct val="170000"/>
              </a:lnSpc>
              <a:spcBef>
                <a:spcPts val="0"/>
              </a:spcBef>
              <a:spcAft>
                <a:spcPts val="0"/>
              </a:spcAft>
              <a:buFont typeface="Arial" panose="020B0604020202020204" pitchFamily="34" charset="0"/>
              <a:buChar char="•"/>
            </a:pP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suggested</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65%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suspension</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structural</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funds</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until</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fully</a:t>
            </a:r>
            <a:r>
              <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96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endParaRPr lang="hu-HU" sz="9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endParaRPr lang="en-US" sz="6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br>
              <a:rPr lang="en-US" dirty="0"/>
            </a:br>
            <a:br>
              <a:rPr lang="en-US" dirty="0"/>
            </a:br>
            <a:endParaRPr lang="hu-HU" sz="12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70000"/>
              </a:lnSpc>
              <a:spcBef>
                <a:spcPts val="0"/>
              </a:spcBef>
              <a:spcAft>
                <a:spcPts val="0"/>
              </a:spcAft>
            </a:pPr>
            <a:endParaRPr lang="en-US" sz="12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6454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Decision</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18872" y="1304925"/>
            <a:ext cx="11987783" cy="5305425"/>
          </a:xfrm>
        </p:spPr>
        <p:txBody>
          <a:bodyPr>
            <a:noAutofit/>
          </a:bodyPr>
          <a:lstStyle/>
          <a:p>
            <a:pPr>
              <a:lnSpc>
                <a:spcPct val="170000"/>
              </a:lnSpc>
              <a:spcBef>
                <a:spcPts val="0"/>
              </a:spcBef>
              <a:spcAft>
                <a:spcPts val="0"/>
              </a:spcAft>
            </a:pP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2022</a:t>
            </a:r>
            <a:r>
              <a:rPr lang="en-US"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ec</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12. EU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Council</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recovery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resilience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plan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accepted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suspended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55% (6.3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billion</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in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operative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programs</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ut</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also,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recovery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programs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sources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will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activated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if</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27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supermiles</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will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satisfactorily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lnSpc>
                <a:spcPct val="170000"/>
              </a:lnSpc>
              <a:spcBef>
                <a:spcPts val="0"/>
              </a:spcBef>
              <a:spcAft>
                <a:spcPts val="0"/>
              </a:spcAft>
              <a:buFont typeface="Arial" panose="020B0604020202020204" pitchFamily="34" charset="0"/>
              <a:buChar char="•"/>
            </a:pP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Anti-corruption</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procedure</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Integrity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Authority’s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strong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jurisdictions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single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bidder</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public</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procurement</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nSpc>
                <a:spcPct val="170000"/>
              </a:lnSpc>
              <a:spcBef>
                <a:spcPts val="0"/>
              </a:spcBef>
              <a:spcAft>
                <a:spcPts val="0"/>
              </a:spcAft>
              <a:buFont typeface="Arial" panose="020B0604020202020204" pitchFamily="34" charset="0"/>
              <a:buChar char="•"/>
            </a:pP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Transparency</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high-level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positions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declaration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assets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should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monitored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Integrity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Authority</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nSpc>
                <a:spcPct val="170000"/>
              </a:lnSpc>
              <a:spcBef>
                <a:spcPts val="0"/>
              </a:spcBef>
              <a:spcAft>
                <a:spcPts val="0"/>
              </a:spcAft>
              <a:buFont typeface="Arial" panose="020B0604020202020204" pitchFamily="34" charset="0"/>
              <a:buChar char="•"/>
            </a:pP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Conflict</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interest: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politician’s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membership</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public</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foundations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universities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prohibited</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nSpc>
                <a:spcPts val="2600"/>
              </a:lnSpc>
              <a:spcBef>
                <a:spcPts val="0"/>
              </a:spcBef>
              <a:spcAft>
                <a:spcPts val="0"/>
              </a:spcAft>
              <a:buFont typeface="Arial" panose="020B0604020202020204" pitchFamily="34" charset="0"/>
              <a:buChar char="•"/>
            </a:pP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Courts’s</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legal</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power</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strengthened</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strengthen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power</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National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Council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Judiciary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(NCJ)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against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members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Constitutional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Court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NJC has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agree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head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Curia</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Court’s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Administrative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Office,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choosing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members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head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NCJ,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remove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obstacles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turn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European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Court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restructuring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functions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Curia</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prohibit Hungarian public authorities from challenging final Hungarian court judgments before the Constitutional Court</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5374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55643"/>
            <a:ext cx="12192000" cy="1132468"/>
          </a:xfrm>
        </p:spPr>
        <p:txBody>
          <a:bodyPr>
            <a:noAutofit/>
          </a:bodyPr>
          <a:lstStyle/>
          <a:p>
            <a:pPr>
              <a:lnSpc>
                <a:spcPts val="3400"/>
              </a:lnSpc>
            </a:pP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Systemic</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context</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where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milestones</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artalom helye 2"/>
          <p:cNvSpPr>
            <a:spLocks noGrp="1"/>
          </p:cNvSpPr>
          <p:nvPr>
            <p:ph idx="1"/>
          </p:nvPr>
        </p:nvSpPr>
        <p:spPr>
          <a:xfrm>
            <a:off x="146304" y="1288111"/>
            <a:ext cx="11920728" cy="5569889"/>
          </a:xfrm>
        </p:spPr>
        <p:txBody>
          <a:bodyPr>
            <a:noAutofit/>
          </a:bodyPr>
          <a:lstStyle/>
          <a:p>
            <a:pPr marL="342900" indent="-342900">
              <a:spcBef>
                <a:spcPts val="0"/>
              </a:spcBef>
              <a:spcAft>
                <a:spcPts val="0"/>
              </a:spcAft>
              <a:buFont typeface="Wingdings" panose="05000000000000000000" pitchFamily="2" charset="2"/>
              <a:buChar char="è"/>
            </a:pP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Have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implemented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decision-making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context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where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lack</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transparency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corruption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conflict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interest is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systemic</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342900" indent="-342900">
              <a:spcBef>
                <a:spcPts val="0"/>
              </a:spcBef>
              <a:spcAft>
                <a:spcPts val="0"/>
              </a:spcAft>
              <a:buFont typeface="Wingdings" panose="05000000000000000000" pitchFamily="2" charset="2"/>
              <a:buChar char="è"/>
            </a:pP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party</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monopolizing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subfield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extends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its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instruments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power</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other</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subfields</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0"/>
              </a:spcBef>
              <a:spcAft>
                <a:spcPts val="0"/>
              </a:spcAft>
              <a:buFont typeface="Wingdings" panose="05000000000000000000" pitchFamily="2" charset="2"/>
              <a:buChar char="è"/>
            </a:pP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network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born from the </a:t>
            </a:r>
            <a:r>
              <a:rPr lang="en-US"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diffusion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of political capture to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organizations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activities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positions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individual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decision-makers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social subfields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public</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private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economic</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social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reaching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out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autonomous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organizations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local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grass-roots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levels</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0"/>
              </a:spcBef>
              <a:spcAft>
                <a:spcPts val="0"/>
              </a:spcAft>
              <a:buFont typeface="Wingdings" panose="05000000000000000000" pitchFamily="2" charset="2"/>
              <a:buChar char="è"/>
            </a:pP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Network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pattern</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285750" indent="-285750">
              <a:spcBef>
                <a:spcPts val="0"/>
              </a:spcBef>
              <a:spcAft>
                <a:spcPts val="0"/>
              </a:spcAft>
              <a:buFont typeface="Arial" panose="020B0604020202020204" pitchFamily="34" charset="0"/>
              <a:buChar char="•"/>
            </a:pP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origin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diffused</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capture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285750" indent="-285750">
              <a:spcBef>
                <a:spcPts val="0"/>
              </a:spcBef>
              <a:spcAft>
                <a:spcPts val="0"/>
              </a:spcAft>
              <a:buFont typeface="Arial" panose="020B0604020202020204" pitchFamily="34" charset="0"/>
              <a:buChar char="•"/>
            </a:pP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origin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resource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extraction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distribution</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285750" indent="-285750">
              <a:spcBef>
                <a:spcPts val="0"/>
              </a:spcBef>
              <a:spcAft>
                <a:spcPts val="0"/>
              </a:spcAft>
              <a:buFont typeface="Arial" panose="020B0604020202020204" pitchFamily="34" charset="0"/>
              <a:buChar char="•"/>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Weak</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resisting</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capacities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actors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intervention</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spcBef>
                <a:spcPts val="0"/>
              </a:spcBef>
              <a:spcAft>
                <a:spcPts val="0"/>
              </a:spcAft>
            </a:pP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Network’s</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development</a:t>
            </a:r>
            <a:r>
              <a:rPr lang="hu-HU" sz="2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dynamics</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from</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dominance</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to</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political</a:t>
            </a:r>
            <a:r>
              <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hu-HU" sz="2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capture</a:t>
            </a: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0"/>
              </a:spcBef>
              <a:spcAft>
                <a:spcPts val="0"/>
              </a:spcAft>
              <a:buFont typeface="Wingdings" panose="05000000000000000000" pitchFamily="2" charset="2"/>
              <a:buChar char="è"/>
            </a:pPr>
            <a:endParaRPr lang="hu-HU"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2689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rtalom helye 3"/>
          <p:cNvGraphicFramePr>
            <a:graphicFrameLocks/>
          </p:cNvGraphicFramePr>
          <p:nvPr>
            <p:extLst>
              <p:ext uri="{D42A27DB-BD31-4B8C-83A1-F6EECF244321}">
                <p14:modId xmlns:p14="http://schemas.microsoft.com/office/powerpoint/2010/main" val="2539991583"/>
              </p:ext>
            </p:extLst>
          </p:nvPr>
        </p:nvGraphicFramePr>
        <p:xfrm>
          <a:off x="1560577" y="984760"/>
          <a:ext cx="12408338" cy="6604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zövegdoboz 2"/>
          <p:cNvSpPr txBox="1"/>
          <p:nvPr/>
        </p:nvSpPr>
        <p:spPr>
          <a:xfrm>
            <a:off x="0" y="1289568"/>
            <a:ext cx="4140200" cy="5632311"/>
          </a:xfrm>
          <a:prstGeom prst="rect">
            <a:avLst/>
          </a:prstGeom>
          <a:noFill/>
        </p:spPr>
        <p:txBody>
          <a:bodyPr wrap="square" rtlCol="0">
            <a:spAutoFit/>
          </a:bodyPr>
          <a:lstStyle/>
          <a:p>
            <a:pPr marL="285750" indent="-285750">
              <a:buFont typeface="Arial" panose="020B0604020202020204" pitchFamily="34" charset="0"/>
              <a:buChar char="•"/>
            </a:pPr>
            <a:r>
              <a:rPr lang="hu-HU" sz="2000" dirty="0"/>
              <a:t>New </a:t>
            </a:r>
            <a:r>
              <a:rPr lang="hu-HU" sz="2000" dirty="0" err="1"/>
              <a:t>Constitution</a:t>
            </a:r>
            <a:r>
              <a:rPr lang="hu-HU" sz="2000" dirty="0"/>
              <a:t> </a:t>
            </a:r>
            <a:r>
              <a:rPr lang="hu-HU" sz="2000" dirty="0" err="1"/>
              <a:t>in</a:t>
            </a:r>
            <a:r>
              <a:rPr lang="hu-HU" sz="2000" dirty="0"/>
              <a:t> 2011, </a:t>
            </a:r>
            <a:r>
              <a:rPr lang="hu-HU" sz="2000" dirty="0" err="1"/>
              <a:t>ammended</a:t>
            </a:r>
            <a:r>
              <a:rPr lang="hu-HU" sz="2000" dirty="0"/>
              <a:t> 10 </a:t>
            </a:r>
            <a:r>
              <a:rPr lang="hu-HU" sz="2000" dirty="0" err="1"/>
              <a:t>times</a:t>
            </a:r>
            <a:r>
              <a:rPr lang="hu-HU" sz="2000" dirty="0"/>
              <a:t>, </a:t>
            </a:r>
          </a:p>
          <a:p>
            <a:pPr marL="285750" indent="-285750">
              <a:buFont typeface="Arial" panose="020B0604020202020204" pitchFamily="34" charset="0"/>
              <a:buChar char="•"/>
            </a:pPr>
            <a:r>
              <a:rPr lang="hu-HU" sz="2000" dirty="0" err="1"/>
              <a:t>Rewritten</a:t>
            </a:r>
            <a:r>
              <a:rPr lang="hu-HU" sz="2000" dirty="0"/>
              <a:t> </a:t>
            </a:r>
            <a:r>
              <a:rPr lang="hu-HU" sz="2000" dirty="0" err="1"/>
              <a:t>election</a:t>
            </a:r>
            <a:r>
              <a:rPr lang="hu-HU" sz="2000" dirty="0"/>
              <a:t> </a:t>
            </a:r>
            <a:r>
              <a:rPr lang="hu-HU" sz="2000" dirty="0" err="1"/>
              <a:t>law</a:t>
            </a:r>
            <a:r>
              <a:rPr lang="hu-HU" sz="2000" dirty="0"/>
              <a:t>, </a:t>
            </a:r>
          </a:p>
          <a:p>
            <a:pPr marL="285750" indent="-285750">
              <a:buFont typeface="Arial" panose="020B0604020202020204" pitchFamily="34" charset="0"/>
              <a:buChar char="•"/>
            </a:pPr>
            <a:r>
              <a:rPr lang="hu-HU" sz="2000" dirty="0" err="1"/>
              <a:t>Bended</a:t>
            </a:r>
            <a:r>
              <a:rPr lang="hu-HU" sz="2000" dirty="0"/>
              <a:t> </a:t>
            </a:r>
            <a:r>
              <a:rPr lang="hu-HU" sz="2000" dirty="0" err="1"/>
              <a:t>majority</a:t>
            </a:r>
            <a:r>
              <a:rPr lang="hu-HU" sz="2000" dirty="0"/>
              <a:t> </a:t>
            </a:r>
            <a:r>
              <a:rPr lang="hu-HU" sz="2000" dirty="0" err="1"/>
              <a:t>laws</a:t>
            </a:r>
            <a:r>
              <a:rPr lang="hu-HU" sz="2000" dirty="0"/>
              <a:t>,</a:t>
            </a:r>
          </a:p>
          <a:p>
            <a:pPr marL="285750" indent="-285750">
              <a:buFont typeface="Arial" panose="020B0604020202020204" pitchFamily="34" charset="0"/>
              <a:buChar char="•"/>
            </a:pPr>
            <a:r>
              <a:rPr lang="hu-HU" sz="2000" dirty="0" err="1"/>
              <a:t>Constrained</a:t>
            </a:r>
            <a:r>
              <a:rPr lang="hu-HU" sz="2000" dirty="0"/>
              <a:t> </a:t>
            </a:r>
            <a:r>
              <a:rPr lang="hu-HU" sz="2000" dirty="0" err="1"/>
              <a:t>role</a:t>
            </a:r>
            <a:r>
              <a:rPr lang="hu-HU" sz="2000" dirty="0"/>
              <a:t> of </a:t>
            </a:r>
            <a:r>
              <a:rPr lang="hu-HU" sz="2000" dirty="0" err="1"/>
              <a:t>Constitutional</a:t>
            </a:r>
            <a:r>
              <a:rPr lang="hu-HU" sz="2000" dirty="0"/>
              <a:t> </a:t>
            </a:r>
            <a:r>
              <a:rPr lang="hu-HU" sz="2000" dirty="0" err="1"/>
              <a:t>Court</a:t>
            </a:r>
            <a:r>
              <a:rPr lang="hu-HU" sz="2000" dirty="0"/>
              <a:t>, </a:t>
            </a:r>
          </a:p>
          <a:p>
            <a:pPr marL="342900" indent="-342900">
              <a:buFont typeface="Arial" panose="020B0604020202020204" pitchFamily="34" charset="0"/>
              <a:buChar char="•"/>
            </a:pPr>
            <a:r>
              <a:rPr lang="hu-HU" sz="2000" dirty="0" err="1"/>
              <a:t>Appointed</a:t>
            </a:r>
            <a:r>
              <a:rPr lang="hu-HU" sz="2000" dirty="0"/>
              <a:t> </a:t>
            </a:r>
            <a:r>
              <a:rPr lang="hu-HU" sz="2000" dirty="0" err="1"/>
              <a:t>heads</a:t>
            </a:r>
            <a:r>
              <a:rPr lang="hu-HU" sz="2000" dirty="0"/>
              <a:t> of </a:t>
            </a:r>
            <a:r>
              <a:rPr lang="hu-HU" sz="2000" dirty="0" err="1"/>
              <a:t>all</a:t>
            </a:r>
            <a:r>
              <a:rPr lang="hu-HU" sz="2000" dirty="0"/>
              <a:t> </a:t>
            </a:r>
            <a:r>
              <a:rPr lang="hu-HU" sz="2000" dirty="0" err="1"/>
              <a:t>checks</a:t>
            </a:r>
            <a:r>
              <a:rPr lang="hu-HU" sz="2000" dirty="0"/>
              <a:t> and </a:t>
            </a:r>
            <a:r>
              <a:rPr lang="hu-HU" sz="2000" dirty="0" err="1"/>
              <a:t>balances</a:t>
            </a:r>
            <a:r>
              <a:rPr lang="hu-HU" sz="2000" dirty="0"/>
              <a:t> </a:t>
            </a:r>
            <a:r>
              <a:rPr lang="hu-HU" sz="2000" dirty="0">
                <a:sym typeface="Wingdings" panose="05000000000000000000" pitchFamily="2" charset="2"/>
              </a:rPr>
              <a:t></a:t>
            </a:r>
            <a:r>
              <a:rPr lang="hu-HU" sz="2000" dirty="0" err="1">
                <a:sym typeface="Wingdings" panose="05000000000000000000" pitchFamily="2" charset="2"/>
              </a:rPr>
              <a:t>executives</a:t>
            </a:r>
            <a:r>
              <a:rPr lang="hu-HU" sz="2000" dirty="0">
                <a:sym typeface="Wingdings" panose="05000000000000000000" pitchFamily="2" charset="2"/>
              </a:rPr>
              <a:t> of</a:t>
            </a:r>
            <a:r>
              <a:rPr lang="hu-HU" sz="2000" dirty="0"/>
              <a:t> Fidesz </a:t>
            </a:r>
            <a:r>
              <a:rPr lang="hu-HU" sz="2000" dirty="0" err="1"/>
              <a:t>biased</a:t>
            </a:r>
            <a:r>
              <a:rPr lang="hu-HU" sz="2000" dirty="0"/>
              <a:t> </a:t>
            </a:r>
            <a:r>
              <a:rPr lang="hu-HU" sz="2000" dirty="0" err="1"/>
              <a:t>decisions</a:t>
            </a:r>
            <a:r>
              <a:rPr lang="hu-HU" sz="2000" dirty="0"/>
              <a:t>: </a:t>
            </a:r>
          </a:p>
          <a:p>
            <a:pPr marL="342900" indent="-342900">
              <a:buFont typeface="Arial" panose="020B0604020202020204" pitchFamily="34" charset="0"/>
              <a:buChar char="•"/>
            </a:pPr>
            <a:r>
              <a:rPr lang="hu-HU" sz="2000" dirty="0" err="1"/>
              <a:t>Constraints</a:t>
            </a:r>
            <a:r>
              <a:rPr lang="hu-HU" sz="2000" dirty="0"/>
              <a:t> </a:t>
            </a:r>
            <a:r>
              <a:rPr lang="hu-HU" sz="2000" dirty="0" err="1"/>
              <a:t>on</a:t>
            </a:r>
            <a:r>
              <a:rPr lang="hu-HU" sz="2000" dirty="0"/>
              <a:t> </a:t>
            </a:r>
            <a:r>
              <a:rPr lang="hu-HU" sz="2000" dirty="0" err="1"/>
              <a:t>the</a:t>
            </a:r>
            <a:r>
              <a:rPr lang="hu-HU" sz="2000" dirty="0"/>
              <a:t> </a:t>
            </a:r>
            <a:r>
              <a:rPr lang="hu-HU" sz="2000" dirty="0" err="1"/>
              <a:t>opposition</a:t>
            </a:r>
            <a:endParaRPr lang="hu-HU" sz="2000" dirty="0"/>
          </a:p>
          <a:p>
            <a:pPr marL="285750" indent="-285750">
              <a:buFont typeface="Arial" panose="020B0604020202020204" pitchFamily="34" charset="0"/>
              <a:buChar char="•"/>
            </a:pPr>
            <a:r>
              <a:rPr lang="hu-HU" sz="2000" dirty="0" err="1"/>
              <a:t>Rejected</a:t>
            </a:r>
            <a:r>
              <a:rPr lang="hu-HU" sz="2000" dirty="0"/>
              <a:t> </a:t>
            </a:r>
            <a:r>
              <a:rPr lang="hu-HU" sz="2000" dirty="0" err="1"/>
              <a:t>electoral</a:t>
            </a:r>
            <a:r>
              <a:rPr lang="hu-HU" sz="2000" dirty="0"/>
              <a:t> </a:t>
            </a:r>
            <a:r>
              <a:rPr lang="hu-HU" sz="2000" dirty="0" err="1"/>
              <a:t>flaws</a:t>
            </a:r>
            <a:r>
              <a:rPr lang="hu-HU" sz="2000" dirty="0"/>
              <a:t>,</a:t>
            </a:r>
          </a:p>
          <a:p>
            <a:pPr marL="285750" indent="-285750">
              <a:buFont typeface="Arial" panose="020B0604020202020204" pitchFamily="34" charset="0"/>
              <a:buChar char="•"/>
            </a:pPr>
            <a:r>
              <a:rPr lang="hu-HU" sz="2000" dirty="0" err="1"/>
              <a:t>Rejected</a:t>
            </a:r>
            <a:r>
              <a:rPr lang="hu-HU" sz="2000" dirty="0"/>
              <a:t> </a:t>
            </a:r>
            <a:r>
              <a:rPr lang="hu-HU" sz="2000" dirty="0" err="1"/>
              <a:t>corruption</a:t>
            </a:r>
            <a:r>
              <a:rPr lang="hu-HU" sz="2000" dirty="0"/>
              <a:t> </a:t>
            </a:r>
            <a:r>
              <a:rPr lang="hu-HU" sz="2000" dirty="0" err="1"/>
              <a:t>cases</a:t>
            </a:r>
            <a:r>
              <a:rPr lang="hu-HU" sz="2000" dirty="0"/>
              <a:t>, </a:t>
            </a:r>
          </a:p>
          <a:p>
            <a:pPr marL="285750" indent="-285750">
              <a:buFont typeface="Arial" panose="020B0604020202020204" pitchFamily="34" charset="0"/>
              <a:buChar char="•"/>
            </a:pPr>
            <a:r>
              <a:rPr lang="hu-HU" sz="2000" dirty="0" err="1"/>
              <a:t>Allowed</a:t>
            </a:r>
            <a:r>
              <a:rPr lang="hu-HU" sz="2000" dirty="0"/>
              <a:t> </a:t>
            </a:r>
            <a:r>
              <a:rPr lang="hu-HU" sz="2000" dirty="0" err="1"/>
              <a:t>transfer</a:t>
            </a:r>
            <a:r>
              <a:rPr lang="hu-HU" sz="2000" dirty="0"/>
              <a:t> of </a:t>
            </a:r>
            <a:r>
              <a:rPr lang="hu-HU" sz="2000" dirty="0" err="1"/>
              <a:t>public</a:t>
            </a:r>
            <a:r>
              <a:rPr lang="hu-HU" sz="2000" dirty="0"/>
              <a:t> </a:t>
            </a:r>
            <a:r>
              <a:rPr lang="hu-HU" sz="2000" dirty="0" err="1"/>
              <a:t>funds</a:t>
            </a:r>
            <a:r>
              <a:rPr lang="hu-HU" sz="2000" dirty="0"/>
              <a:t> </a:t>
            </a:r>
            <a:r>
              <a:rPr lang="hu-HU" sz="2000" dirty="0" err="1"/>
              <a:t>into</a:t>
            </a:r>
            <a:r>
              <a:rPr lang="hu-HU" sz="2000" dirty="0"/>
              <a:t> </a:t>
            </a:r>
            <a:r>
              <a:rPr lang="hu-HU" sz="2000" dirty="0" err="1"/>
              <a:t>private</a:t>
            </a:r>
            <a:r>
              <a:rPr lang="hu-HU" sz="2000" dirty="0"/>
              <a:t>, </a:t>
            </a:r>
          </a:p>
          <a:p>
            <a:pPr marL="285750" indent="-285750">
              <a:buFont typeface="Arial" panose="020B0604020202020204" pitchFamily="34" charset="0"/>
              <a:buChar char="•"/>
            </a:pPr>
            <a:r>
              <a:rPr lang="hu-HU" sz="2000" dirty="0" err="1"/>
              <a:t>Entrusting</a:t>
            </a:r>
            <a:r>
              <a:rPr lang="hu-HU" sz="2000" dirty="0"/>
              <a:t> Orbán </a:t>
            </a:r>
            <a:r>
              <a:rPr lang="hu-HU" sz="2000" dirty="0" err="1"/>
              <a:t>to</a:t>
            </a:r>
            <a:r>
              <a:rPr lang="hu-HU" sz="2000" dirty="0"/>
              <a:t> </a:t>
            </a:r>
            <a:r>
              <a:rPr lang="hu-HU" sz="2000" dirty="0" err="1"/>
              <a:t>rule</a:t>
            </a:r>
            <a:r>
              <a:rPr lang="hu-HU" sz="2000" dirty="0"/>
              <a:t> </a:t>
            </a:r>
            <a:r>
              <a:rPr lang="hu-HU" sz="2000" dirty="0" err="1"/>
              <a:t>by</a:t>
            </a:r>
            <a:r>
              <a:rPr lang="hu-HU" sz="2000" dirty="0"/>
              <a:t> </a:t>
            </a:r>
            <a:r>
              <a:rPr lang="hu-HU" sz="2000" dirty="0" err="1"/>
              <a:t>decree</a:t>
            </a:r>
            <a:r>
              <a:rPr lang="hu-HU" sz="2000" dirty="0"/>
              <a:t> (2020), </a:t>
            </a:r>
            <a:r>
              <a:rPr lang="hu-HU" sz="2000" dirty="0">
                <a:sym typeface="Wingdings" panose="05000000000000000000" pitchFamily="2" charset="2"/>
              </a:rPr>
              <a:t></a:t>
            </a:r>
            <a:r>
              <a:rPr lang="hu-HU" sz="2000" dirty="0" err="1"/>
              <a:t>none</a:t>
            </a:r>
            <a:r>
              <a:rPr lang="hu-HU" sz="2000" dirty="0"/>
              <a:t> </a:t>
            </a:r>
            <a:r>
              <a:rPr lang="hu-HU" sz="2000" dirty="0" err="1"/>
              <a:t>were</a:t>
            </a:r>
            <a:r>
              <a:rPr lang="hu-HU" sz="2000" dirty="0"/>
              <a:t> </a:t>
            </a:r>
            <a:r>
              <a:rPr lang="hu-HU" sz="2000" dirty="0" err="1"/>
              <a:t>vetoed</a:t>
            </a:r>
            <a:r>
              <a:rPr lang="hu-HU" sz="2000" dirty="0"/>
              <a:t> </a:t>
            </a:r>
            <a:r>
              <a:rPr lang="hu-HU" sz="2000" dirty="0" err="1"/>
              <a:t>by</a:t>
            </a:r>
            <a:r>
              <a:rPr lang="hu-HU" sz="2000" dirty="0"/>
              <a:t> </a:t>
            </a:r>
            <a:r>
              <a:rPr lang="hu-HU" sz="2000" dirty="0" err="1"/>
              <a:t>the</a:t>
            </a:r>
            <a:r>
              <a:rPr lang="hu-HU" sz="2000" dirty="0"/>
              <a:t> </a:t>
            </a:r>
            <a:r>
              <a:rPr lang="hu-HU" sz="2000" dirty="0" err="1"/>
              <a:t>party-line</a:t>
            </a:r>
            <a:r>
              <a:rPr lang="hu-HU" sz="2000" dirty="0"/>
              <a:t> </a:t>
            </a:r>
            <a:r>
              <a:rPr lang="hu-HU" sz="2000" dirty="0" err="1"/>
              <a:t>President</a:t>
            </a:r>
            <a:r>
              <a:rPr lang="hu-HU" sz="2000" dirty="0"/>
              <a:t> </a:t>
            </a:r>
            <a:endParaRPr lang="en-US" sz="2000" dirty="0"/>
          </a:p>
        </p:txBody>
      </p:sp>
      <p:sp>
        <p:nvSpPr>
          <p:cNvPr id="5" name="Cím 4"/>
          <p:cNvSpPr>
            <a:spLocks noGrp="1"/>
          </p:cNvSpPr>
          <p:nvPr>
            <p:ph type="title"/>
          </p:nvPr>
        </p:nvSpPr>
        <p:spPr>
          <a:xfrm>
            <a:off x="604434" y="0"/>
            <a:ext cx="11587566" cy="1208868"/>
          </a:xfrm>
        </p:spPr>
        <p:txBody>
          <a:bodyPr>
            <a:normAutofit/>
          </a:bodyPr>
          <a:lstStyle/>
          <a:p>
            <a:r>
              <a:rPr lang="hu-HU" b="1" dirty="0" err="1">
                <a:solidFill>
                  <a:schemeClr val="tx1"/>
                </a:solidFill>
                <a:latin typeface="Arial" panose="020B0604020202020204" pitchFamily="34" charset="0"/>
                <a:cs typeface="Arial" panose="020B0604020202020204" pitchFamily="34" charset="0"/>
              </a:rPr>
              <a:t>From</a:t>
            </a:r>
            <a:r>
              <a:rPr lang="hu-HU" b="1" dirty="0">
                <a:solidFill>
                  <a:schemeClr val="tx1"/>
                </a:solidFill>
                <a:latin typeface="Arial" panose="020B0604020202020204" pitchFamily="34" charset="0"/>
                <a:cs typeface="Arial" panose="020B0604020202020204" pitchFamily="34" charset="0"/>
              </a:rPr>
              <a:t> </a:t>
            </a:r>
            <a:r>
              <a:rPr lang="hu-HU" b="1" dirty="0" err="1">
                <a:solidFill>
                  <a:schemeClr val="tx1"/>
                </a:solidFill>
                <a:latin typeface="Arial" panose="020B0604020202020204" pitchFamily="34" charset="0"/>
                <a:cs typeface="Arial" panose="020B0604020202020204" pitchFamily="34" charset="0"/>
              </a:rPr>
              <a:t>political</a:t>
            </a:r>
            <a:r>
              <a:rPr lang="hu-HU" b="1" dirty="0">
                <a:solidFill>
                  <a:schemeClr val="tx1"/>
                </a:solidFill>
                <a:latin typeface="Arial" panose="020B0604020202020204" pitchFamily="34" charset="0"/>
                <a:cs typeface="Arial" panose="020B0604020202020204" pitchFamily="34" charset="0"/>
              </a:rPr>
              <a:t> </a:t>
            </a:r>
            <a:r>
              <a:rPr lang="hu-HU" b="1" dirty="0" err="1">
                <a:solidFill>
                  <a:schemeClr val="tx1"/>
                </a:solidFill>
                <a:latin typeface="Arial" panose="020B0604020202020204" pitchFamily="34" charset="0"/>
                <a:cs typeface="Arial" panose="020B0604020202020204" pitchFamily="34" charset="0"/>
              </a:rPr>
              <a:t>dominance</a:t>
            </a:r>
            <a:r>
              <a:rPr lang="hu-HU" b="1" dirty="0">
                <a:solidFill>
                  <a:schemeClr val="tx1"/>
                </a:solidFill>
                <a:latin typeface="Arial" panose="020B0604020202020204" pitchFamily="34" charset="0"/>
                <a:cs typeface="Arial" panose="020B0604020202020204" pitchFamily="34" charset="0"/>
              </a:rPr>
              <a:t> </a:t>
            </a:r>
            <a:r>
              <a:rPr lang="hu-HU" b="1" dirty="0" err="1">
                <a:solidFill>
                  <a:schemeClr val="tx1"/>
                </a:solidFill>
                <a:latin typeface="Arial" panose="020B0604020202020204" pitchFamily="34" charset="0"/>
                <a:cs typeface="Arial" panose="020B0604020202020204" pitchFamily="34" charset="0"/>
              </a:rPr>
              <a:t>toward</a:t>
            </a:r>
            <a:r>
              <a:rPr lang="hu-HU" b="1" dirty="0">
                <a:solidFill>
                  <a:schemeClr val="tx1"/>
                </a:solidFill>
                <a:latin typeface="Arial" panose="020B0604020202020204" pitchFamily="34" charset="0"/>
                <a:cs typeface="Arial" panose="020B0604020202020204" pitchFamily="34" charset="0"/>
              </a:rPr>
              <a:t> </a:t>
            </a:r>
            <a:r>
              <a:rPr lang="hu-HU" b="1" dirty="0" err="1">
                <a:solidFill>
                  <a:schemeClr val="tx1"/>
                </a:solidFill>
                <a:latin typeface="Arial" panose="020B0604020202020204" pitchFamily="34" charset="0"/>
                <a:cs typeface="Arial" panose="020B0604020202020204" pitchFamily="34" charset="0"/>
              </a:rPr>
              <a:t>political</a:t>
            </a:r>
            <a:r>
              <a:rPr lang="hu-HU" b="1" dirty="0">
                <a:solidFill>
                  <a:schemeClr val="tx1"/>
                </a:solidFill>
                <a:latin typeface="Arial" panose="020B0604020202020204" pitchFamily="34" charset="0"/>
                <a:cs typeface="Arial" panose="020B0604020202020204" pitchFamily="34" charset="0"/>
              </a:rPr>
              <a:t> </a:t>
            </a:r>
            <a:r>
              <a:rPr lang="hu-HU" b="1" dirty="0" err="1">
                <a:solidFill>
                  <a:schemeClr val="tx1"/>
                </a:solidFill>
                <a:latin typeface="Arial" panose="020B0604020202020204" pitchFamily="34" charset="0"/>
                <a:cs typeface="Arial" panose="020B0604020202020204" pitchFamily="34" charset="0"/>
              </a:rPr>
              <a:t>capture</a:t>
            </a:r>
            <a:endParaRPr lang="en-US" dirty="0">
              <a:solidFill>
                <a:schemeClr val="tx1"/>
              </a:solidFill>
            </a:endParaRPr>
          </a:p>
        </p:txBody>
      </p:sp>
    </p:spTree>
    <p:extLst>
      <p:ext uri="{BB962C8B-B14F-4D97-AF65-F5344CB8AC3E}">
        <p14:creationId xmlns:p14="http://schemas.microsoft.com/office/powerpoint/2010/main" val="2208937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églalap 36"/>
          <p:cNvSpPr/>
          <p:nvPr/>
        </p:nvSpPr>
        <p:spPr>
          <a:xfrm>
            <a:off x="4715402" y="91328"/>
            <a:ext cx="2113913" cy="1032436"/>
          </a:xfrm>
          <a:prstGeom prst="rect">
            <a:avLst/>
          </a:prstGeom>
          <a:solidFill>
            <a:srgbClr val="F76700"/>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Prime</a:t>
            </a:r>
            <a:r>
              <a:rPr lang="hu-HU" sz="1559" b="1" dirty="0">
                <a:solidFill>
                  <a:schemeClr val="tx1"/>
                </a:solidFill>
              </a:rPr>
              <a:t> </a:t>
            </a:r>
            <a:r>
              <a:rPr lang="hu-HU" sz="1559" b="1" dirty="0" err="1">
                <a:solidFill>
                  <a:schemeClr val="tx1"/>
                </a:solidFill>
              </a:rPr>
              <a:t>Minister</a:t>
            </a:r>
            <a:endParaRPr lang="hu-HU" sz="1559" b="1" dirty="0">
              <a:solidFill>
                <a:schemeClr val="tx1"/>
              </a:solidFill>
            </a:endParaRPr>
          </a:p>
          <a:p>
            <a:pPr algn="ctr"/>
            <a:r>
              <a:rPr lang="hu-HU" sz="1559" b="1" dirty="0">
                <a:solidFill>
                  <a:schemeClr val="tx1"/>
                </a:solidFill>
              </a:rPr>
              <a:t>ORBÁN</a:t>
            </a:r>
          </a:p>
          <a:p>
            <a:pPr algn="ctr"/>
            <a:endParaRPr lang="en-US" sz="1559" b="1" dirty="0">
              <a:solidFill>
                <a:schemeClr val="tx1"/>
              </a:solidFill>
            </a:endParaRPr>
          </a:p>
        </p:txBody>
      </p:sp>
      <p:sp>
        <p:nvSpPr>
          <p:cNvPr id="38" name="Téglalap 37"/>
          <p:cNvSpPr/>
          <p:nvPr/>
        </p:nvSpPr>
        <p:spPr>
          <a:xfrm>
            <a:off x="2001427" y="3201130"/>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for</a:t>
            </a:r>
            <a:r>
              <a:rPr lang="hu-HU" sz="1559" b="1" dirty="0">
                <a:solidFill>
                  <a:schemeClr val="tx1"/>
                </a:solidFill>
              </a:rPr>
              <a:t> National </a:t>
            </a:r>
            <a:r>
              <a:rPr lang="hu-HU" sz="1559" b="1" dirty="0" err="1">
                <a:solidFill>
                  <a:schemeClr val="tx1"/>
                </a:solidFill>
              </a:rPr>
              <a:t>Information</a:t>
            </a:r>
            <a:endParaRPr lang="en-US" sz="1559" b="1" dirty="0">
              <a:solidFill>
                <a:schemeClr val="tx1"/>
              </a:solidFill>
            </a:endParaRPr>
          </a:p>
        </p:txBody>
      </p:sp>
      <p:sp>
        <p:nvSpPr>
          <p:cNvPr id="39" name="Téglalap 38"/>
          <p:cNvSpPr/>
          <p:nvPr/>
        </p:nvSpPr>
        <p:spPr>
          <a:xfrm>
            <a:off x="7429376" y="3201130"/>
            <a:ext cx="2113913" cy="896359"/>
          </a:xfrm>
          <a:prstGeom prst="rect">
            <a:avLst/>
          </a:prstGeom>
          <a:solidFill>
            <a:srgbClr val="F76700"/>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Minister</a:t>
            </a:r>
            <a:r>
              <a:rPr lang="hu-HU" sz="1559" b="1" dirty="0">
                <a:solidFill>
                  <a:schemeClr val="tx1"/>
                </a:solidFill>
              </a:rPr>
              <a:t> </a:t>
            </a:r>
            <a:r>
              <a:rPr lang="hu-HU" sz="1559" b="1" dirty="0" err="1">
                <a:solidFill>
                  <a:schemeClr val="tx1"/>
                </a:solidFill>
              </a:rPr>
              <a:t>without</a:t>
            </a:r>
            <a:r>
              <a:rPr lang="hu-HU" sz="1559" b="1" dirty="0">
                <a:solidFill>
                  <a:schemeClr val="tx1"/>
                </a:solidFill>
              </a:rPr>
              <a:t> </a:t>
            </a:r>
            <a:r>
              <a:rPr lang="hu-HU" sz="1559" b="1" dirty="0" err="1">
                <a:solidFill>
                  <a:schemeClr val="tx1"/>
                </a:solidFill>
              </a:rPr>
              <a:t>portfolio</a:t>
            </a:r>
            <a:r>
              <a:rPr lang="hu-HU" sz="1559" b="1" dirty="0">
                <a:solidFill>
                  <a:schemeClr val="tx1"/>
                </a:solidFill>
              </a:rPr>
              <a:t> </a:t>
            </a:r>
            <a:r>
              <a:rPr lang="hu-HU" sz="1559" b="1" dirty="0" err="1">
                <a:solidFill>
                  <a:schemeClr val="tx1"/>
                </a:solidFill>
              </a:rPr>
              <a:t>responsible</a:t>
            </a:r>
            <a:r>
              <a:rPr lang="hu-HU" sz="1559" b="1" dirty="0">
                <a:solidFill>
                  <a:schemeClr val="tx1"/>
                </a:solidFill>
              </a:rPr>
              <a:t> </a:t>
            </a:r>
            <a:r>
              <a:rPr lang="hu-HU" sz="1559" b="1" dirty="0" err="1">
                <a:solidFill>
                  <a:schemeClr val="tx1"/>
                </a:solidFill>
              </a:rPr>
              <a:t>for</a:t>
            </a:r>
            <a:r>
              <a:rPr lang="hu-HU" sz="1559" b="1" dirty="0">
                <a:solidFill>
                  <a:schemeClr val="tx1"/>
                </a:solidFill>
              </a:rPr>
              <a:t> </a:t>
            </a:r>
            <a:r>
              <a:rPr lang="hu-HU" sz="1559" b="1" dirty="0" err="1">
                <a:solidFill>
                  <a:schemeClr val="tx1"/>
                </a:solidFill>
              </a:rPr>
              <a:t>the</a:t>
            </a:r>
            <a:r>
              <a:rPr lang="hu-HU" sz="1559" b="1" dirty="0">
                <a:solidFill>
                  <a:schemeClr val="tx1"/>
                </a:solidFill>
              </a:rPr>
              <a:t> National </a:t>
            </a:r>
            <a:r>
              <a:rPr lang="hu-HU" sz="1559" b="1" dirty="0" err="1">
                <a:solidFill>
                  <a:schemeClr val="tx1"/>
                </a:solidFill>
              </a:rPr>
              <a:t>Assets</a:t>
            </a:r>
            <a:endParaRPr lang="en-US" sz="1559" b="1" dirty="0">
              <a:solidFill>
                <a:schemeClr val="tx1"/>
              </a:solidFill>
            </a:endParaRPr>
          </a:p>
        </p:txBody>
      </p:sp>
      <p:sp>
        <p:nvSpPr>
          <p:cNvPr id="40" name="Téglalap 39"/>
          <p:cNvSpPr/>
          <p:nvPr/>
        </p:nvSpPr>
        <p:spPr>
          <a:xfrm>
            <a:off x="4715402" y="3201130"/>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altLang="en-US" sz="1559" b="1" dirty="0">
                <a:solidFill>
                  <a:srgbClr val="222222"/>
                </a:solidFill>
              </a:rPr>
              <a:t>Prime Minister's Office State Secretary for Administration</a:t>
            </a:r>
            <a:r>
              <a:rPr lang="en-US" altLang="en-US" sz="1559" b="1" dirty="0">
                <a:solidFill>
                  <a:schemeClr val="tx1"/>
                </a:solidFill>
              </a:rPr>
              <a:t> </a:t>
            </a:r>
          </a:p>
        </p:txBody>
      </p:sp>
      <p:sp>
        <p:nvSpPr>
          <p:cNvPr id="41" name="Téglalap 40"/>
          <p:cNvSpPr/>
          <p:nvPr/>
        </p:nvSpPr>
        <p:spPr>
          <a:xfrm>
            <a:off x="3189101" y="1462837"/>
            <a:ext cx="2113913" cy="595083"/>
          </a:xfrm>
          <a:prstGeom prst="rect">
            <a:avLst/>
          </a:prstGeom>
          <a:solidFill>
            <a:srgbClr val="F76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Government</a:t>
            </a:r>
            <a:r>
              <a:rPr lang="hu-HU" sz="1559" b="1" dirty="0">
                <a:solidFill>
                  <a:schemeClr val="tx1"/>
                </a:solidFill>
              </a:rPr>
              <a:t> Audit Office</a:t>
            </a:r>
            <a:endParaRPr lang="en-US" sz="1559" b="1" dirty="0">
              <a:solidFill>
                <a:schemeClr val="tx1"/>
              </a:solidFill>
            </a:endParaRPr>
          </a:p>
        </p:txBody>
      </p:sp>
      <p:cxnSp>
        <p:nvCxnSpPr>
          <p:cNvPr id="42" name="Egyenes összekötő 11"/>
          <p:cNvCxnSpPr>
            <a:stCxn id="37" idx="2"/>
            <a:endCxn id="41" idx="3"/>
          </p:cNvCxnSpPr>
          <p:nvPr/>
        </p:nvCxnSpPr>
        <p:spPr>
          <a:xfrm rot="5400000">
            <a:off x="5219380" y="1207399"/>
            <a:ext cx="636615" cy="469345"/>
          </a:xfrm>
          <a:prstGeom prst="bentConnector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gyenes összekötő 42"/>
          <p:cNvCxnSpPr>
            <a:stCxn id="37" idx="2"/>
            <a:endCxn id="40" idx="0"/>
          </p:cNvCxnSpPr>
          <p:nvPr/>
        </p:nvCxnSpPr>
        <p:spPr>
          <a:xfrm>
            <a:off x="5772359" y="1123764"/>
            <a:ext cx="0" cy="20773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zögletes összekötő 43"/>
          <p:cNvCxnSpPr>
            <a:stCxn id="37" idx="2"/>
            <a:endCxn id="38" idx="0"/>
          </p:cNvCxnSpPr>
          <p:nvPr/>
        </p:nvCxnSpPr>
        <p:spPr>
          <a:xfrm rot="5400000">
            <a:off x="3376689" y="805460"/>
            <a:ext cx="2077366" cy="2713975"/>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zögletes összekötő 44"/>
          <p:cNvCxnSpPr>
            <a:stCxn id="37" idx="2"/>
            <a:endCxn id="39" idx="0"/>
          </p:cNvCxnSpPr>
          <p:nvPr/>
        </p:nvCxnSpPr>
        <p:spPr>
          <a:xfrm rot="16200000" flipH="1">
            <a:off x="6090663" y="805460"/>
            <a:ext cx="2077366" cy="2713974"/>
          </a:xfrm>
          <a:prstGeom prst="bentConnector3">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églalap 45"/>
          <p:cNvSpPr/>
          <p:nvPr/>
        </p:nvSpPr>
        <p:spPr>
          <a:xfrm>
            <a:off x="7118995" y="5805226"/>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responsible</a:t>
            </a:r>
            <a:r>
              <a:rPr lang="hu-HU" sz="1559" b="1" dirty="0">
                <a:solidFill>
                  <a:schemeClr val="tx1"/>
                </a:solidFill>
              </a:rPr>
              <a:t> </a:t>
            </a:r>
            <a:r>
              <a:rPr lang="hu-HU" sz="1559" b="1" dirty="0" err="1">
                <a:solidFill>
                  <a:schemeClr val="tx1"/>
                </a:solidFill>
              </a:rPr>
              <a:t>for</a:t>
            </a:r>
            <a:r>
              <a:rPr lang="hu-HU" sz="1559" b="1" dirty="0">
                <a:solidFill>
                  <a:schemeClr val="tx1"/>
                </a:solidFill>
              </a:rPr>
              <a:t> </a:t>
            </a:r>
            <a:r>
              <a:rPr lang="hu-HU" sz="1559" b="1" dirty="0" err="1">
                <a:solidFill>
                  <a:schemeClr val="tx1"/>
                </a:solidFill>
              </a:rPr>
              <a:t>State</a:t>
            </a:r>
            <a:r>
              <a:rPr lang="hu-HU" sz="1559" b="1" dirty="0">
                <a:solidFill>
                  <a:schemeClr val="tx1"/>
                </a:solidFill>
              </a:rPr>
              <a:t> </a:t>
            </a:r>
            <a:r>
              <a:rPr lang="hu-HU" sz="1559" b="1" dirty="0" err="1">
                <a:solidFill>
                  <a:schemeClr val="tx1"/>
                </a:solidFill>
              </a:rPr>
              <a:t>Assets</a:t>
            </a:r>
            <a:r>
              <a:rPr lang="hu-HU" sz="1559" b="1" dirty="0">
                <a:solidFill>
                  <a:schemeClr val="tx1"/>
                </a:solidFill>
              </a:rPr>
              <a:t> </a:t>
            </a:r>
            <a:endParaRPr lang="en-US" sz="1559" b="1" dirty="0">
              <a:solidFill>
                <a:schemeClr val="tx1"/>
              </a:solidFill>
            </a:endParaRPr>
          </a:p>
        </p:txBody>
      </p:sp>
      <p:sp>
        <p:nvSpPr>
          <p:cNvPr id="47" name="Téglalap 46"/>
          <p:cNvSpPr/>
          <p:nvPr/>
        </p:nvSpPr>
        <p:spPr>
          <a:xfrm>
            <a:off x="4343662" y="5805226"/>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for</a:t>
            </a:r>
            <a:r>
              <a:rPr lang="hu-HU" sz="1559" b="1" dirty="0">
                <a:solidFill>
                  <a:schemeClr val="tx1"/>
                </a:solidFill>
              </a:rPr>
              <a:t> </a:t>
            </a:r>
            <a:r>
              <a:rPr lang="hu-HU" sz="1559" b="1" dirty="0" err="1">
                <a:solidFill>
                  <a:schemeClr val="tx1"/>
                </a:solidFill>
              </a:rPr>
              <a:t>issues</a:t>
            </a:r>
            <a:r>
              <a:rPr lang="hu-HU" sz="1559" b="1" dirty="0">
                <a:solidFill>
                  <a:schemeClr val="tx1"/>
                </a:solidFill>
              </a:rPr>
              <a:t> </a:t>
            </a:r>
            <a:r>
              <a:rPr lang="hu-HU" sz="1559" b="1" dirty="0" err="1">
                <a:solidFill>
                  <a:schemeClr val="tx1"/>
                </a:solidFill>
              </a:rPr>
              <a:t>regarding</a:t>
            </a:r>
            <a:r>
              <a:rPr lang="hu-HU" sz="1559" b="1" dirty="0">
                <a:solidFill>
                  <a:schemeClr val="tx1"/>
                </a:solidFill>
              </a:rPr>
              <a:t> </a:t>
            </a:r>
            <a:r>
              <a:rPr lang="hu-HU" sz="1559" b="1" dirty="0" err="1">
                <a:solidFill>
                  <a:schemeClr val="tx1"/>
                </a:solidFill>
              </a:rPr>
              <a:t>national</a:t>
            </a:r>
            <a:r>
              <a:rPr lang="hu-HU" sz="1559" b="1" dirty="0">
                <a:solidFill>
                  <a:schemeClr val="tx1"/>
                </a:solidFill>
              </a:rPr>
              <a:t> </a:t>
            </a:r>
            <a:r>
              <a:rPr lang="hu-HU" sz="1559" b="1" dirty="0" err="1">
                <a:solidFill>
                  <a:schemeClr val="tx1"/>
                </a:solidFill>
              </a:rPr>
              <a:t>assets</a:t>
            </a:r>
            <a:r>
              <a:rPr lang="hu-HU" sz="1559" b="1" dirty="0">
                <a:solidFill>
                  <a:schemeClr val="tx1"/>
                </a:solidFill>
              </a:rPr>
              <a:t> </a:t>
            </a:r>
            <a:r>
              <a:rPr lang="hu-HU" sz="1559" b="1" dirty="0" err="1">
                <a:solidFill>
                  <a:schemeClr val="tx1"/>
                </a:solidFill>
              </a:rPr>
              <a:t>in</a:t>
            </a:r>
            <a:r>
              <a:rPr lang="hu-HU" sz="1559" b="1" dirty="0">
                <a:solidFill>
                  <a:schemeClr val="tx1"/>
                </a:solidFill>
              </a:rPr>
              <a:t> </a:t>
            </a:r>
            <a:r>
              <a:rPr lang="hu-HU" sz="1559" b="1" dirty="0" err="1">
                <a:solidFill>
                  <a:schemeClr val="tx1"/>
                </a:solidFill>
              </a:rPr>
              <a:t>the</a:t>
            </a:r>
            <a:r>
              <a:rPr lang="hu-HU" sz="1559" b="1" dirty="0">
                <a:solidFill>
                  <a:schemeClr val="tx1"/>
                </a:solidFill>
              </a:rPr>
              <a:t> </a:t>
            </a:r>
            <a:r>
              <a:rPr lang="hu-HU" sz="1559" b="1" dirty="0" err="1">
                <a:solidFill>
                  <a:schemeClr val="tx1"/>
                </a:solidFill>
              </a:rPr>
              <a:t>Parliament</a:t>
            </a:r>
            <a:endParaRPr lang="en-US" sz="1559" b="1" dirty="0">
              <a:solidFill>
                <a:schemeClr val="tx1"/>
              </a:solidFill>
            </a:endParaRPr>
          </a:p>
        </p:txBody>
      </p:sp>
      <p:cxnSp>
        <p:nvCxnSpPr>
          <p:cNvPr id="48" name="Szögletes összekötő 47"/>
          <p:cNvCxnSpPr>
            <a:stCxn id="39" idx="2"/>
            <a:endCxn id="47" idx="0"/>
          </p:cNvCxnSpPr>
          <p:nvPr/>
        </p:nvCxnSpPr>
        <p:spPr>
          <a:xfrm rot="5400000">
            <a:off x="6089608" y="3408500"/>
            <a:ext cx="1707737" cy="3085715"/>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zögletes összekötő 48"/>
          <p:cNvCxnSpPr>
            <a:stCxn id="39" idx="2"/>
            <a:endCxn id="46" idx="0"/>
          </p:cNvCxnSpPr>
          <p:nvPr/>
        </p:nvCxnSpPr>
        <p:spPr>
          <a:xfrm rot="5400000">
            <a:off x="7477275" y="4796167"/>
            <a:ext cx="1707737" cy="310381"/>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églalap 49"/>
          <p:cNvSpPr/>
          <p:nvPr/>
        </p:nvSpPr>
        <p:spPr>
          <a:xfrm>
            <a:off x="9681104" y="4212379"/>
            <a:ext cx="2113913" cy="595083"/>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Gambling</a:t>
            </a:r>
            <a:r>
              <a:rPr lang="hu-HU" sz="1559" b="1" dirty="0">
                <a:solidFill>
                  <a:schemeClr val="tx1"/>
                </a:solidFill>
              </a:rPr>
              <a:t> </a:t>
            </a:r>
            <a:r>
              <a:rPr lang="hu-HU" sz="1559" b="1" dirty="0" err="1">
                <a:solidFill>
                  <a:schemeClr val="tx1"/>
                </a:solidFill>
              </a:rPr>
              <a:t>supervision</a:t>
            </a:r>
            <a:endParaRPr lang="en-US" sz="1559" b="1" dirty="0">
              <a:solidFill>
                <a:schemeClr val="tx1"/>
              </a:solidFill>
            </a:endParaRPr>
          </a:p>
        </p:txBody>
      </p:sp>
      <p:cxnSp>
        <p:nvCxnSpPr>
          <p:cNvPr id="51" name="Szögletes összekötő 50"/>
          <p:cNvCxnSpPr>
            <a:stCxn id="50" idx="1"/>
            <a:endCxn id="39" idx="2"/>
          </p:cNvCxnSpPr>
          <p:nvPr/>
        </p:nvCxnSpPr>
        <p:spPr>
          <a:xfrm rot="10800000">
            <a:off x="8486334" y="4097491"/>
            <a:ext cx="1194771" cy="412431"/>
          </a:xfrm>
          <a:prstGeom prst="bentConnector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églalap 70"/>
          <p:cNvSpPr/>
          <p:nvPr/>
        </p:nvSpPr>
        <p:spPr>
          <a:xfrm>
            <a:off x="9894330" y="5793829"/>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responsible</a:t>
            </a:r>
            <a:r>
              <a:rPr lang="hu-HU" sz="1559" b="1" dirty="0">
                <a:solidFill>
                  <a:schemeClr val="tx1"/>
                </a:solidFill>
              </a:rPr>
              <a:t> </a:t>
            </a:r>
            <a:r>
              <a:rPr lang="hu-HU" sz="1559" b="1" dirty="0" err="1">
                <a:solidFill>
                  <a:schemeClr val="tx1"/>
                </a:solidFill>
              </a:rPr>
              <a:t>for</a:t>
            </a:r>
            <a:r>
              <a:rPr lang="hu-HU" sz="1559" b="1" dirty="0">
                <a:solidFill>
                  <a:schemeClr val="tx1"/>
                </a:solidFill>
              </a:rPr>
              <a:t> Financial </a:t>
            </a:r>
            <a:r>
              <a:rPr lang="hu-HU" sz="1559" b="1" dirty="0" err="1">
                <a:solidFill>
                  <a:schemeClr val="tx1"/>
                </a:solidFill>
              </a:rPr>
              <a:t>Services</a:t>
            </a:r>
            <a:endParaRPr lang="en-US" sz="1559" b="1" dirty="0">
              <a:solidFill>
                <a:schemeClr val="tx1"/>
              </a:solidFill>
            </a:endParaRPr>
          </a:p>
        </p:txBody>
      </p:sp>
      <p:cxnSp>
        <p:nvCxnSpPr>
          <p:cNvPr id="73" name="Egyenes összekötő 72"/>
          <p:cNvCxnSpPr>
            <a:stCxn id="39" idx="2"/>
            <a:endCxn id="71" idx="0"/>
          </p:cNvCxnSpPr>
          <p:nvPr/>
        </p:nvCxnSpPr>
        <p:spPr>
          <a:xfrm rot="16200000" flipH="1">
            <a:off x="8870640" y="3713182"/>
            <a:ext cx="1696340" cy="2464954"/>
          </a:xfrm>
          <a:prstGeom prst="bentConnector3">
            <a:avLst>
              <a:gd name="adj1" fmla="val 50000"/>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églalap 83"/>
          <p:cNvSpPr/>
          <p:nvPr/>
        </p:nvSpPr>
        <p:spPr>
          <a:xfrm>
            <a:off x="4993071" y="964413"/>
            <a:ext cx="1574961" cy="465932"/>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b="1" dirty="0" err="1">
                <a:solidFill>
                  <a:schemeClr val="tx1"/>
                </a:solidFill>
              </a:rPr>
              <a:t>Chief</a:t>
            </a:r>
            <a:r>
              <a:rPr lang="hu-HU" sz="1400" b="1" dirty="0">
                <a:solidFill>
                  <a:schemeClr val="tx1"/>
                </a:solidFill>
              </a:rPr>
              <a:t> of </a:t>
            </a:r>
            <a:r>
              <a:rPr lang="hu-HU" sz="1400" b="1" dirty="0" err="1">
                <a:solidFill>
                  <a:schemeClr val="tx1"/>
                </a:solidFill>
              </a:rPr>
              <a:t>Cabinet</a:t>
            </a:r>
            <a:endParaRPr lang="hu-HU" sz="1400" b="1" dirty="0">
              <a:solidFill>
                <a:schemeClr val="tx1"/>
              </a:solidFill>
            </a:endParaRPr>
          </a:p>
          <a:p>
            <a:pPr algn="ctr"/>
            <a:r>
              <a:rPr lang="hu-HU" sz="1400" b="1" dirty="0">
                <a:solidFill>
                  <a:schemeClr val="tx1"/>
                </a:solidFill>
              </a:rPr>
              <a:t>Rogán</a:t>
            </a:r>
            <a:endParaRPr lang="en-US" sz="1400" dirty="0"/>
          </a:p>
        </p:txBody>
      </p:sp>
      <p:sp>
        <p:nvSpPr>
          <p:cNvPr id="107" name="Rectangle 5"/>
          <p:cNvSpPr>
            <a:spLocks noChangeArrowheads="1"/>
          </p:cNvSpPr>
          <p:nvPr/>
        </p:nvSpPr>
        <p:spPr bwMode="auto">
          <a:xfrm>
            <a:off x="-122541" y="222433"/>
            <a:ext cx="65" cy="21496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368" rIns="0" bIns="-12368" numCol="1" anchor="ctr" anchorCtr="0" compatLnSpc="1">
            <a:prstTxWarp prst="textNoShape">
              <a:avLst/>
            </a:prstTxWarp>
            <a:spAutoFit/>
          </a:bodyPr>
          <a:lstStyle/>
          <a:p>
            <a:pPr defTabSz="791779" eaLnBrk="0" fontAlgn="base" hangingPunct="0">
              <a:spcBef>
                <a:spcPct val="0"/>
              </a:spcBef>
              <a:spcAft>
                <a:spcPct val="0"/>
              </a:spcAft>
            </a:pPr>
            <a:endParaRPr lang="en-US" altLang="en-US" sz="1559" dirty="0">
              <a:latin typeface="Arial" panose="020B0604020202020204" pitchFamily="34" charset="0"/>
            </a:endParaRPr>
          </a:p>
        </p:txBody>
      </p:sp>
      <p:sp>
        <p:nvSpPr>
          <p:cNvPr id="2" name="Szövegdoboz 1"/>
          <p:cNvSpPr txBox="1"/>
          <p:nvPr/>
        </p:nvSpPr>
        <p:spPr>
          <a:xfrm>
            <a:off x="246170" y="-3130"/>
            <a:ext cx="4169201" cy="1200329"/>
          </a:xfrm>
          <a:prstGeom prst="rect">
            <a:avLst/>
          </a:prstGeom>
          <a:solidFill>
            <a:srgbClr val="F76700"/>
          </a:solidFill>
        </p:spPr>
        <p:txBody>
          <a:bodyPr wrap="square" rtlCol="0">
            <a:spAutoFit/>
          </a:bodyPr>
          <a:lstStyle/>
          <a:p>
            <a:r>
              <a:rPr lang="hu-HU" sz="2400" b="1" dirty="0" err="1">
                <a:latin typeface="Arial" panose="020B0604020202020204" pitchFamily="34" charset="0"/>
                <a:cs typeface="Arial" panose="020B0604020202020204" pitchFamily="34" charset="0"/>
              </a:rPr>
              <a:t>Uncontrolled</a:t>
            </a:r>
            <a:r>
              <a:rPr lang="hu-HU" sz="2400" b="1" dirty="0">
                <a:latin typeface="Arial" panose="020B0604020202020204" pitchFamily="34" charset="0"/>
                <a:cs typeface="Arial" panose="020B0604020202020204" pitchFamily="34" charset="0"/>
              </a:rPr>
              <a:t> </a:t>
            </a:r>
            <a:r>
              <a:rPr lang="hu-HU" sz="2400" b="1" dirty="0" err="1">
                <a:latin typeface="Arial" panose="020B0604020202020204" pitchFamily="34" charset="0"/>
                <a:cs typeface="Arial" panose="020B0604020202020204" pitchFamily="34" charset="0"/>
              </a:rPr>
              <a:t>personal</a:t>
            </a:r>
            <a:r>
              <a:rPr lang="hu-HU" sz="2400" b="1" dirty="0">
                <a:latin typeface="Arial" panose="020B0604020202020204" pitchFamily="34" charset="0"/>
                <a:cs typeface="Arial" panose="020B0604020202020204" pitchFamily="34" charset="0"/>
              </a:rPr>
              <a:t> </a:t>
            </a:r>
            <a:r>
              <a:rPr lang="hu-HU" sz="2400" b="1" dirty="0" err="1">
                <a:latin typeface="Arial" panose="020B0604020202020204" pitchFamily="34" charset="0"/>
                <a:cs typeface="Arial" panose="020B0604020202020204" pitchFamily="34" charset="0"/>
              </a:rPr>
              <a:t>disposal</a:t>
            </a:r>
            <a:r>
              <a:rPr lang="hu-HU" sz="2400" b="1" dirty="0">
                <a:latin typeface="Arial" panose="020B0604020202020204" pitchFamily="34" charset="0"/>
                <a:cs typeface="Arial" panose="020B0604020202020204" pitchFamily="34" charset="0"/>
              </a:rPr>
              <a:t> of </a:t>
            </a:r>
            <a:r>
              <a:rPr lang="hu-HU" sz="2400" b="1" dirty="0" err="1">
                <a:latin typeface="Arial" panose="020B0604020202020204" pitchFamily="34" charset="0"/>
                <a:cs typeface="Arial" panose="020B0604020202020204" pitchFamily="34" charset="0"/>
              </a:rPr>
              <a:t>public</a:t>
            </a:r>
            <a:r>
              <a:rPr lang="hu-HU" sz="2400" b="1" dirty="0">
                <a:latin typeface="Arial" panose="020B0604020202020204" pitchFamily="34" charset="0"/>
                <a:cs typeface="Arial" panose="020B0604020202020204" pitchFamily="34" charset="0"/>
              </a:rPr>
              <a:t> </a:t>
            </a:r>
            <a:r>
              <a:rPr lang="hu-HU" sz="2400" b="1" dirty="0" err="1">
                <a:latin typeface="Arial" panose="020B0604020202020204" pitchFamily="34" charset="0"/>
                <a:cs typeface="Arial" panose="020B0604020202020204" pitchFamily="34" charset="0"/>
              </a:rPr>
              <a:t>assets</a:t>
            </a:r>
            <a:r>
              <a:rPr lang="hu-HU" sz="2400" b="1" dirty="0">
                <a:latin typeface="Arial" panose="020B0604020202020204" pitchFamily="34" charset="0"/>
                <a:cs typeface="Arial" panose="020B0604020202020204" pitchFamily="34" charset="0"/>
              </a:rPr>
              <a:t>, </a:t>
            </a:r>
            <a:r>
              <a:rPr lang="hu-HU" sz="2400" b="1" dirty="0" err="1">
                <a:latin typeface="Arial" panose="020B0604020202020204" pitchFamily="34" charset="0"/>
                <a:cs typeface="Arial" panose="020B0604020202020204" pitchFamily="34" charset="0"/>
              </a:rPr>
              <a:t>finance</a:t>
            </a:r>
            <a:r>
              <a:rPr lang="hu-HU" sz="2400" b="1" dirty="0">
                <a:latin typeface="Arial" panose="020B0604020202020204" pitchFamily="34" charset="0"/>
                <a:cs typeface="Arial" panose="020B0604020202020204" pitchFamily="34" charset="0"/>
              </a:rPr>
              <a:t> and </a:t>
            </a:r>
            <a:r>
              <a:rPr lang="hu-HU" sz="2400" b="1" dirty="0" err="1">
                <a:latin typeface="Arial" panose="020B0604020202020204" pitchFamily="34" charset="0"/>
                <a:cs typeface="Arial" panose="020B0604020202020204" pitchFamily="34" charset="0"/>
              </a:rPr>
              <a:t>information</a:t>
            </a:r>
            <a:endParaRPr lang="en-US" sz="2400" b="1" dirty="0">
              <a:latin typeface="Arial" panose="020B0604020202020204" pitchFamily="34" charset="0"/>
              <a:cs typeface="Arial" panose="020B0604020202020204" pitchFamily="34" charset="0"/>
            </a:endParaRPr>
          </a:p>
        </p:txBody>
      </p:sp>
      <p:sp>
        <p:nvSpPr>
          <p:cNvPr id="7" name="Téglalap 37">
            <a:extLst>
              <a:ext uri="{FF2B5EF4-FFF2-40B4-BE49-F238E27FC236}">
                <a16:creationId xmlns:a16="http://schemas.microsoft.com/office/drawing/2014/main" id="{5BB879B5-CE81-628F-F638-C9D60E7C29C7}"/>
              </a:ext>
            </a:extLst>
          </p:cNvPr>
          <p:cNvSpPr/>
          <p:nvPr/>
        </p:nvSpPr>
        <p:spPr>
          <a:xfrm>
            <a:off x="2039527" y="3209548"/>
            <a:ext cx="2113913" cy="896359"/>
          </a:xfrm>
          <a:prstGeom prst="rect">
            <a:avLst/>
          </a:prstGeom>
          <a:solidFill>
            <a:srgbClr val="F76700"/>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for</a:t>
            </a:r>
            <a:r>
              <a:rPr lang="hu-HU" sz="1559" b="1" dirty="0">
                <a:solidFill>
                  <a:schemeClr val="tx1"/>
                </a:solidFill>
              </a:rPr>
              <a:t> National </a:t>
            </a:r>
            <a:r>
              <a:rPr lang="hu-HU" sz="1559" b="1" dirty="0" err="1">
                <a:solidFill>
                  <a:schemeClr val="tx1"/>
                </a:solidFill>
              </a:rPr>
              <a:t>Information</a:t>
            </a:r>
            <a:endParaRPr lang="en-US" sz="1559" b="1" dirty="0">
              <a:solidFill>
                <a:schemeClr val="tx1"/>
              </a:solidFill>
            </a:endParaRPr>
          </a:p>
        </p:txBody>
      </p:sp>
      <p:sp>
        <p:nvSpPr>
          <p:cNvPr id="8" name="Téglalap 45">
            <a:extLst>
              <a:ext uri="{FF2B5EF4-FFF2-40B4-BE49-F238E27FC236}">
                <a16:creationId xmlns:a16="http://schemas.microsoft.com/office/drawing/2014/main" id="{0B8C3477-FEC2-838D-E4FC-A25BB344ACC9}"/>
              </a:ext>
            </a:extLst>
          </p:cNvPr>
          <p:cNvSpPr/>
          <p:nvPr/>
        </p:nvSpPr>
        <p:spPr>
          <a:xfrm>
            <a:off x="7157095" y="5813644"/>
            <a:ext cx="2113913" cy="896359"/>
          </a:xfrm>
          <a:prstGeom prst="rect">
            <a:avLst/>
          </a:prstGeom>
          <a:solidFill>
            <a:srgbClr val="F76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responsible</a:t>
            </a:r>
            <a:r>
              <a:rPr lang="hu-HU" sz="1559" b="1" dirty="0">
                <a:solidFill>
                  <a:schemeClr val="tx1"/>
                </a:solidFill>
              </a:rPr>
              <a:t> </a:t>
            </a:r>
            <a:r>
              <a:rPr lang="hu-HU" sz="1559" b="1" dirty="0" err="1">
                <a:solidFill>
                  <a:schemeClr val="tx1"/>
                </a:solidFill>
              </a:rPr>
              <a:t>for</a:t>
            </a:r>
            <a:r>
              <a:rPr lang="hu-HU" sz="1559" b="1" dirty="0">
                <a:solidFill>
                  <a:schemeClr val="tx1"/>
                </a:solidFill>
              </a:rPr>
              <a:t> </a:t>
            </a:r>
            <a:r>
              <a:rPr lang="hu-HU" sz="1559" b="1" dirty="0" err="1">
                <a:solidFill>
                  <a:schemeClr val="tx1"/>
                </a:solidFill>
              </a:rPr>
              <a:t>State</a:t>
            </a:r>
            <a:r>
              <a:rPr lang="hu-HU" sz="1559" b="1" dirty="0">
                <a:solidFill>
                  <a:schemeClr val="tx1"/>
                </a:solidFill>
              </a:rPr>
              <a:t> </a:t>
            </a:r>
            <a:r>
              <a:rPr lang="hu-HU" sz="1559" b="1" dirty="0" err="1">
                <a:solidFill>
                  <a:schemeClr val="tx1"/>
                </a:solidFill>
              </a:rPr>
              <a:t>Assets</a:t>
            </a:r>
            <a:r>
              <a:rPr lang="hu-HU" sz="1559" b="1" dirty="0">
                <a:solidFill>
                  <a:schemeClr val="tx1"/>
                </a:solidFill>
              </a:rPr>
              <a:t> </a:t>
            </a:r>
            <a:endParaRPr lang="en-US" sz="1559" b="1" dirty="0">
              <a:solidFill>
                <a:schemeClr val="tx1"/>
              </a:solidFill>
            </a:endParaRPr>
          </a:p>
        </p:txBody>
      </p:sp>
      <p:sp>
        <p:nvSpPr>
          <p:cNvPr id="9" name="Téglalap 70">
            <a:extLst>
              <a:ext uri="{FF2B5EF4-FFF2-40B4-BE49-F238E27FC236}">
                <a16:creationId xmlns:a16="http://schemas.microsoft.com/office/drawing/2014/main" id="{C872EAFC-9F2E-8D2F-AE53-302B2EDC2B42}"/>
              </a:ext>
            </a:extLst>
          </p:cNvPr>
          <p:cNvSpPr/>
          <p:nvPr/>
        </p:nvSpPr>
        <p:spPr>
          <a:xfrm>
            <a:off x="9932430" y="5802247"/>
            <a:ext cx="2113913" cy="896359"/>
          </a:xfrm>
          <a:prstGeom prst="rect">
            <a:avLst/>
          </a:prstGeom>
          <a:solidFill>
            <a:srgbClr val="F76700"/>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559" b="1" dirty="0" err="1">
                <a:solidFill>
                  <a:schemeClr val="tx1"/>
                </a:solidFill>
              </a:rPr>
              <a:t>State</a:t>
            </a:r>
            <a:r>
              <a:rPr lang="hu-HU" sz="1559" b="1" dirty="0">
                <a:solidFill>
                  <a:schemeClr val="tx1"/>
                </a:solidFill>
              </a:rPr>
              <a:t> </a:t>
            </a:r>
            <a:r>
              <a:rPr lang="hu-HU" sz="1559" b="1" dirty="0" err="1">
                <a:solidFill>
                  <a:schemeClr val="tx1"/>
                </a:solidFill>
              </a:rPr>
              <a:t>Secretary</a:t>
            </a:r>
            <a:r>
              <a:rPr lang="hu-HU" sz="1559" b="1" dirty="0">
                <a:solidFill>
                  <a:schemeClr val="tx1"/>
                </a:solidFill>
              </a:rPr>
              <a:t> </a:t>
            </a:r>
            <a:r>
              <a:rPr lang="hu-HU" sz="1559" b="1" dirty="0" err="1">
                <a:solidFill>
                  <a:schemeClr val="tx1"/>
                </a:solidFill>
              </a:rPr>
              <a:t>responsible</a:t>
            </a:r>
            <a:r>
              <a:rPr lang="hu-HU" sz="1559" b="1" dirty="0">
                <a:solidFill>
                  <a:schemeClr val="tx1"/>
                </a:solidFill>
              </a:rPr>
              <a:t> </a:t>
            </a:r>
            <a:r>
              <a:rPr lang="hu-HU" sz="1559" b="1" dirty="0" err="1">
                <a:solidFill>
                  <a:schemeClr val="tx1"/>
                </a:solidFill>
              </a:rPr>
              <a:t>for</a:t>
            </a:r>
            <a:r>
              <a:rPr lang="hu-HU" sz="1559" b="1" dirty="0">
                <a:solidFill>
                  <a:schemeClr val="tx1"/>
                </a:solidFill>
              </a:rPr>
              <a:t> Financial </a:t>
            </a:r>
            <a:r>
              <a:rPr lang="hu-HU" sz="1559" b="1" dirty="0" err="1">
                <a:solidFill>
                  <a:schemeClr val="tx1"/>
                </a:solidFill>
              </a:rPr>
              <a:t>Services</a:t>
            </a:r>
            <a:endParaRPr lang="en-US" sz="1559" b="1" dirty="0">
              <a:solidFill>
                <a:schemeClr val="tx1"/>
              </a:solidFill>
            </a:endParaRPr>
          </a:p>
        </p:txBody>
      </p:sp>
      <p:sp>
        <p:nvSpPr>
          <p:cNvPr id="3" name="Szövegdoboz 2"/>
          <p:cNvSpPr txBox="1"/>
          <p:nvPr/>
        </p:nvSpPr>
        <p:spPr>
          <a:xfrm>
            <a:off x="749808" y="4937760"/>
            <a:ext cx="3698064" cy="646331"/>
          </a:xfrm>
          <a:prstGeom prst="rect">
            <a:avLst/>
          </a:prstGeom>
          <a:noFill/>
        </p:spPr>
        <p:txBody>
          <a:bodyPr wrap="none" rtlCol="0">
            <a:spAutoFit/>
          </a:bodyPr>
          <a:lstStyle/>
          <a:p>
            <a:pPr marL="285750" indent="-285750">
              <a:buFont typeface="Wingdings" panose="05000000000000000000" pitchFamily="2" charset="2"/>
              <a:buChar char="è"/>
            </a:pPr>
            <a:r>
              <a:rPr lang="hu-HU" dirty="0" err="1">
                <a:sym typeface="Wingdings" panose="05000000000000000000" pitchFamily="2" charset="2"/>
              </a:rPr>
              <a:t>Centralized</a:t>
            </a:r>
            <a:r>
              <a:rPr lang="hu-HU" dirty="0">
                <a:sym typeface="Wingdings" panose="05000000000000000000" pitchFamily="2" charset="2"/>
              </a:rPr>
              <a:t> </a:t>
            </a:r>
            <a:r>
              <a:rPr lang="hu-HU" dirty="0" err="1">
                <a:sym typeface="Wingdings" panose="05000000000000000000" pitchFamily="2" charset="2"/>
              </a:rPr>
              <a:t>capacity</a:t>
            </a:r>
            <a:r>
              <a:rPr lang="hu-HU" dirty="0">
                <a:sym typeface="Wingdings" panose="05000000000000000000" pitchFamily="2" charset="2"/>
              </a:rPr>
              <a:t> of </a:t>
            </a:r>
            <a:r>
              <a:rPr lang="hu-HU" dirty="0" err="1">
                <a:sym typeface="Wingdings" panose="05000000000000000000" pitchFamily="2" charset="2"/>
              </a:rPr>
              <a:t>resource</a:t>
            </a:r>
            <a:endParaRPr lang="hu-HU" dirty="0">
              <a:sym typeface="Wingdings" panose="05000000000000000000" pitchFamily="2" charset="2"/>
            </a:endParaRPr>
          </a:p>
          <a:p>
            <a:r>
              <a:rPr lang="hu-HU" dirty="0">
                <a:sym typeface="Wingdings" panose="05000000000000000000" pitchFamily="2" charset="2"/>
              </a:rPr>
              <a:t> </a:t>
            </a:r>
            <a:r>
              <a:rPr lang="hu-HU" dirty="0" err="1">
                <a:sym typeface="Wingdings" panose="05000000000000000000" pitchFamily="2" charset="2"/>
              </a:rPr>
              <a:t>extraction</a:t>
            </a:r>
            <a:r>
              <a:rPr lang="hu-HU" dirty="0">
                <a:sym typeface="Wingdings" panose="05000000000000000000" pitchFamily="2" charset="2"/>
              </a:rPr>
              <a:t> and </a:t>
            </a:r>
            <a:r>
              <a:rPr lang="hu-HU" dirty="0" err="1">
                <a:sym typeface="Wingdings" panose="05000000000000000000" pitchFamily="2" charset="2"/>
              </a:rPr>
              <a:t>distribution</a:t>
            </a:r>
            <a:endParaRPr lang="en-US" dirty="0"/>
          </a:p>
        </p:txBody>
      </p:sp>
    </p:spTree>
    <p:extLst>
      <p:ext uri="{BB962C8B-B14F-4D97-AF65-F5344CB8AC3E}">
        <p14:creationId xmlns:p14="http://schemas.microsoft.com/office/powerpoint/2010/main" val="3678192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12033881" cy="1306286"/>
          </a:xfrm>
        </p:spPr>
        <p:txBody>
          <a:bodyPr>
            <a:noAutofit/>
          </a:bodyPr>
          <a:lstStyle/>
          <a:p>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Central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diffusion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political</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capture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Concentration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information</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resource</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extracting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distributing</a:t>
            </a:r>
            <a:r>
              <a:rPr lang="hu-HU"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hu-HU"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capacity</a:t>
            </a:r>
            <a:endPar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3105191977"/>
              </p:ext>
            </p:extLst>
          </p:nvPr>
        </p:nvGraphicFramePr>
        <p:xfrm>
          <a:off x="4718304" y="1510933"/>
          <a:ext cx="8279236" cy="5246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zövegdoboz 6"/>
          <p:cNvSpPr txBox="1"/>
          <p:nvPr/>
        </p:nvSpPr>
        <p:spPr>
          <a:xfrm>
            <a:off x="1" y="1306286"/>
            <a:ext cx="6547104" cy="5439951"/>
          </a:xfrm>
          <a:prstGeom prst="rect">
            <a:avLst/>
          </a:prstGeom>
          <a:noFill/>
        </p:spPr>
        <p:txBody>
          <a:bodyPr wrap="square" rtlCol="0">
            <a:spAutoFit/>
          </a:bodyPr>
          <a:lstStyle/>
          <a:p>
            <a:r>
              <a:rPr lang="hu-HU" sz="2000" dirty="0" err="1">
                <a:latin typeface="Arial" panose="020B0604020202020204" pitchFamily="34" charset="0"/>
                <a:ea typeface="Arial Unicode MS" panose="020B0604020202020204"/>
                <a:cs typeface="Arial" panose="020B0604020202020204" pitchFamily="34" charset="0"/>
              </a:rPr>
              <a:t>Concentration</a:t>
            </a:r>
            <a:r>
              <a:rPr lang="hu-HU" sz="2000" dirty="0">
                <a:latin typeface="Arial" panose="020B0604020202020204" pitchFamily="34" charset="0"/>
                <a:ea typeface="Arial Unicode MS" panose="020B0604020202020204"/>
                <a:cs typeface="Arial" panose="020B0604020202020204" pitchFamily="34" charset="0"/>
              </a:rPr>
              <a:t> of </a:t>
            </a:r>
            <a:r>
              <a:rPr lang="hu-HU" sz="2000" dirty="0" err="1">
                <a:latin typeface="Arial" panose="020B0604020202020204" pitchFamily="34" charset="0"/>
                <a:ea typeface="Arial Unicode MS" panose="020B0604020202020204"/>
                <a:cs typeface="Arial" panose="020B0604020202020204" pitchFamily="34" charset="0"/>
              </a:rPr>
              <a:t>power</a:t>
            </a:r>
            <a:r>
              <a:rPr lang="hu-HU" sz="2000" dirty="0">
                <a:latin typeface="Arial" panose="020B0604020202020204" pitchFamily="34" charset="0"/>
                <a:ea typeface="Arial Unicode MS" panose="020B0604020202020204"/>
                <a:cs typeface="Arial" panose="020B0604020202020204" pitchFamily="34" charset="0"/>
              </a:rPr>
              <a:t> and </a:t>
            </a:r>
            <a:r>
              <a:rPr lang="hu-HU" sz="2000" dirty="0" err="1">
                <a:latin typeface="Arial" panose="020B0604020202020204" pitchFamily="34" charset="0"/>
                <a:ea typeface="Arial Unicode MS" panose="020B0604020202020204"/>
                <a:cs typeface="Arial" panose="020B0604020202020204" pitchFamily="34" charset="0"/>
              </a:rPr>
              <a:t>central</a:t>
            </a:r>
            <a:r>
              <a:rPr lang="hu-HU" sz="2000" dirty="0">
                <a:latin typeface="Arial" panose="020B0604020202020204" pitchFamily="34" charset="0"/>
                <a:ea typeface="Arial Unicode MS" panose="020B0604020202020204"/>
                <a:cs typeface="Arial" panose="020B0604020202020204" pitchFamily="34" charset="0"/>
              </a:rPr>
              <a:t> </a:t>
            </a:r>
            <a:r>
              <a:rPr lang="hu-HU" sz="2000" dirty="0" err="1">
                <a:latin typeface="Arial" panose="020B0604020202020204" pitchFamily="34" charset="0"/>
                <a:ea typeface="Arial Unicode MS" panose="020B0604020202020204"/>
                <a:cs typeface="Arial" panose="020B0604020202020204" pitchFamily="34" charset="0"/>
              </a:rPr>
              <a:t>diffusion</a:t>
            </a:r>
            <a:r>
              <a:rPr lang="hu-HU" sz="2000" dirty="0">
                <a:latin typeface="Arial" panose="020B0604020202020204" pitchFamily="34" charset="0"/>
                <a:ea typeface="Arial Unicode MS" panose="020B0604020202020204"/>
                <a:cs typeface="Arial" panose="020B0604020202020204" pitchFamily="34" charset="0"/>
              </a:rPr>
              <a:t> of </a:t>
            </a:r>
            <a:r>
              <a:rPr lang="hu-HU" sz="2000" dirty="0" err="1">
                <a:latin typeface="Arial" panose="020B0604020202020204" pitchFamily="34" charset="0"/>
                <a:ea typeface="Arial Unicode MS" panose="020B0604020202020204"/>
                <a:cs typeface="Arial" panose="020B0604020202020204" pitchFamily="34" charset="0"/>
              </a:rPr>
              <a:t>political</a:t>
            </a:r>
            <a:r>
              <a:rPr lang="hu-HU" sz="2000" dirty="0">
                <a:latin typeface="Arial" panose="020B0604020202020204" pitchFamily="34" charset="0"/>
                <a:ea typeface="Arial Unicode MS" panose="020B0604020202020204"/>
                <a:cs typeface="Arial" panose="020B0604020202020204" pitchFamily="34" charset="0"/>
              </a:rPr>
              <a:t> </a:t>
            </a:r>
            <a:r>
              <a:rPr lang="hu-HU" sz="2000" dirty="0" err="1">
                <a:latin typeface="Arial" panose="020B0604020202020204" pitchFamily="34" charset="0"/>
                <a:ea typeface="Arial Unicode MS" panose="020B0604020202020204"/>
                <a:cs typeface="Arial" panose="020B0604020202020204" pitchFamily="34" charset="0"/>
              </a:rPr>
              <a:t>capture</a:t>
            </a:r>
            <a:r>
              <a:rPr lang="hu-HU" sz="2000" dirty="0">
                <a:latin typeface="Arial" panose="020B0604020202020204" pitchFamily="34" charset="0"/>
                <a:ea typeface="Arial Unicode MS" panose="020B0604020202020204"/>
                <a:cs typeface="Arial" panose="020B0604020202020204" pitchFamily="34" charset="0"/>
              </a:rPr>
              <a:t> </a:t>
            </a:r>
            <a:r>
              <a:rPr lang="hu-HU" sz="2000" dirty="0" err="1">
                <a:latin typeface="Arial" panose="020B0604020202020204" pitchFamily="34" charset="0"/>
                <a:ea typeface="Arial Unicode MS" panose="020B0604020202020204"/>
                <a:cs typeface="Arial" panose="020B0604020202020204" pitchFamily="34" charset="0"/>
              </a:rPr>
              <a:t>into</a:t>
            </a:r>
            <a:r>
              <a:rPr lang="hu-HU" sz="2000" dirty="0">
                <a:latin typeface="Arial" panose="020B0604020202020204" pitchFamily="34" charset="0"/>
                <a:ea typeface="Arial Unicode MS" panose="020B0604020202020204"/>
                <a:cs typeface="Arial" panose="020B0604020202020204" pitchFamily="34" charset="0"/>
              </a:rPr>
              <a:t> </a:t>
            </a:r>
            <a:r>
              <a:rPr lang="hu-HU" sz="2000" dirty="0" err="1">
                <a:latin typeface="Arial" panose="020B0604020202020204" pitchFamily="34" charset="0"/>
                <a:ea typeface="Arial Unicode MS" panose="020B0604020202020204"/>
                <a:cs typeface="Arial" panose="020B0604020202020204" pitchFamily="34" charset="0"/>
              </a:rPr>
              <a:t>multiple</a:t>
            </a:r>
            <a:r>
              <a:rPr lang="hu-HU" sz="2000" dirty="0">
                <a:latin typeface="Arial" panose="020B0604020202020204" pitchFamily="34" charset="0"/>
                <a:ea typeface="Arial Unicode MS" panose="020B0604020202020204"/>
                <a:cs typeface="Arial" panose="020B0604020202020204" pitchFamily="34" charset="0"/>
              </a:rPr>
              <a:t> </a:t>
            </a:r>
            <a:r>
              <a:rPr lang="hu-HU" sz="2000" dirty="0" err="1">
                <a:latin typeface="Arial" panose="020B0604020202020204" pitchFamily="34" charset="0"/>
                <a:ea typeface="Arial Unicode MS" panose="020B0604020202020204"/>
                <a:cs typeface="Arial" panose="020B0604020202020204" pitchFamily="34" charset="0"/>
              </a:rPr>
              <a:t>subfields</a:t>
            </a:r>
            <a:r>
              <a:rPr lang="hu-HU" sz="2000" dirty="0">
                <a:latin typeface="Arial" panose="020B0604020202020204" pitchFamily="34" charset="0"/>
                <a:ea typeface="Arial Unicode MS" panose="020B0604020202020204"/>
                <a:cs typeface="Arial" panose="020B0604020202020204" pitchFamily="34" charset="0"/>
              </a:rPr>
              <a:t> </a:t>
            </a:r>
            <a:r>
              <a:rPr lang="hu-HU" sz="2000" b="1" dirty="0">
                <a:latin typeface="Arial" panose="020B0604020202020204" pitchFamily="34" charset="0"/>
                <a:ea typeface="Arial Unicode MS" panose="020B0604020202020204"/>
                <a:cs typeface="Arial" panose="020B0604020202020204" pitchFamily="34" charset="0"/>
              </a:rPr>
              <a:t>(</a:t>
            </a:r>
            <a:r>
              <a:rPr lang="hu-HU" sz="2000" dirty="0">
                <a:latin typeface="Arial" panose="020B0604020202020204" pitchFamily="34" charset="0"/>
                <a:ea typeface="Arial Unicode MS" panose="020B0604020202020204"/>
                <a:cs typeface="Arial" panose="020B0604020202020204" pitchFamily="34" charset="0"/>
              </a:rPr>
              <a:t>HVG, 22.12. 2022)</a:t>
            </a:r>
            <a:endParaRPr lang="hu-HU" sz="2000" b="1" dirty="0">
              <a:latin typeface="Arial" panose="020B0604020202020204" pitchFamily="34" charset="0"/>
              <a:ea typeface="Arial Unicode MS" panose="020B0604020202020204"/>
              <a:cs typeface="Arial" panose="020B0604020202020204" pitchFamily="34" charset="0"/>
            </a:endParaRP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16 </a:t>
            </a:r>
            <a:r>
              <a:rPr lang="hu-HU" b="1" dirty="0" err="1">
                <a:latin typeface="Arial" panose="020B0604020202020204" pitchFamily="34" charset="0"/>
                <a:ea typeface="Arial Unicode MS" panose="020B0604020202020204"/>
                <a:cs typeface="Arial" panose="020B0604020202020204" pitchFamily="34" charset="0"/>
              </a:rPr>
              <a:t>State</a:t>
            </a:r>
            <a:r>
              <a:rPr lang="hu-HU" b="1" dirty="0">
                <a:latin typeface="Arial" panose="020B0604020202020204" pitchFamily="34" charset="0"/>
                <a:ea typeface="Arial Unicode MS" panose="020B0604020202020204"/>
                <a:cs typeface="Arial" panose="020B0604020202020204" pitchFamily="34" charset="0"/>
              </a:rPr>
              <a:t> </a:t>
            </a:r>
            <a:r>
              <a:rPr lang="hu-HU" b="1" dirty="0" err="1">
                <a:latin typeface="Arial" panose="020B0604020202020204" pitchFamily="34" charset="0"/>
                <a:ea typeface="Arial Unicode MS" panose="020B0604020202020204"/>
                <a:cs typeface="Arial" panose="020B0604020202020204" pitchFamily="34" charset="0"/>
              </a:rPr>
              <a:t>secretariats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including</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the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one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responsible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for</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public</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assets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the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implementation</a:t>
            </a:r>
            <a:r>
              <a:rPr lang="hu-HU" dirty="0">
                <a:latin typeface="Arial" panose="020B0604020202020204" pitchFamily="34" charset="0"/>
                <a:ea typeface="Arial Unicode MS" panose="020B0604020202020204"/>
                <a:cs typeface="Arial" panose="020B0604020202020204" pitchFamily="34" charset="0"/>
              </a:rPr>
              <a:t> of EU </a:t>
            </a:r>
            <a:r>
              <a:rPr lang="hu-HU" dirty="0" err="1">
                <a:latin typeface="Arial" panose="020B0604020202020204" pitchFamily="34" charset="0"/>
                <a:ea typeface="Arial Unicode MS" panose="020B0604020202020204"/>
                <a:cs typeface="Arial" panose="020B0604020202020204" pitchFamily="34" charset="0"/>
              </a:rPr>
              <a:t>sourced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developments</a:t>
            </a:r>
            <a:r>
              <a:rPr lang="hu-HU" dirty="0">
                <a:latin typeface="Arial" panose="020B0604020202020204" pitchFamily="34" charset="0"/>
                <a:ea typeface="Arial Unicode MS" panose="020B0604020202020204"/>
                <a:cs typeface="Arial" panose="020B0604020202020204" pitchFamily="34" charset="0"/>
              </a:rPr>
              <a:t>, and </a:t>
            </a:r>
            <a:r>
              <a:rPr lang="en-US" dirty="0">
                <a:latin typeface="Arial" panose="020B0604020202020204" pitchFamily="34" charset="0"/>
                <a:ea typeface="Arial Unicode MS" panose="020B0604020202020204"/>
                <a:cs typeface="Arial" panose="020B0604020202020204" pitchFamily="34" charset="0"/>
              </a:rPr>
              <a:t>State Secretariat for </a:t>
            </a:r>
            <a:r>
              <a:rPr lang="hu-HU" dirty="0" err="1">
                <a:latin typeface="Arial" panose="020B0604020202020204" pitchFamily="34" charset="0"/>
                <a:ea typeface="Arial Unicode MS" panose="020B0604020202020204"/>
                <a:cs typeface="Arial" panose="020B0604020202020204" pitchFamily="34" charset="0"/>
              </a:rPr>
              <a:t>supervising</a:t>
            </a:r>
            <a:r>
              <a:rPr lang="hu-HU" dirty="0">
                <a:latin typeface="Arial" panose="020B0604020202020204" pitchFamily="34" charset="0"/>
                <a:ea typeface="Arial Unicode MS" panose="020B0604020202020204"/>
                <a:cs typeface="Arial" panose="020B0604020202020204" pitchFamily="34" charset="0"/>
              </a:rPr>
              <a:t> </a:t>
            </a:r>
            <a:r>
              <a:rPr lang="en-US" dirty="0">
                <a:latin typeface="Arial" panose="020B0604020202020204" pitchFamily="34" charset="0"/>
                <a:ea typeface="Arial Unicode MS" panose="020B0604020202020204"/>
                <a:cs typeface="Arial" panose="020B0604020202020204" pitchFamily="34" charset="0"/>
              </a:rPr>
              <a:t>National Security Services</a:t>
            </a:r>
            <a:r>
              <a:rPr lang="hu-HU" dirty="0">
                <a:latin typeface="Arial" panose="020B0604020202020204" pitchFamily="34" charset="0"/>
                <a:ea typeface="Arial Unicode MS" panose="020B0604020202020204"/>
                <a:cs typeface="Arial" panose="020B0604020202020204" pitchFamily="34" charset="0"/>
              </a:rPr>
              <a:t> </a:t>
            </a:r>
          </a:p>
          <a:p>
            <a:r>
              <a:rPr lang="hu-HU" dirty="0">
                <a:latin typeface="Arial" panose="020B0604020202020204" pitchFamily="34" charset="0"/>
                <a:ea typeface="Arial Unicode MS" panose="020B0604020202020204"/>
                <a:cs typeface="Arial" panose="020B0604020202020204" pitchFamily="34" charset="0"/>
              </a:rPr>
              <a:t> </a:t>
            </a: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7 </a:t>
            </a:r>
            <a:r>
              <a:rPr lang="hu-HU" dirty="0" err="1">
                <a:latin typeface="Arial" panose="020B0604020202020204" pitchFamily="34" charset="0"/>
                <a:ea typeface="Arial Unicode MS" panose="020B0604020202020204"/>
                <a:cs typeface="Arial" panose="020B0604020202020204" pitchFamily="34" charset="0"/>
              </a:rPr>
              <a:t>deputy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secretariat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e.g</a:t>
            </a:r>
            <a:r>
              <a:rPr lang="hu-HU" dirty="0">
                <a:latin typeface="Arial" panose="020B0604020202020204" pitchFamily="34" charset="0"/>
                <a:ea typeface="Arial Unicode MS" panose="020B0604020202020204"/>
                <a:cs typeface="Arial" panose="020B0604020202020204" pitchFamily="34" charset="0"/>
              </a:rPr>
              <a:t>.</a:t>
            </a:r>
            <a:r>
              <a:rPr lang="en-US" dirty="0">
                <a:latin typeface="Arial" panose="020B0604020202020204" pitchFamily="34" charset="0"/>
                <a:ea typeface="Arial Unicode MS" panose="020B0604020202020204"/>
                <a:cs typeface="Arial" panose="020B0604020202020204" pitchFamily="34" charset="0"/>
              </a:rPr>
              <a: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national</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development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financing</a:t>
            </a:r>
            <a:endParaRPr lang="hu-HU" dirty="0">
              <a:latin typeface="Arial" panose="020B0604020202020204" pitchFamily="34" charset="0"/>
              <a:ea typeface="Arial Unicode MS" panose="020B0604020202020204"/>
              <a:cs typeface="Arial" panose="020B0604020202020204" pitchFamily="34" charset="0"/>
            </a:endParaRPr>
          </a:p>
          <a:p>
            <a:pPr marL="285750" indent="-285750">
              <a:buFont typeface="Arial" panose="020B0604020202020204" pitchFamily="34" charset="0"/>
              <a:buChar char="•"/>
            </a:pPr>
            <a:endParaRPr lang="hu-HU" dirty="0">
              <a:latin typeface="Arial" panose="020B0604020202020204" pitchFamily="34" charset="0"/>
              <a:ea typeface="Arial Unicode MS" panose="020B0604020202020204"/>
              <a:cs typeface="Arial" panose="020B0604020202020204" pitchFamily="34" charset="0"/>
            </a:endParaRP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Management and </a:t>
            </a:r>
            <a:r>
              <a:rPr lang="hu-HU" dirty="0" err="1">
                <a:latin typeface="Arial" panose="020B0604020202020204" pitchFamily="34" charset="0"/>
                <a:ea typeface="Arial Unicode MS" panose="020B0604020202020204"/>
                <a:cs typeface="Arial" panose="020B0604020202020204" pitchFamily="34" charset="0"/>
              </a:rPr>
              <a:t>professional</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supervision</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rights</a:t>
            </a:r>
            <a:r>
              <a:rPr lang="hu-HU" dirty="0">
                <a:latin typeface="Arial" panose="020B0604020202020204" pitchFamily="34" charset="0"/>
                <a:ea typeface="Arial Unicode MS" panose="020B0604020202020204"/>
                <a:cs typeface="Arial" panose="020B0604020202020204" pitchFamily="34" charset="0"/>
              </a:rPr>
              <a:t> over</a:t>
            </a:r>
          </a:p>
          <a:p>
            <a:pPr marL="285750" indent="-285750">
              <a:buFont typeface="Arial" panose="020B0604020202020204" pitchFamily="34" charset="0"/>
              <a:buChar char="•"/>
            </a:pPr>
            <a:r>
              <a:rPr lang="hu-HU" dirty="0">
                <a:latin typeface="Arial" panose="020B0604020202020204" pitchFamily="34" charset="0"/>
                <a:ea typeface="Arial Unicode MS" panose="020B0604020202020204"/>
                <a:cs typeface="Arial" panose="020B0604020202020204" pitchFamily="34" charset="0"/>
              </a:rPr>
              <a:t>10 </a:t>
            </a:r>
            <a:r>
              <a:rPr lang="hu-HU" b="1" dirty="0" err="1">
                <a:latin typeface="Arial" panose="020B0604020202020204" pitchFamily="34" charset="0"/>
                <a:ea typeface="Arial Unicode MS" panose="020B0604020202020204"/>
                <a:cs typeface="Arial" panose="020B0604020202020204" pitchFamily="34" charset="0"/>
              </a:rPr>
              <a:t>budgetary</a:t>
            </a:r>
            <a:r>
              <a:rPr lang="hu-HU" b="1" dirty="0">
                <a:latin typeface="Arial" panose="020B0604020202020204" pitchFamily="34" charset="0"/>
                <a:ea typeface="Arial Unicode MS" panose="020B0604020202020204"/>
                <a:cs typeface="Arial" panose="020B0604020202020204" pitchFamily="34" charset="0"/>
              </a:rPr>
              <a:t> </a:t>
            </a:r>
            <a:r>
              <a:rPr lang="hu-HU" b="1" dirty="0" err="1">
                <a:latin typeface="Arial" panose="020B0604020202020204" pitchFamily="34" charset="0"/>
                <a:ea typeface="Arial Unicode MS" panose="020B0604020202020204"/>
                <a:cs typeface="Arial" panose="020B0604020202020204" pitchFamily="34" charset="0"/>
              </a:rPr>
              <a:t>bodies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e.g</a:t>
            </a:r>
            <a:r>
              <a:rPr lang="hu-HU" dirty="0">
                <a:latin typeface="Arial" panose="020B0604020202020204" pitchFamily="34" charset="0"/>
                <a:ea typeface="Arial Unicode MS" panose="020B0604020202020204"/>
                <a:cs typeface="Arial" panose="020B0604020202020204" pitchFamily="34" charset="0"/>
              </a:rPr>
              <a:t>.</a:t>
            </a:r>
            <a:r>
              <a:rPr lang="en-US" dirty="0">
                <a:latin typeface="Arial" panose="020B0604020202020204" pitchFamily="34" charset="0"/>
                <a:ea typeface="Arial Unicode MS" panose="020B0604020202020204"/>
                <a:cs typeface="Arial" panose="020B0604020202020204" pitchFamily="34" charset="0"/>
              </a:rPr>
              <a: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concession</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office</a:t>
            </a:r>
            <a:r>
              <a:rPr lang="hu-HU" dirty="0">
                <a:latin typeface="Arial" panose="020B0604020202020204" pitchFamily="34" charset="0"/>
                <a:ea typeface="Arial Unicode MS" panose="020B0604020202020204"/>
                <a:cs typeface="Arial" panose="020B0604020202020204" pitchFamily="34" charset="0"/>
              </a:rPr>
              <a:t>, </a:t>
            </a:r>
          </a:p>
          <a:p>
            <a:pPr marL="285750" indent="-285750">
              <a:buFont typeface="Arial" panose="020B0604020202020204" pitchFamily="34" charset="0"/>
              <a:buChar char="•"/>
            </a:pPr>
            <a:r>
              <a:rPr lang="hu-HU" dirty="0" err="1">
                <a:latin typeface="Arial" panose="020B0604020202020204" pitchFamily="34" charset="0"/>
                <a:ea typeface="Arial Unicode MS" panose="020B0604020202020204"/>
                <a:cs typeface="Arial" panose="020B0604020202020204" pitchFamily="34" charset="0"/>
              </a:rPr>
              <a:t>Statistical</a:t>
            </a:r>
            <a:r>
              <a:rPr lang="hu-HU" dirty="0">
                <a:latin typeface="Arial" panose="020B0604020202020204" pitchFamily="34" charset="0"/>
                <a:ea typeface="Arial Unicode MS" panose="020B0604020202020204"/>
                <a:cs typeface="Arial" panose="020B0604020202020204" pitchFamily="34" charset="0"/>
              </a:rPr>
              <a:t> Office, </a:t>
            </a:r>
            <a:r>
              <a:rPr lang="hu-HU" dirty="0" err="1">
                <a:latin typeface="Arial" panose="020B0604020202020204" pitchFamily="34" charset="0"/>
                <a:ea typeface="Arial Unicode MS" panose="020B0604020202020204"/>
                <a:cs typeface="Arial" panose="020B0604020202020204" pitchFamily="34" charset="0"/>
              </a:rPr>
              <a:t>Security</a:t>
            </a:r>
            <a:r>
              <a:rPr lang="hu-HU" dirty="0">
                <a:latin typeface="Arial" panose="020B0604020202020204" pitchFamily="34" charset="0"/>
                <a:ea typeface="Arial Unicode MS" panose="020B0604020202020204"/>
                <a:cs typeface="Arial" panose="020B0604020202020204" pitchFamily="34" charset="0"/>
              </a:rPr>
              <a:t> Service, </a:t>
            </a:r>
            <a:r>
              <a:rPr lang="hu-HU" dirty="0" err="1">
                <a:latin typeface="Arial" panose="020B0604020202020204" pitchFamily="34" charset="0"/>
                <a:ea typeface="Arial Unicode MS" panose="020B0604020202020204"/>
                <a:cs typeface="Arial" panose="020B0604020202020204" pitchFamily="34" charset="0"/>
              </a:rPr>
              <a:t>etc</a:t>
            </a:r>
            <a:r>
              <a:rPr lang="en-US" dirty="0">
                <a:latin typeface="Arial" panose="020B0604020202020204" pitchFamily="34" charset="0"/>
                <a:ea typeface="Arial Unicode MS" panose="020B0604020202020204"/>
                <a:cs typeface="Arial" panose="020B0604020202020204" pitchFamily="34" charset="0"/>
              </a:rPr>
              <a:t>.</a:t>
            </a:r>
            <a:endParaRPr lang="hu-HU" dirty="0">
              <a:latin typeface="Arial" panose="020B0604020202020204" pitchFamily="34" charset="0"/>
              <a:ea typeface="Arial Unicode MS" panose="020B0604020202020204"/>
              <a:cs typeface="Arial" panose="020B0604020202020204" pitchFamily="34" charset="0"/>
            </a:endParaRPr>
          </a:p>
          <a:p>
            <a:endParaRPr lang="hu-HU" dirty="0">
              <a:latin typeface="Arial" panose="020B0604020202020204" pitchFamily="34" charset="0"/>
              <a:ea typeface="Arial Unicode MS" panose="020B0604020202020204"/>
              <a:cs typeface="Arial" panose="020B0604020202020204" pitchFamily="34" charset="0"/>
            </a:endParaRPr>
          </a:p>
          <a:p>
            <a:pPr marL="285750" indent="-285750">
              <a:buFont typeface="Arial" panose="020B0604020202020204" pitchFamily="34" charset="0"/>
              <a:buChar char="•"/>
            </a:pPr>
            <a:r>
              <a:rPr lang="hu-HU" dirty="0" err="1">
                <a:latin typeface="Arial" panose="020B0604020202020204" pitchFamily="34" charset="0"/>
                <a:ea typeface="Arial Unicode MS" panose="020B0604020202020204"/>
                <a:cs typeface="Arial" panose="020B0604020202020204" pitchFamily="34" charset="0"/>
              </a:rPr>
              <a:t>Delegated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public</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ownership</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rights</a:t>
            </a:r>
            <a:r>
              <a:rPr lang="hu-HU" dirty="0">
                <a:latin typeface="Arial" panose="020B0604020202020204" pitchFamily="34" charset="0"/>
                <a:ea typeface="Arial Unicode MS" panose="020B0604020202020204"/>
                <a:cs typeface="Arial" panose="020B0604020202020204" pitchFamily="34" charset="0"/>
              </a:rPr>
              <a:t> and </a:t>
            </a:r>
            <a:r>
              <a:rPr lang="hu-HU" dirty="0" err="1">
                <a:latin typeface="Arial" panose="020B0604020202020204" pitchFamily="34" charset="0"/>
                <a:ea typeface="Arial Unicode MS" panose="020B0604020202020204"/>
                <a:cs typeface="Arial" panose="020B0604020202020204" pitchFamily="34" charset="0"/>
              </a:rPr>
              <a:t>professional</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supervision</a:t>
            </a:r>
            <a:r>
              <a:rPr lang="hu-HU" dirty="0">
                <a:latin typeface="Arial" panose="020B0604020202020204" pitchFamily="34" charset="0"/>
                <a:ea typeface="Arial Unicode MS" panose="020B0604020202020204"/>
                <a:cs typeface="Arial" panose="020B0604020202020204" pitchFamily="34" charset="0"/>
              </a:rPr>
              <a:t> over 27 </a:t>
            </a:r>
            <a:r>
              <a:rPr lang="hu-HU" b="1" dirty="0">
                <a:latin typeface="Arial" panose="020B0604020202020204" pitchFamily="34" charset="0"/>
                <a:ea typeface="Arial Unicode MS" panose="020B0604020202020204"/>
                <a:cs typeface="Arial" panose="020B0604020202020204" pitchFamily="34" charset="0"/>
              </a:rPr>
              <a:t>business </a:t>
            </a:r>
            <a:r>
              <a:rPr lang="hu-HU" b="1" dirty="0" err="1">
                <a:latin typeface="Arial" panose="020B0604020202020204" pitchFamily="34" charset="0"/>
                <a:ea typeface="Arial Unicode MS" panose="020B0604020202020204"/>
                <a:cs typeface="Arial" panose="020B0604020202020204" pitchFamily="34" charset="0"/>
              </a:rPr>
              <a:t>companies</a:t>
            </a:r>
            <a:r>
              <a:rPr lang="hu-HU" b="1" dirty="0">
                <a:latin typeface="Arial" panose="020B0604020202020204" pitchFamily="34" charset="0"/>
                <a:ea typeface="Arial Unicode MS" panose="020B0604020202020204"/>
                <a:cs typeface="Arial" panose="020B0604020202020204" pitchFamily="34" charset="0"/>
              </a:rPr>
              <a:t> </a:t>
            </a:r>
            <a:r>
              <a:rPr lang="hu-HU" dirty="0">
                <a:latin typeface="Arial" panose="020B0604020202020204" pitchFamily="34" charset="0"/>
                <a:ea typeface="Arial Unicode MS" panose="020B0604020202020204"/>
                <a:cs typeface="Arial" panose="020B0604020202020204" pitchFamily="34" charset="0"/>
              </a:rPr>
              <a:t>(</a:t>
            </a:r>
            <a:r>
              <a:rPr lang="hu-HU" dirty="0" err="1">
                <a:latin typeface="Arial" panose="020B0604020202020204" pitchFamily="34" charset="0"/>
                <a:ea typeface="Arial Unicode MS" panose="020B0604020202020204"/>
                <a:cs typeface="Arial" panose="020B0604020202020204" pitchFamily="34" charset="0"/>
              </a:rPr>
              <a:t>national</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asset</a:t>
            </a:r>
            <a:r>
              <a:rPr lang="hu-HU" dirty="0">
                <a:latin typeface="Arial" panose="020B0604020202020204" pitchFamily="34" charset="0"/>
                <a:ea typeface="Arial Unicode MS" panose="020B0604020202020204"/>
                <a:cs typeface="Arial" panose="020B0604020202020204" pitchFamily="34" charset="0"/>
              </a:rPr>
              <a:t> management, </a:t>
            </a:r>
            <a:r>
              <a:rPr lang="hu-HU" dirty="0" err="1">
                <a:latin typeface="Arial" panose="020B0604020202020204" pitchFamily="34" charset="0"/>
                <a:ea typeface="Arial Unicode MS" panose="020B0604020202020204"/>
                <a:cs typeface="Arial" panose="020B0604020202020204" pitchFamily="34" charset="0"/>
              </a:rPr>
              <a:t>tourism</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pol</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elite</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family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members</a:t>
            </a:r>
            <a:r>
              <a:rPr lang="hu-HU" dirty="0">
                <a:latin typeface="Arial" panose="020B0604020202020204" pitchFamily="34" charset="0"/>
                <a:ea typeface="Arial Unicode MS" panose="020B0604020202020204"/>
                <a:cs typeface="Arial" panose="020B0604020202020204" pitchFamily="34" charset="0"/>
              </a:rPr>
              <a:t>)</a:t>
            </a:r>
          </a:p>
          <a:p>
            <a:pPr marL="285750" indent="-285750">
              <a:lnSpc>
                <a:spcPts val="1500"/>
              </a:lnSpc>
              <a:buFont typeface="Arial" panose="020B0604020202020204" pitchFamily="34" charset="0"/>
              <a:buChar char="•"/>
            </a:pPr>
            <a:endParaRPr lang="hu-HU" dirty="0">
              <a:latin typeface="Arial" panose="020B0604020202020204" pitchFamily="34" charset="0"/>
              <a:ea typeface="Arial Unicode MS" panose="020B0604020202020204"/>
              <a:cs typeface="Arial" panose="020B0604020202020204" pitchFamily="34" charset="0"/>
            </a:endParaRPr>
          </a:p>
          <a:p>
            <a:pPr marL="285750" indent="-285750">
              <a:lnSpc>
                <a:spcPts val="1500"/>
              </a:lnSpc>
              <a:buFont typeface="Arial" panose="020B0604020202020204" pitchFamily="34" charset="0"/>
              <a:buChar char="•"/>
            </a:pPr>
            <a:r>
              <a:rPr lang="hu-HU" dirty="0" err="1">
                <a:latin typeface="Arial" panose="020B0604020202020204" pitchFamily="34" charset="0"/>
                <a:ea typeface="Arial Unicode MS" panose="020B0604020202020204"/>
                <a:cs typeface="Arial" panose="020B0604020202020204" pitchFamily="34" charset="0"/>
              </a:rPr>
              <a:t>Direct-indirect</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founding</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rights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in</a:t>
            </a:r>
            <a:r>
              <a:rPr lang="hu-HU" dirty="0">
                <a:latin typeface="Arial" panose="020B0604020202020204" pitchFamily="34" charset="0"/>
                <a:ea typeface="Arial Unicode MS" panose="020B0604020202020204"/>
                <a:cs typeface="Arial" panose="020B0604020202020204" pitchFamily="34" charset="0"/>
              </a:rPr>
              <a:t> 3 </a:t>
            </a:r>
            <a:r>
              <a:rPr lang="hu-HU" dirty="0" err="1">
                <a:latin typeface="Arial" panose="020B0604020202020204" pitchFamily="34" charset="0"/>
                <a:ea typeface="Arial Unicode MS" panose="020B0604020202020204"/>
                <a:cs typeface="Arial" panose="020B0604020202020204" pitchFamily="34" charset="0"/>
              </a:rPr>
              <a:t>foundations</a:t>
            </a:r>
            <a:r>
              <a:rPr lang="hu-HU" dirty="0">
                <a:latin typeface="Arial" panose="020B0604020202020204" pitchFamily="34" charset="0"/>
                <a:ea typeface="Arial Unicode MS" panose="020B0604020202020204"/>
                <a:cs typeface="Arial" panose="020B0604020202020204" pitchFamily="34" charset="0"/>
              </a:rPr>
              <a:t> </a:t>
            </a:r>
          </a:p>
          <a:p>
            <a:pPr marL="285750" indent="-285750">
              <a:lnSpc>
                <a:spcPts val="1500"/>
              </a:lnSpc>
              <a:buFont typeface="Arial" panose="020B0604020202020204" pitchFamily="34" charset="0"/>
              <a:buChar char="•"/>
            </a:pPr>
            <a:endParaRPr lang="hu-HU" dirty="0">
              <a:latin typeface="Arial" panose="020B0604020202020204" pitchFamily="34" charset="0"/>
              <a:ea typeface="Arial Unicode MS" panose="020B0604020202020204"/>
              <a:cs typeface="Arial" panose="020B0604020202020204" pitchFamily="34" charset="0"/>
            </a:endParaRPr>
          </a:p>
          <a:p>
            <a:r>
              <a:rPr lang="hu-HU" dirty="0">
                <a:latin typeface="Arial" panose="020B0604020202020204" pitchFamily="34" charset="0"/>
                <a:ea typeface="Arial Unicode MS" panose="020B0604020202020204"/>
                <a:cs typeface="Arial" panose="020B0604020202020204" pitchFamily="34" charset="0"/>
                <a:sym typeface="Wingdings" panose="05000000000000000000" pitchFamily="2" charset="2"/>
              </a:rPr>
              <a:t></a:t>
            </a:r>
            <a:r>
              <a:rPr lang="hu-HU" dirty="0" err="1">
                <a:latin typeface="Arial" panose="020B0604020202020204" pitchFamily="34" charset="0"/>
                <a:ea typeface="Arial Unicode MS" panose="020B0604020202020204"/>
                <a:cs typeface="Arial" panose="020B0604020202020204" pitchFamily="34" charset="0"/>
              </a:rPr>
              <a:t>Can</a:t>
            </a:r>
            <a:r>
              <a:rPr lang="hu-HU" dirty="0">
                <a:latin typeface="Arial" panose="020B0604020202020204" pitchFamily="34" charset="0"/>
                <a:ea typeface="Arial Unicode MS" panose="020B0604020202020204"/>
                <a:cs typeface="Arial" panose="020B0604020202020204" pitchFamily="34" charset="0"/>
              </a:rPr>
              <a:t> </a:t>
            </a:r>
            <a:r>
              <a:rPr lang="hu-HU" b="1" dirty="0" err="1">
                <a:latin typeface="Arial" panose="020B0604020202020204" pitchFamily="34" charset="0"/>
                <a:ea typeface="Arial Unicode MS" panose="020B0604020202020204"/>
                <a:cs typeface="Arial" panose="020B0604020202020204" pitchFamily="34" charset="0"/>
              </a:rPr>
              <a:t>set</a:t>
            </a:r>
            <a:r>
              <a:rPr lang="hu-HU" b="1" dirty="0">
                <a:latin typeface="Arial" panose="020B0604020202020204" pitchFamily="34" charset="0"/>
                <a:ea typeface="Arial Unicode MS" panose="020B0604020202020204"/>
                <a:cs typeface="Arial" panose="020B0604020202020204" pitchFamily="34" charset="0"/>
              </a:rPr>
              <a:t> </a:t>
            </a:r>
            <a:r>
              <a:rPr lang="hu-HU" b="1" dirty="0" err="1">
                <a:latin typeface="Arial" panose="020B0604020202020204" pitchFamily="34" charset="0"/>
                <a:ea typeface="Arial Unicode MS" panose="020B0604020202020204"/>
                <a:cs typeface="Arial" panose="020B0604020202020204" pitchFamily="34" charset="0"/>
              </a:rPr>
              <a:t>tenders</a:t>
            </a:r>
            <a:r>
              <a:rPr lang="hu-HU" b="1" dirty="0">
                <a:latin typeface="Arial" panose="020B0604020202020204" pitchFamily="34" charset="0"/>
                <a:ea typeface="Arial Unicode MS" panose="020B0604020202020204"/>
                <a:cs typeface="Arial" panose="020B0604020202020204" pitchFamily="34" charset="0"/>
              </a:rPr>
              <a:t> </a:t>
            </a:r>
            <a:r>
              <a:rPr lang="hu-HU" b="1" dirty="0" err="1">
                <a:latin typeface="Arial" panose="020B0604020202020204" pitchFamily="34" charset="0"/>
                <a:ea typeface="Arial Unicode MS" panose="020B0604020202020204"/>
                <a:cs typeface="Arial" panose="020B0604020202020204" pitchFamily="34" charset="0"/>
              </a:rPr>
              <a:t>personally</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as</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delegated</a:t>
            </a:r>
            <a:r>
              <a:rPr lang="hu-HU" dirty="0">
                <a:latin typeface="Arial" panose="020B0604020202020204" pitchFamily="34" charset="0"/>
                <a:ea typeface="Arial Unicode MS" panose="020B0604020202020204"/>
                <a:cs typeface="Arial" panose="020B0604020202020204" pitchFamily="34" charset="0"/>
              </a:rPr>
              <a:t> </a:t>
            </a:r>
            <a:r>
              <a:rPr lang="hu-HU" dirty="0" err="1">
                <a:latin typeface="Arial" panose="020B0604020202020204" pitchFamily="34" charset="0"/>
                <a:ea typeface="Arial Unicode MS" panose="020B0604020202020204"/>
                <a:cs typeface="Arial" panose="020B0604020202020204" pitchFamily="34" charset="0"/>
              </a:rPr>
              <a:t>owner</a:t>
            </a:r>
            <a:r>
              <a:rPr lang="hu-HU" dirty="0">
                <a:latin typeface="Arial" panose="020B0604020202020204" pitchFamily="34" charset="0"/>
                <a:ea typeface="Arial Unicode MS" panose="020B0604020202020204"/>
                <a:cs typeface="Arial" panose="020B0604020202020204" pitchFamily="34" charset="0"/>
              </a:rPr>
              <a:t>/</a:t>
            </a:r>
            <a:r>
              <a:rPr lang="hu-HU" dirty="0" err="1">
                <a:latin typeface="Arial" panose="020B0604020202020204" pitchFamily="34" charset="0"/>
                <a:ea typeface="Arial Unicode MS" panose="020B0604020202020204"/>
                <a:cs typeface="Arial" panose="020B0604020202020204" pitchFamily="34" charset="0"/>
              </a:rPr>
              <a:t>supervisor</a:t>
            </a:r>
            <a:r>
              <a:rPr lang="hu-HU" dirty="0">
                <a:latin typeface="Arial" panose="020B0604020202020204" pitchFamily="34" charset="0"/>
                <a:ea typeface="Arial Unicode MS" panose="020B0604020202020204"/>
                <a:cs typeface="Arial" panose="020B0604020202020204" pitchFamily="34" charset="0"/>
              </a:rPr>
              <a:t> </a:t>
            </a:r>
          </a:p>
        </p:txBody>
      </p:sp>
    </p:spTree>
    <p:extLst>
      <p:ext uri="{BB962C8B-B14F-4D97-AF65-F5344CB8AC3E}">
        <p14:creationId xmlns:p14="http://schemas.microsoft.com/office/powerpoint/2010/main" val="195636538"/>
      </p:ext>
    </p:extLst>
  </p:cSld>
  <p:clrMapOvr>
    <a:masterClrMapping/>
  </p:clrMapOvr>
</p:sld>
</file>

<file path=ppt/theme/theme1.xml><?xml version="1.0" encoding="utf-8"?>
<a:theme xmlns:a="http://schemas.openxmlformats.org/drawingml/2006/main" name="ÜdvözlőDokumentu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5909694_TF02923944" id="{CD5C058E-D752-4F9B-8242-7B447BE3343D}" vid="{3FA4D3F3-9BE9-46CD-A6D1-E3C5077212BD}"/>
    </a:ext>
  </a:extLst>
</a:theme>
</file>

<file path=ppt/theme/theme2.xml><?xml version="1.0" encoding="utf-8"?>
<a:theme xmlns:a="http://schemas.openxmlformats.org/drawingml/2006/main" name="Office 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70C04F-E7AC-41AB-9C6D-1B1BB88BFF7F}">
  <ds:schemaRefs>
    <ds:schemaRef ds:uri="http://schemas.openxmlformats.org/package/2006/metadata/core-properties"/>
    <ds:schemaRef ds:uri="http://purl.org/dc/dcmitype/"/>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 ds:uri="4873beb7-5857-4685-be1f-d57550cc96cc"/>
  </ds:schemaRefs>
</ds:datastoreItem>
</file>

<file path=customXml/itemProps3.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Üdvözli a PowerPoint(3)</Template>
  <TotalTime>0</TotalTime>
  <Words>3589</Words>
  <Application>Microsoft Office PowerPoint</Application>
  <PresentationFormat>Breitbild</PresentationFormat>
  <Paragraphs>388</Paragraphs>
  <Slides>30</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Arial</vt:lpstr>
      <vt:lpstr>Arial Unicode MS</vt:lpstr>
      <vt:lpstr>Calibri</vt:lpstr>
      <vt:lpstr>Segoe UI</vt:lpstr>
      <vt:lpstr>Segoe UI Light</vt:lpstr>
      <vt:lpstr>Wingdings</vt:lpstr>
      <vt:lpstr>ÜdvözlőDokumentum</vt:lpstr>
      <vt:lpstr>Path to political capture and institutional corruption Are EU reform requirements „path-breaking”?</vt:lpstr>
      <vt:lpstr>Content</vt:lpstr>
      <vt:lpstr>Escalation of conflicts since 2010 (handout)</vt:lpstr>
      <vt:lpstr>Peaking escalation</vt:lpstr>
      <vt:lpstr>Decision</vt:lpstr>
      <vt:lpstr>Systemic context where milestones are implemented</vt:lpstr>
      <vt:lpstr>From political dominance toward political capture</vt:lpstr>
      <vt:lpstr>PowerPoint-Präsentation</vt:lpstr>
      <vt:lpstr>Central diffusion of political capture. Concentration of information, resource extracting and distributing capacity</vt:lpstr>
      <vt:lpstr>Central origin of resource extraction and redistribution</vt:lpstr>
      <vt:lpstr>PowerPoint-Präsentation</vt:lpstr>
      <vt:lpstr>PowerPoint-Präsentation</vt:lpstr>
      <vt:lpstr>The most integrated into the centrally diffusing network</vt:lpstr>
      <vt:lpstr>The most integrated into the centrally diffusing network</vt:lpstr>
      <vt:lpstr>Public and private market occupation with direct governement mediation</vt:lpstr>
      <vt:lpstr>Uncontrolled resource accumulation and strategic market occupation through the diffusion of political capture</vt:lpstr>
      <vt:lpstr>PowerPoint-Präsentation</vt:lpstr>
      <vt:lpstr>PowerPoint-Präsentation</vt:lpstr>
      <vt:lpstr>PowerPoint-Präsentation</vt:lpstr>
      <vt:lpstr>PowerPoint-Präsentation</vt:lpstr>
      <vt:lpstr>PowerPoint-Präsentation</vt:lpstr>
      <vt:lpstr>PowerPoint-Präsentation</vt:lpstr>
      <vt:lpstr>Diffusing network of political capture serving as channels of institutional corruption: corruption risks (Source: CRCB 2023)</vt:lpstr>
      <vt:lpstr>EU milestones: Institutional compliance in an unchanged systemic context</vt:lpstr>
      <vt:lpstr>System characteristics are not harmed</vt:lpstr>
      <vt:lpstr>Compensating mechanisms: budgetary sources compensate the hardening of EU constraints</vt:lpstr>
      <vt:lpstr>Pattern-conforming reactions to hardening constraints</vt:lpstr>
      <vt:lpstr>Pattern-conforming reactions to hardening constraints</vt:lpstr>
      <vt:lpstr>Thank you for your attention!</vt:lpstr>
      <vt:lpstr>Details on the central diffusion of political capture Orbán’s Cabinet Minister formal discretions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 of an Authoritarian System</dc:title>
  <dc:creator>Csanadi.Maria</dc:creator>
  <cp:keywords/>
  <cp:lastModifiedBy>Fruzsina Herbert</cp:lastModifiedBy>
  <cp:revision>515</cp:revision>
  <dcterms:created xsi:type="dcterms:W3CDTF">2023-01-22T10:14:25Z</dcterms:created>
  <dcterms:modified xsi:type="dcterms:W3CDTF">2023-02-28T12:14:31Z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